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41"/>
  </p:notesMasterIdLst>
  <p:handoutMasterIdLst>
    <p:handoutMasterId r:id="rId42"/>
  </p:handoutMasterIdLst>
  <p:sldIdLst>
    <p:sldId id="291" r:id="rId3"/>
    <p:sldId id="257" r:id="rId4"/>
    <p:sldId id="258" r:id="rId5"/>
    <p:sldId id="256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79" r:id="rId15"/>
    <p:sldId id="267" r:id="rId16"/>
    <p:sldId id="268" r:id="rId17"/>
    <p:sldId id="273" r:id="rId18"/>
    <p:sldId id="269" r:id="rId19"/>
    <p:sldId id="272" r:id="rId20"/>
    <p:sldId id="271" r:id="rId21"/>
    <p:sldId id="281" r:id="rId22"/>
    <p:sldId id="270" r:id="rId23"/>
    <p:sldId id="274" r:id="rId24"/>
    <p:sldId id="275" r:id="rId25"/>
    <p:sldId id="276" r:id="rId26"/>
    <p:sldId id="292" r:id="rId27"/>
    <p:sldId id="293" r:id="rId28"/>
    <p:sldId id="294" r:id="rId29"/>
    <p:sldId id="278" r:id="rId30"/>
    <p:sldId id="289" r:id="rId31"/>
    <p:sldId id="290" r:id="rId32"/>
    <p:sldId id="280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ECFF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8" autoAdjust="0"/>
    <p:restoredTop sz="90929"/>
  </p:normalViewPr>
  <p:slideViewPr>
    <p:cSldViewPr>
      <p:cViewPr>
        <p:scale>
          <a:sx n="50" d="100"/>
          <a:sy n="50" d="100"/>
        </p:scale>
        <p:origin x="-207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notesViewPr>
    <p:cSldViewPr>
      <p:cViewPr varScale="1">
        <p:scale>
          <a:sx n="35" d="100"/>
          <a:sy n="35" d="100"/>
        </p:scale>
        <p:origin x="-151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06E4D7D-9F4D-4059-940F-449684932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35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7F743C-D86D-4256-8DF6-B1D76616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02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0D8138-8223-4025-B6B4-93A8D8056F04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7DF1A-9510-4E85-BD51-972CA99EE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5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4CA7-A2F0-4662-AD6C-F63B8DB2F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7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6BCFF-F311-4990-9DE8-2C771BABD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E0B9-CD56-4206-A481-0EE0A5A34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2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D6616-5996-47EB-917A-918A489C9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8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7DEA0-88D5-40DC-BD89-40CABE891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2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BBB35-0300-49D2-A1C0-BF90A980A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7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0577-4835-4EDE-A462-580B899D7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90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0834-36EB-4EAC-AF54-EB262D676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4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07FC0-8820-4BBB-9CEB-D78AF2FC8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E2834-1EF3-4AB4-A1BF-119C448AB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4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2B7D-8529-43DB-BF49-CEFC039C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81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37127-0368-410B-9630-F2C4BDDCB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09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16710-2300-40BA-BDA2-E6646114E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04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B449-1C59-4C35-A6CD-8F5F44894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2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B904-2088-4709-B289-5F0336DD4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0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3D603-7603-43D7-AC75-B45A6EDE8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4BC0F-B992-496A-882B-5F6EFA69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0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2757-F648-41EB-9AE9-0126B2836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5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C456-4E6E-4E18-BF80-CDA00E394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8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70C65-8FCF-414B-B22D-E30A448E8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5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98D37-D723-4BB6-BEC4-8AB5CE116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1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7A5E64F-18D5-4F75-81B2-596FA81B7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5E9CEA-6FCB-47F0-8943-8DF7F2C4F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6.wmf"/><Relationship Id="rId4" Type="http://schemas.openxmlformats.org/officeDocument/2006/relationships/image" Target="../media/image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978025"/>
            <a:ext cx="26670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71475" y="1905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00"/>
                </a:solidFill>
                <a:latin typeface="Calibri" pitchFamily="34" charset="0"/>
              </a:rPr>
              <a:t>Process Control: Designing Process and Control Systems  for Dynamic Performance </a:t>
            </a:r>
          </a:p>
          <a:p>
            <a:pPr algn="ctr" eaLnBrk="1" hangingPunct="1"/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800" b="1">
                <a:solidFill>
                  <a:srgbClr val="000000"/>
                </a:solidFill>
                <a:latin typeface="Calibri" pitchFamily="34" charset="0"/>
              </a:rPr>
              <a:t>Chapter 6. Empirical Model Identification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304800" y="57435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Copyright © Thomas Marlin 2013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The copyright holder provides a royalty-free license for use of this material at non-profit educational institutions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0772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Process reaction curve</a:t>
            </a:r>
            <a:r>
              <a:rPr lang="en-US" b="1"/>
              <a:t> - The simplest and most often used method.  Gives nice visual interpretation as well.</a:t>
            </a:r>
          </a:p>
        </p:txBody>
      </p:sp>
      <p:sp>
        <p:nvSpPr>
          <p:cNvPr id="12292" name="Text Box 302"/>
          <p:cNvSpPr txBox="1">
            <a:spLocks noChangeArrowheads="1"/>
          </p:cNvSpPr>
          <p:nvPr/>
        </p:nvSpPr>
        <p:spPr bwMode="auto">
          <a:xfrm>
            <a:off x="609600" y="3276600"/>
            <a:ext cx="3200400" cy="28400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1.	Start at steady state</a:t>
            </a:r>
          </a:p>
          <a:p>
            <a:pPr>
              <a:spcBef>
                <a:spcPct val="50000"/>
              </a:spcBef>
            </a:pPr>
            <a:r>
              <a:rPr lang="en-US" b="1"/>
              <a:t>2.	Single step to input</a:t>
            </a:r>
          </a:p>
          <a:p>
            <a:pPr>
              <a:spcBef>
                <a:spcPct val="50000"/>
              </a:spcBef>
            </a:pPr>
            <a:r>
              <a:rPr lang="en-US" b="1"/>
              <a:t>3.	Collect data until steady state</a:t>
            </a:r>
          </a:p>
          <a:p>
            <a:pPr>
              <a:spcBef>
                <a:spcPct val="50000"/>
              </a:spcBef>
            </a:pPr>
            <a:r>
              <a:rPr lang="en-US" b="1"/>
              <a:t>4.	Perform calculations</a:t>
            </a:r>
            <a:endParaRPr lang="en-US"/>
          </a:p>
        </p:txBody>
      </p:sp>
      <p:sp>
        <p:nvSpPr>
          <p:cNvPr id="9520" name="AutoShape 304"/>
          <p:cNvSpPr>
            <a:spLocks noChangeArrowheads="1"/>
          </p:cNvSpPr>
          <p:nvPr/>
        </p:nvSpPr>
        <p:spPr bwMode="auto">
          <a:xfrm>
            <a:off x="5732463" y="3668713"/>
            <a:ext cx="1279525" cy="1501775"/>
          </a:xfrm>
          <a:prstGeom prst="can">
            <a:avLst>
              <a:gd name="adj" fmla="val 29342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1" name="AutoShape 305"/>
          <p:cNvSpPr>
            <a:spLocks noChangeArrowheads="1"/>
          </p:cNvSpPr>
          <p:nvPr/>
        </p:nvSpPr>
        <p:spPr bwMode="auto">
          <a:xfrm flipV="1">
            <a:off x="7475538" y="5029200"/>
            <a:ext cx="342900" cy="144463"/>
          </a:xfrm>
          <a:prstGeom prst="flowChartManualOperation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5" name="AutoShape 306"/>
          <p:cNvSpPr>
            <a:spLocks noChangeArrowheads="1"/>
          </p:cNvSpPr>
          <p:nvPr/>
        </p:nvSpPr>
        <p:spPr bwMode="auto">
          <a:xfrm>
            <a:off x="6073775" y="4637088"/>
            <a:ext cx="344488" cy="338137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AutoShape 307"/>
          <p:cNvSpPr>
            <a:spLocks noChangeArrowheads="1"/>
          </p:cNvSpPr>
          <p:nvPr/>
        </p:nvSpPr>
        <p:spPr bwMode="auto">
          <a:xfrm>
            <a:off x="5929313" y="4637088"/>
            <a:ext cx="346075" cy="338137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AutoShape 308"/>
          <p:cNvSpPr>
            <a:spLocks noChangeArrowheads="1"/>
          </p:cNvSpPr>
          <p:nvPr/>
        </p:nvSpPr>
        <p:spPr bwMode="auto">
          <a:xfrm>
            <a:off x="6224588" y="4637088"/>
            <a:ext cx="344487" cy="338137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AutoShape 309"/>
          <p:cNvSpPr>
            <a:spLocks noChangeArrowheads="1"/>
          </p:cNvSpPr>
          <p:nvPr/>
        </p:nvSpPr>
        <p:spPr bwMode="auto">
          <a:xfrm>
            <a:off x="6324600" y="4637088"/>
            <a:ext cx="344488" cy="338137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AutoShape 310"/>
          <p:cNvSpPr>
            <a:spLocks noChangeArrowheads="1"/>
          </p:cNvSpPr>
          <p:nvPr/>
        </p:nvSpPr>
        <p:spPr bwMode="auto">
          <a:xfrm>
            <a:off x="6472238" y="4637088"/>
            <a:ext cx="342900" cy="338137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311"/>
          <p:cNvSpPr>
            <a:spLocks noChangeShapeType="1"/>
          </p:cNvSpPr>
          <p:nvPr/>
        </p:nvSpPr>
        <p:spPr bwMode="auto">
          <a:xfrm>
            <a:off x="5929313" y="4829175"/>
            <a:ext cx="0" cy="727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312"/>
          <p:cNvSpPr>
            <a:spLocks noChangeShapeType="1"/>
          </p:cNvSpPr>
          <p:nvPr/>
        </p:nvSpPr>
        <p:spPr bwMode="auto">
          <a:xfrm>
            <a:off x="6815138" y="4829175"/>
            <a:ext cx="0" cy="727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02" name="Group 313"/>
          <p:cNvGrpSpPr>
            <a:grpSpLocks/>
          </p:cNvGrpSpPr>
          <p:nvPr/>
        </p:nvGrpSpPr>
        <p:grpSpPr bwMode="auto">
          <a:xfrm>
            <a:off x="6678613" y="5549900"/>
            <a:ext cx="306387" cy="292100"/>
            <a:chOff x="306" y="575"/>
            <a:chExt cx="1142" cy="625"/>
          </a:xfrm>
        </p:grpSpPr>
        <p:sp>
          <p:nvSpPr>
            <p:cNvPr id="12326" name="Line 314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Line 315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316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317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318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319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Freeform 320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3" name="Group 321"/>
          <p:cNvGrpSpPr>
            <a:grpSpLocks/>
          </p:cNvGrpSpPr>
          <p:nvPr/>
        </p:nvGrpSpPr>
        <p:grpSpPr bwMode="auto">
          <a:xfrm rot="-5400000">
            <a:off x="4984751" y="3201987"/>
            <a:ext cx="298450" cy="295275"/>
            <a:chOff x="306" y="575"/>
            <a:chExt cx="1142" cy="625"/>
          </a:xfrm>
        </p:grpSpPr>
        <p:sp>
          <p:nvSpPr>
            <p:cNvPr id="12319" name="Line 322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323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Line 324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325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326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Line 327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Freeform 328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45" name="Oval 329"/>
          <p:cNvSpPr>
            <a:spLocks noChangeArrowheads="1"/>
          </p:cNvSpPr>
          <p:nvPr/>
        </p:nvSpPr>
        <p:spPr bwMode="auto">
          <a:xfrm>
            <a:off x="7458075" y="4733925"/>
            <a:ext cx="393700" cy="339725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05" name="Line 330"/>
          <p:cNvSpPr>
            <a:spLocks noChangeShapeType="1"/>
          </p:cNvSpPr>
          <p:nvPr/>
        </p:nvSpPr>
        <p:spPr bwMode="auto">
          <a:xfrm flipH="1">
            <a:off x="7007225" y="4919663"/>
            <a:ext cx="642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331"/>
          <p:cNvSpPr>
            <a:spLocks noChangeShapeType="1"/>
          </p:cNvSpPr>
          <p:nvPr/>
        </p:nvSpPr>
        <p:spPr bwMode="auto">
          <a:xfrm>
            <a:off x="7637463" y="4740275"/>
            <a:ext cx="668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332"/>
          <p:cNvSpPr>
            <a:spLocks noChangeShapeType="1"/>
          </p:cNvSpPr>
          <p:nvPr/>
        </p:nvSpPr>
        <p:spPr bwMode="auto">
          <a:xfrm>
            <a:off x="6815138" y="5846763"/>
            <a:ext cx="0" cy="9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333"/>
          <p:cNvSpPr>
            <a:spLocks noChangeShapeType="1"/>
          </p:cNvSpPr>
          <p:nvPr/>
        </p:nvSpPr>
        <p:spPr bwMode="auto">
          <a:xfrm>
            <a:off x="6027738" y="3378200"/>
            <a:ext cx="0" cy="531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Line 334"/>
          <p:cNvSpPr>
            <a:spLocks noChangeShapeType="1"/>
          </p:cNvSpPr>
          <p:nvPr/>
        </p:nvSpPr>
        <p:spPr bwMode="auto">
          <a:xfrm flipH="1">
            <a:off x="5287963" y="3378200"/>
            <a:ext cx="739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Line 335"/>
          <p:cNvSpPr>
            <a:spLocks noChangeShapeType="1"/>
          </p:cNvSpPr>
          <p:nvPr/>
        </p:nvSpPr>
        <p:spPr bwMode="auto">
          <a:xfrm flipH="1">
            <a:off x="4648200" y="3378200"/>
            <a:ext cx="346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Oval 336"/>
          <p:cNvSpPr>
            <a:spLocks noChangeArrowheads="1"/>
          </p:cNvSpPr>
          <p:nvPr/>
        </p:nvSpPr>
        <p:spPr bwMode="auto">
          <a:xfrm>
            <a:off x="7696200" y="3962400"/>
            <a:ext cx="346075" cy="339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T</a:t>
            </a:r>
          </a:p>
        </p:txBody>
      </p:sp>
      <p:sp>
        <p:nvSpPr>
          <p:cNvPr id="12312" name="Line 340"/>
          <p:cNvSpPr>
            <a:spLocks noChangeShapeType="1"/>
          </p:cNvSpPr>
          <p:nvPr/>
        </p:nvSpPr>
        <p:spPr bwMode="auto">
          <a:xfrm>
            <a:off x="7162800" y="5715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341"/>
          <p:cNvSpPr>
            <a:spLocks noChangeShapeType="1"/>
          </p:cNvSpPr>
          <p:nvPr/>
        </p:nvSpPr>
        <p:spPr bwMode="auto">
          <a:xfrm flipV="1">
            <a:off x="76962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Line 342"/>
          <p:cNvSpPr>
            <a:spLocks noChangeShapeType="1"/>
          </p:cNvSpPr>
          <p:nvPr/>
        </p:nvSpPr>
        <p:spPr bwMode="auto">
          <a:xfrm>
            <a:off x="7696200" y="5410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343"/>
          <p:cNvSpPr>
            <a:spLocks noChangeShapeType="1"/>
          </p:cNvSpPr>
          <p:nvPr/>
        </p:nvSpPr>
        <p:spPr bwMode="auto">
          <a:xfrm flipV="1">
            <a:off x="7883525" y="42275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16" name="Group 346"/>
          <p:cNvGrpSpPr>
            <a:grpSpLocks/>
          </p:cNvGrpSpPr>
          <p:nvPr/>
        </p:nvGrpSpPr>
        <p:grpSpPr bwMode="auto">
          <a:xfrm>
            <a:off x="7162800" y="3276600"/>
            <a:ext cx="1581150" cy="365125"/>
            <a:chOff x="4608" y="2074"/>
            <a:chExt cx="996" cy="230"/>
          </a:xfrm>
        </p:grpSpPr>
        <p:sp>
          <p:nvSpPr>
            <p:cNvPr id="12317" name="Line 344"/>
            <p:cNvSpPr>
              <a:spLocks noChangeShapeType="1"/>
            </p:cNvSpPr>
            <p:nvPr/>
          </p:nvSpPr>
          <p:spPr bwMode="auto">
            <a:xfrm>
              <a:off x="4608" y="23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Freeform 345"/>
            <p:cNvSpPr>
              <a:spLocks/>
            </p:cNvSpPr>
            <p:nvPr/>
          </p:nvSpPr>
          <p:spPr bwMode="auto">
            <a:xfrm>
              <a:off x="4896" y="2074"/>
              <a:ext cx="708" cy="230"/>
            </a:xfrm>
            <a:custGeom>
              <a:avLst/>
              <a:gdLst>
                <a:gd name="T0" fmla="*/ 0 w 708"/>
                <a:gd name="T1" fmla="*/ 230 h 230"/>
                <a:gd name="T2" fmla="*/ 27 w 708"/>
                <a:gd name="T3" fmla="*/ 197 h 230"/>
                <a:gd name="T4" fmla="*/ 57 w 708"/>
                <a:gd name="T5" fmla="*/ 155 h 230"/>
                <a:gd name="T6" fmla="*/ 84 w 708"/>
                <a:gd name="T7" fmla="*/ 149 h 230"/>
                <a:gd name="T8" fmla="*/ 135 w 708"/>
                <a:gd name="T9" fmla="*/ 137 h 230"/>
                <a:gd name="T10" fmla="*/ 150 w 708"/>
                <a:gd name="T11" fmla="*/ 83 h 230"/>
                <a:gd name="T12" fmla="*/ 171 w 708"/>
                <a:gd name="T13" fmla="*/ 77 h 230"/>
                <a:gd name="T14" fmla="*/ 240 w 708"/>
                <a:gd name="T15" fmla="*/ 74 h 230"/>
                <a:gd name="T16" fmla="*/ 285 w 708"/>
                <a:gd name="T17" fmla="*/ 26 h 230"/>
                <a:gd name="T18" fmla="*/ 324 w 708"/>
                <a:gd name="T19" fmla="*/ 26 h 230"/>
                <a:gd name="T20" fmla="*/ 408 w 708"/>
                <a:gd name="T21" fmla="*/ 44 h 230"/>
                <a:gd name="T22" fmla="*/ 459 w 708"/>
                <a:gd name="T23" fmla="*/ 5 h 230"/>
                <a:gd name="T24" fmla="*/ 513 w 708"/>
                <a:gd name="T25" fmla="*/ 11 h 230"/>
                <a:gd name="T26" fmla="*/ 603 w 708"/>
                <a:gd name="T27" fmla="*/ 5 h 230"/>
                <a:gd name="T28" fmla="*/ 669 w 708"/>
                <a:gd name="T29" fmla="*/ 20 h 230"/>
                <a:gd name="T30" fmla="*/ 708 w 708"/>
                <a:gd name="T31" fmla="*/ 11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08" h="230">
                  <a:moveTo>
                    <a:pt x="0" y="230"/>
                  </a:moveTo>
                  <a:cubicBezTo>
                    <a:pt x="9" y="219"/>
                    <a:pt x="18" y="209"/>
                    <a:pt x="27" y="197"/>
                  </a:cubicBezTo>
                  <a:cubicBezTo>
                    <a:pt x="36" y="185"/>
                    <a:pt x="48" y="163"/>
                    <a:pt x="57" y="155"/>
                  </a:cubicBezTo>
                  <a:cubicBezTo>
                    <a:pt x="66" y="147"/>
                    <a:pt x="71" y="152"/>
                    <a:pt x="84" y="149"/>
                  </a:cubicBezTo>
                  <a:cubicBezTo>
                    <a:pt x="97" y="146"/>
                    <a:pt x="124" y="148"/>
                    <a:pt x="135" y="137"/>
                  </a:cubicBezTo>
                  <a:cubicBezTo>
                    <a:pt x="146" y="126"/>
                    <a:pt x="144" y="93"/>
                    <a:pt x="150" y="83"/>
                  </a:cubicBezTo>
                  <a:cubicBezTo>
                    <a:pt x="156" y="73"/>
                    <a:pt x="156" y="78"/>
                    <a:pt x="171" y="77"/>
                  </a:cubicBezTo>
                  <a:cubicBezTo>
                    <a:pt x="186" y="76"/>
                    <a:pt x="221" y="82"/>
                    <a:pt x="240" y="74"/>
                  </a:cubicBezTo>
                  <a:cubicBezTo>
                    <a:pt x="259" y="66"/>
                    <a:pt x="271" y="34"/>
                    <a:pt x="285" y="26"/>
                  </a:cubicBezTo>
                  <a:cubicBezTo>
                    <a:pt x="299" y="18"/>
                    <a:pt x="304" y="23"/>
                    <a:pt x="324" y="26"/>
                  </a:cubicBezTo>
                  <a:cubicBezTo>
                    <a:pt x="344" y="29"/>
                    <a:pt x="386" y="47"/>
                    <a:pt x="408" y="44"/>
                  </a:cubicBezTo>
                  <a:cubicBezTo>
                    <a:pt x="430" y="41"/>
                    <a:pt x="442" y="10"/>
                    <a:pt x="459" y="5"/>
                  </a:cubicBezTo>
                  <a:cubicBezTo>
                    <a:pt x="476" y="0"/>
                    <a:pt x="489" y="11"/>
                    <a:pt x="513" y="11"/>
                  </a:cubicBezTo>
                  <a:cubicBezTo>
                    <a:pt x="537" y="11"/>
                    <a:pt x="577" y="4"/>
                    <a:pt x="603" y="5"/>
                  </a:cubicBezTo>
                  <a:cubicBezTo>
                    <a:pt x="629" y="6"/>
                    <a:pt x="652" y="19"/>
                    <a:pt x="669" y="20"/>
                  </a:cubicBezTo>
                  <a:cubicBezTo>
                    <a:pt x="686" y="21"/>
                    <a:pt x="702" y="12"/>
                    <a:pt x="708" y="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pic>
        <p:nvPicPr>
          <p:cNvPr id="13315" name="Picture 3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724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000250" y="1117600"/>
            <a:ext cx="5410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Process reaction curve - Method I</a:t>
            </a:r>
            <a:r>
              <a:rPr lang="en-US" b="1"/>
              <a:t> </a:t>
            </a:r>
          </a:p>
        </p:txBody>
      </p:sp>
      <p:sp>
        <p:nvSpPr>
          <p:cNvPr id="13317" name="Line 303"/>
          <p:cNvSpPr>
            <a:spLocks noChangeShapeType="1"/>
          </p:cNvSpPr>
          <p:nvPr/>
        </p:nvSpPr>
        <p:spPr bwMode="auto">
          <a:xfrm flipH="1">
            <a:off x="2133600" y="5257800"/>
            <a:ext cx="304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304"/>
          <p:cNvSpPr>
            <a:spLocks noChangeShapeType="1"/>
          </p:cNvSpPr>
          <p:nvPr/>
        </p:nvSpPr>
        <p:spPr bwMode="auto">
          <a:xfrm>
            <a:off x="46482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306"/>
          <p:cNvSpPr>
            <a:spLocks noChangeShapeType="1"/>
          </p:cNvSpPr>
          <p:nvPr/>
        </p:nvSpPr>
        <p:spPr bwMode="auto">
          <a:xfrm>
            <a:off x="4495800" y="5486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307"/>
          <p:cNvSpPr>
            <a:spLocks noChangeShapeType="1"/>
          </p:cNvSpPr>
          <p:nvPr/>
        </p:nvSpPr>
        <p:spPr bwMode="auto">
          <a:xfrm>
            <a:off x="4876800" y="45720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308"/>
          <p:cNvSpPr>
            <a:spLocks noChangeShapeType="1"/>
          </p:cNvSpPr>
          <p:nvPr/>
        </p:nvSpPr>
        <p:spPr bwMode="auto">
          <a:xfrm flipV="1">
            <a:off x="4876800" y="54864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Text Box 309"/>
          <p:cNvSpPr txBox="1">
            <a:spLocks noChangeArrowheads="1"/>
          </p:cNvSpPr>
          <p:nvPr/>
        </p:nvSpPr>
        <p:spPr bwMode="auto">
          <a:xfrm>
            <a:off x="4732338" y="5043488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sym typeface="Symbol" pitchFamily="18" charset="2"/>
              </a:rPr>
              <a:t></a:t>
            </a:r>
            <a:endParaRPr lang="en-US"/>
          </a:p>
        </p:txBody>
      </p:sp>
      <p:sp>
        <p:nvSpPr>
          <p:cNvPr id="13323" name="Line 310"/>
          <p:cNvSpPr>
            <a:spLocks noChangeShapeType="1"/>
          </p:cNvSpPr>
          <p:nvPr/>
        </p:nvSpPr>
        <p:spPr bwMode="auto">
          <a:xfrm>
            <a:off x="7010400" y="47402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311"/>
          <p:cNvSpPr>
            <a:spLocks noChangeShapeType="1"/>
          </p:cNvSpPr>
          <p:nvPr/>
        </p:nvSpPr>
        <p:spPr bwMode="auto">
          <a:xfrm>
            <a:off x="7391400" y="3429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312"/>
          <p:cNvSpPr>
            <a:spLocks noChangeShapeType="1"/>
          </p:cNvSpPr>
          <p:nvPr/>
        </p:nvSpPr>
        <p:spPr bwMode="auto">
          <a:xfrm flipV="1">
            <a:off x="7391400" y="1828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313"/>
          <p:cNvSpPr txBox="1">
            <a:spLocks noChangeArrowheads="1"/>
          </p:cNvSpPr>
          <p:nvPr/>
        </p:nvSpPr>
        <p:spPr bwMode="auto">
          <a:xfrm>
            <a:off x="7229475" y="2895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  <a:endParaRPr lang="en-US"/>
          </a:p>
        </p:txBody>
      </p:sp>
      <p:sp>
        <p:nvSpPr>
          <p:cNvPr id="13327" name="Line 314"/>
          <p:cNvSpPr>
            <a:spLocks noChangeShapeType="1"/>
          </p:cNvSpPr>
          <p:nvPr/>
        </p:nvSpPr>
        <p:spPr bwMode="auto">
          <a:xfrm flipV="1">
            <a:off x="3048000" y="2057400"/>
            <a:ext cx="1219200" cy="2743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315"/>
          <p:cNvSpPr txBox="1">
            <a:spLocks noChangeArrowheads="1"/>
          </p:cNvSpPr>
          <p:nvPr/>
        </p:nvSpPr>
        <p:spPr bwMode="auto">
          <a:xfrm>
            <a:off x="1905000" y="1752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S </a:t>
            </a:r>
            <a:r>
              <a:rPr lang="en-US" sz="2000" b="1">
                <a:solidFill>
                  <a:srgbClr val="FF0000"/>
                </a:solidFill>
              </a:rPr>
              <a:t>= maximum slope</a:t>
            </a:r>
            <a:endParaRPr lang="en-US"/>
          </a:p>
        </p:txBody>
      </p:sp>
      <p:sp>
        <p:nvSpPr>
          <p:cNvPr id="13329" name="Line 316"/>
          <p:cNvSpPr>
            <a:spLocks noChangeShapeType="1"/>
          </p:cNvSpPr>
          <p:nvPr/>
        </p:nvSpPr>
        <p:spPr bwMode="auto">
          <a:xfrm flipV="1">
            <a:off x="30480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317"/>
          <p:cNvSpPr>
            <a:spLocks noChangeShapeType="1"/>
          </p:cNvSpPr>
          <p:nvPr/>
        </p:nvSpPr>
        <p:spPr bwMode="auto">
          <a:xfrm flipV="1">
            <a:off x="2514600" y="426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318"/>
          <p:cNvSpPr txBox="1">
            <a:spLocks noChangeArrowheads="1"/>
          </p:cNvSpPr>
          <p:nvPr/>
        </p:nvSpPr>
        <p:spPr bwMode="auto">
          <a:xfrm>
            <a:off x="2619375" y="42481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</a:t>
            </a:r>
            <a:endParaRPr lang="en-US"/>
          </a:p>
        </p:txBody>
      </p:sp>
      <p:sp>
        <p:nvSpPr>
          <p:cNvPr id="13332" name="Line 319"/>
          <p:cNvSpPr>
            <a:spLocks noChangeShapeType="1"/>
          </p:cNvSpPr>
          <p:nvPr/>
        </p:nvSpPr>
        <p:spPr bwMode="auto">
          <a:xfrm flipH="1">
            <a:off x="2514600" y="449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320"/>
          <p:cNvSpPr>
            <a:spLocks noChangeShapeType="1"/>
          </p:cNvSpPr>
          <p:nvPr/>
        </p:nvSpPr>
        <p:spPr bwMode="auto">
          <a:xfrm>
            <a:off x="2895600" y="449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585" name="Object 321"/>
          <p:cNvGraphicFramePr>
            <a:graphicFrameLocks noChangeAspect="1"/>
          </p:cNvGraphicFramePr>
          <p:nvPr/>
        </p:nvGraphicFramePr>
        <p:xfrm>
          <a:off x="4343400" y="2819400"/>
          <a:ext cx="240030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4" imgW="1143000" imgH="635000" progId="Equation.3">
                  <p:embed/>
                </p:oleObj>
              </mc:Choice>
              <mc:Fallback>
                <p:oleObj name="Equation" r:id="rId4" imgW="1143000" imgH="635000" progId="Equation.3">
                  <p:embed/>
                  <p:pic>
                    <p:nvPicPr>
                      <p:cNvPr id="0" name="Object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19400"/>
                        <a:ext cx="2400300" cy="1330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5" name="Text Box 322"/>
          <p:cNvSpPr txBox="1">
            <a:spLocks noChangeArrowheads="1"/>
          </p:cNvSpPr>
          <p:nvPr/>
        </p:nvSpPr>
        <p:spPr bwMode="auto">
          <a:xfrm>
            <a:off x="3048000" y="6521450"/>
            <a:ext cx="358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/>
              <a:t>Data is plotted in deviation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724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00250" y="1117600"/>
            <a:ext cx="5410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Process reaction curve - Method II</a:t>
            </a:r>
            <a:r>
              <a:rPr lang="en-US" b="1"/>
              <a:t> 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2133600" y="5257800"/>
            <a:ext cx="304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6482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4495800" y="5486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4876800" y="45720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4876800" y="54864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732338" y="5043488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sym typeface="Symbol" pitchFamily="18" charset="2"/>
              </a:rPr>
              <a:t></a:t>
            </a:r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010400" y="47402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7391400" y="3429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7391400" y="1828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229475" y="2895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  <a:endParaRPr lang="en-US"/>
          </a:p>
        </p:txBody>
      </p:sp>
      <p:graphicFrame>
        <p:nvGraphicFramePr>
          <p:cNvPr id="12310" name="Object 22"/>
          <p:cNvGraphicFramePr>
            <a:graphicFrameLocks noChangeAspect="1"/>
          </p:cNvGraphicFramePr>
          <p:nvPr/>
        </p:nvGraphicFramePr>
        <p:xfrm>
          <a:off x="1408113" y="1725613"/>
          <a:ext cx="24257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4" imgW="1129810" imgH="672808" progId="Equation.3">
                  <p:embed/>
                </p:oleObj>
              </mc:Choice>
              <mc:Fallback>
                <p:oleObj name="Equation" r:id="rId4" imgW="1129810" imgH="672808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1725613"/>
                        <a:ext cx="2425700" cy="1441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Line 23"/>
          <p:cNvSpPr>
            <a:spLocks noChangeShapeType="1"/>
          </p:cNvSpPr>
          <p:nvPr/>
        </p:nvSpPr>
        <p:spPr bwMode="auto">
          <a:xfrm flipV="1">
            <a:off x="3429000" y="4038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24"/>
          <p:cNvSpPr>
            <a:spLocks noChangeShapeType="1"/>
          </p:cNvSpPr>
          <p:nvPr/>
        </p:nvSpPr>
        <p:spPr bwMode="auto">
          <a:xfrm>
            <a:off x="3429000" y="4038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25"/>
          <p:cNvSpPr>
            <a:spLocks noChangeShapeType="1"/>
          </p:cNvSpPr>
          <p:nvPr/>
        </p:nvSpPr>
        <p:spPr bwMode="auto">
          <a:xfrm flipV="1">
            <a:off x="4114800" y="2743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26"/>
          <p:cNvSpPr>
            <a:spLocks noChangeShapeType="1"/>
          </p:cNvSpPr>
          <p:nvPr/>
        </p:nvSpPr>
        <p:spPr bwMode="auto">
          <a:xfrm>
            <a:off x="4114800" y="27828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Text Box 27"/>
          <p:cNvSpPr txBox="1">
            <a:spLocks noChangeArrowheads="1"/>
          </p:cNvSpPr>
          <p:nvPr/>
        </p:nvSpPr>
        <p:spPr bwMode="auto">
          <a:xfrm>
            <a:off x="5181600" y="251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0.63</a:t>
            </a:r>
            <a:endParaRPr lang="en-US"/>
          </a:p>
        </p:txBody>
      </p:sp>
      <p:sp>
        <p:nvSpPr>
          <p:cNvPr id="14357" name="Text Box 28"/>
          <p:cNvSpPr txBox="1">
            <a:spLocks noChangeArrowheads="1"/>
          </p:cNvSpPr>
          <p:nvPr/>
        </p:nvSpPr>
        <p:spPr bwMode="auto">
          <a:xfrm>
            <a:off x="5181600" y="3733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0.28</a:t>
            </a:r>
            <a:endParaRPr lang="en-US"/>
          </a:p>
        </p:txBody>
      </p:sp>
      <p:sp>
        <p:nvSpPr>
          <p:cNvPr id="14358" name="Text Box 29"/>
          <p:cNvSpPr txBox="1">
            <a:spLocks noChangeArrowheads="1"/>
          </p:cNvSpPr>
          <p:nvPr/>
        </p:nvSpPr>
        <p:spPr bwMode="auto">
          <a:xfrm>
            <a:off x="3581400" y="5562600"/>
            <a:ext cx="85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</a:t>
            </a:r>
            <a:r>
              <a:rPr lang="en-US" sz="2000" b="1" baseline="-25000"/>
              <a:t>63%</a:t>
            </a:r>
            <a:endParaRPr lang="en-US"/>
          </a:p>
        </p:txBody>
      </p:sp>
      <p:sp>
        <p:nvSpPr>
          <p:cNvPr id="14359" name="Text Box 30"/>
          <p:cNvSpPr txBox="1">
            <a:spLocks noChangeArrowheads="1"/>
          </p:cNvSpPr>
          <p:nvPr/>
        </p:nvSpPr>
        <p:spPr bwMode="auto">
          <a:xfrm>
            <a:off x="2838450" y="5546725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</a:t>
            </a:r>
            <a:r>
              <a:rPr lang="en-US" sz="2000" b="1" baseline="-25000"/>
              <a:t>28%</a:t>
            </a:r>
            <a:endParaRPr lang="en-US"/>
          </a:p>
        </p:txBody>
      </p:sp>
      <p:sp>
        <p:nvSpPr>
          <p:cNvPr id="14360" name="Text Box 31"/>
          <p:cNvSpPr txBox="1">
            <a:spLocks noChangeArrowheads="1"/>
          </p:cNvSpPr>
          <p:nvPr/>
        </p:nvSpPr>
        <p:spPr bwMode="auto">
          <a:xfrm>
            <a:off x="3048000" y="6521450"/>
            <a:ext cx="358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/>
              <a:t>Data is plotted in deviation variables</a:t>
            </a:r>
          </a:p>
        </p:txBody>
      </p:sp>
      <p:sp>
        <p:nvSpPr>
          <p:cNvPr id="14361" name="Line 32"/>
          <p:cNvSpPr>
            <a:spLocks noChangeShapeType="1"/>
          </p:cNvSpPr>
          <p:nvPr/>
        </p:nvSpPr>
        <p:spPr bwMode="auto">
          <a:xfrm>
            <a:off x="2590800" y="5410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33"/>
          <p:cNvSpPr>
            <a:spLocks noChangeShapeType="1"/>
          </p:cNvSpPr>
          <p:nvPr/>
        </p:nvSpPr>
        <p:spPr bwMode="auto">
          <a:xfrm>
            <a:off x="2590800" y="5257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34"/>
          <p:cNvSpPr>
            <a:spLocks noChangeShapeType="1"/>
          </p:cNvSpPr>
          <p:nvPr/>
        </p:nvSpPr>
        <p:spPr bwMode="auto">
          <a:xfrm>
            <a:off x="29718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36"/>
          <p:cNvSpPr>
            <a:spLocks noChangeShapeType="1"/>
          </p:cNvSpPr>
          <p:nvPr/>
        </p:nvSpPr>
        <p:spPr bwMode="auto">
          <a:xfrm>
            <a:off x="3733800" y="525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0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"/>
            <a:chExt cx="5760" cy="4320"/>
          </a:xfrm>
        </p:grpSpPr>
        <p:sp>
          <p:nvSpPr>
            <p:cNvPr id="15462" name="Rectangle 8"/>
            <p:cNvSpPr>
              <a:spLocks noChangeArrowheads="1"/>
            </p:cNvSpPr>
            <p:nvPr/>
          </p:nvSpPr>
          <p:spPr bwMode="auto">
            <a:xfrm>
              <a:off x="0" y="-1"/>
              <a:ext cx="576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Rectangle 9"/>
            <p:cNvSpPr>
              <a:spLocks noChangeArrowheads="1"/>
            </p:cNvSpPr>
            <p:nvPr/>
          </p:nvSpPr>
          <p:spPr bwMode="auto">
            <a:xfrm>
              <a:off x="0" y="-1"/>
              <a:ext cx="5760" cy="432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Rectangle 10"/>
            <p:cNvSpPr>
              <a:spLocks noChangeArrowheads="1"/>
            </p:cNvSpPr>
            <p:nvPr/>
          </p:nvSpPr>
          <p:spPr bwMode="auto">
            <a:xfrm>
              <a:off x="789" y="131"/>
              <a:ext cx="4409" cy="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Line 11"/>
            <p:cNvSpPr>
              <a:spLocks noChangeShapeType="1"/>
            </p:cNvSpPr>
            <p:nvPr/>
          </p:nvSpPr>
          <p:spPr bwMode="auto">
            <a:xfrm>
              <a:off x="789" y="131"/>
              <a:ext cx="1" cy="3410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Line 12"/>
            <p:cNvSpPr>
              <a:spLocks noChangeShapeType="1"/>
            </p:cNvSpPr>
            <p:nvPr/>
          </p:nvSpPr>
          <p:spPr bwMode="auto">
            <a:xfrm>
              <a:off x="789" y="3541"/>
              <a:ext cx="4395" cy="1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Line 13"/>
            <p:cNvSpPr>
              <a:spLocks noChangeShapeType="1"/>
            </p:cNvSpPr>
            <p:nvPr/>
          </p:nvSpPr>
          <p:spPr bwMode="auto">
            <a:xfrm flipV="1">
              <a:off x="5184" y="131"/>
              <a:ext cx="1" cy="3410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Line 14"/>
            <p:cNvSpPr>
              <a:spLocks noChangeShapeType="1"/>
            </p:cNvSpPr>
            <p:nvPr/>
          </p:nvSpPr>
          <p:spPr bwMode="auto">
            <a:xfrm flipH="1">
              <a:off x="789" y="131"/>
              <a:ext cx="4395" cy="1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Line 15"/>
            <p:cNvSpPr>
              <a:spLocks noChangeShapeType="1"/>
            </p:cNvSpPr>
            <p:nvPr/>
          </p:nvSpPr>
          <p:spPr bwMode="auto">
            <a:xfrm>
              <a:off x="723" y="3541"/>
              <a:ext cx="66" cy="1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Rectangle 16"/>
            <p:cNvSpPr>
              <a:spLocks noChangeArrowheads="1"/>
            </p:cNvSpPr>
            <p:nvPr/>
          </p:nvSpPr>
          <p:spPr bwMode="auto">
            <a:xfrm>
              <a:off x="391" y="3457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 45 </a:t>
              </a:r>
              <a:endParaRPr lang="en-US"/>
            </a:p>
          </p:txBody>
        </p:sp>
        <p:sp>
          <p:nvSpPr>
            <p:cNvPr id="15471" name="Line 17"/>
            <p:cNvSpPr>
              <a:spLocks noChangeShapeType="1"/>
            </p:cNvSpPr>
            <p:nvPr/>
          </p:nvSpPr>
          <p:spPr bwMode="auto">
            <a:xfrm>
              <a:off x="723" y="2859"/>
              <a:ext cx="66" cy="1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Line 18"/>
            <p:cNvSpPr>
              <a:spLocks noChangeShapeType="1"/>
            </p:cNvSpPr>
            <p:nvPr/>
          </p:nvSpPr>
          <p:spPr bwMode="auto">
            <a:xfrm>
              <a:off x="789" y="2859"/>
              <a:ext cx="4395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Rectangle 19"/>
            <p:cNvSpPr>
              <a:spLocks noChangeArrowheads="1"/>
            </p:cNvSpPr>
            <p:nvPr/>
          </p:nvSpPr>
          <p:spPr bwMode="auto">
            <a:xfrm>
              <a:off x="452" y="2775"/>
              <a:ext cx="1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55 </a:t>
              </a:r>
              <a:endParaRPr lang="en-US"/>
            </a:p>
          </p:txBody>
        </p:sp>
        <p:sp>
          <p:nvSpPr>
            <p:cNvPr id="15474" name="Line 20"/>
            <p:cNvSpPr>
              <a:spLocks noChangeShapeType="1"/>
            </p:cNvSpPr>
            <p:nvPr/>
          </p:nvSpPr>
          <p:spPr bwMode="auto">
            <a:xfrm>
              <a:off x="723" y="2178"/>
              <a:ext cx="66" cy="1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Line 21"/>
            <p:cNvSpPr>
              <a:spLocks noChangeShapeType="1"/>
            </p:cNvSpPr>
            <p:nvPr/>
          </p:nvSpPr>
          <p:spPr bwMode="auto">
            <a:xfrm>
              <a:off x="789" y="2178"/>
              <a:ext cx="4395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Rectangle 22"/>
            <p:cNvSpPr>
              <a:spLocks noChangeArrowheads="1"/>
            </p:cNvSpPr>
            <p:nvPr/>
          </p:nvSpPr>
          <p:spPr bwMode="auto">
            <a:xfrm>
              <a:off x="351" y="2094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 </a:t>
              </a:r>
              <a:endParaRPr lang="en-US"/>
            </a:p>
          </p:txBody>
        </p:sp>
        <p:sp>
          <p:nvSpPr>
            <p:cNvPr id="15477" name="Line 23"/>
            <p:cNvSpPr>
              <a:spLocks noChangeShapeType="1"/>
            </p:cNvSpPr>
            <p:nvPr/>
          </p:nvSpPr>
          <p:spPr bwMode="auto">
            <a:xfrm>
              <a:off x="723" y="1496"/>
              <a:ext cx="66" cy="1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Line 24"/>
            <p:cNvSpPr>
              <a:spLocks noChangeShapeType="1"/>
            </p:cNvSpPr>
            <p:nvPr/>
          </p:nvSpPr>
          <p:spPr bwMode="auto">
            <a:xfrm>
              <a:off x="789" y="1496"/>
              <a:ext cx="4395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Rectangle 25"/>
            <p:cNvSpPr>
              <a:spLocks noChangeArrowheads="1"/>
            </p:cNvSpPr>
            <p:nvPr/>
          </p:nvSpPr>
          <p:spPr bwMode="auto">
            <a:xfrm>
              <a:off x="351" y="1412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 </a:t>
              </a:r>
              <a:endParaRPr lang="en-US"/>
            </a:p>
          </p:txBody>
        </p:sp>
        <p:sp>
          <p:nvSpPr>
            <p:cNvPr id="15480" name="Line 26"/>
            <p:cNvSpPr>
              <a:spLocks noChangeShapeType="1"/>
            </p:cNvSpPr>
            <p:nvPr/>
          </p:nvSpPr>
          <p:spPr bwMode="auto">
            <a:xfrm>
              <a:off x="723" y="813"/>
              <a:ext cx="66" cy="1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Line 27"/>
            <p:cNvSpPr>
              <a:spLocks noChangeShapeType="1"/>
            </p:cNvSpPr>
            <p:nvPr/>
          </p:nvSpPr>
          <p:spPr bwMode="auto">
            <a:xfrm>
              <a:off x="789" y="813"/>
              <a:ext cx="4395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Rectangle 28"/>
            <p:cNvSpPr>
              <a:spLocks noChangeArrowheads="1"/>
            </p:cNvSpPr>
            <p:nvPr/>
          </p:nvSpPr>
          <p:spPr bwMode="auto">
            <a:xfrm>
              <a:off x="351" y="729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 </a:t>
              </a:r>
              <a:endParaRPr lang="en-US"/>
            </a:p>
          </p:txBody>
        </p:sp>
        <p:sp>
          <p:nvSpPr>
            <p:cNvPr id="15483" name="Line 29"/>
            <p:cNvSpPr>
              <a:spLocks noChangeShapeType="1"/>
            </p:cNvSpPr>
            <p:nvPr/>
          </p:nvSpPr>
          <p:spPr bwMode="auto">
            <a:xfrm>
              <a:off x="723" y="131"/>
              <a:ext cx="66" cy="1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Rectangle 30"/>
            <p:cNvSpPr>
              <a:spLocks noChangeArrowheads="1"/>
            </p:cNvSpPr>
            <p:nvPr/>
          </p:nvSpPr>
          <p:spPr bwMode="auto">
            <a:xfrm>
              <a:off x="351" y="47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 </a:t>
              </a:r>
              <a:endParaRPr lang="en-US"/>
            </a:p>
          </p:txBody>
        </p:sp>
        <p:sp>
          <p:nvSpPr>
            <p:cNvPr id="15485" name="Rectangle 31"/>
            <p:cNvSpPr>
              <a:spLocks noChangeArrowheads="1"/>
            </p:cNvSpPr>
            <p:nvPr/>
          </p:nvSpPr>
          <p:spPr bwMode="auto">
            <a:xfrm rot="-5400000">
              <a:off x="-372" y="1692"/>
              <a:ext cx="135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input variable, % open</a:t>
              </a:r>
              <a:endParaRPr lang="en-US"/>
            </a:p>
          </p:txBody>
        </p:sp>
        <p:sp>
          <p:nvSpPr>
            <p:cNvPr id="15486" name="Line 32"/>
            <p:cNvSpPr>
              <a:spLocks noChangeShapeType="1"/>
            </p:cNvSpPr>
            <p:nvPr/>
          </p:nvSpPr>
          <p:spPr bwMode="auto">
            <a:xfrm>
              <a:off x="5184" y="3541"/>
              <a:ext cx="66" cy="1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Rectangle 33"/>
            <p:cNvSpPr>
              <a:spLocks noChangeArrowheads="1"/>
            </p:cNvSpPr>
            <p:nvPr/>
          </p:nvSpPr>
          <p:spPr bwMode="auto">
            <a:xfrm>
              <a:off x="5288" y="3457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5488" name="Line 34"/>
            <p:cNvSpPr>
              <a:spLocks noChangeShapeType="1"/>
            </p:cNvSpPr>
            <p:nvPr/>
          </p:nvSpPr>
          <p:spPr bwMode="auto">
            <a:xfrm>
              <a:off x="5184" y="2859"/>
              <a:ext cx="66" cy="1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Line 35"/>
            <p:cNvSpPr>
              <a:spLocks noChangeShapeType="1"/>
            </p:cNvSpPr>
            <p:nvPr/>
          </p:nvSpPr>
          <p:spPr bwMode="auto">
            <a:xfrm flipH="1">
              <a:off x="789" y="2859"/>
              <a:ext cx="4395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Rectangle 36"/>
            <p:cNvSpPr>
              <a:spLocks noChangeArrowheads="1"/>
            </p:cNvSpPr>
            <p:nvPr/>
          </p:nvSpPr>
          <p:spPr bwMode="auto">
            <a:xfrm>
              <a:off x="5288" y="2775"/>
              <a:ext cx="1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39 </a:t>
              </a:r>
              <a:endParaRPr lang="en-US"/>
            </a:p>
          </p:txBody>
        </p:sp>
        <p:sp>
          <p:nvSpPr>
            <p:cNvPr id="15491" name="Line 37"/>
            <p:cNvSpPr>
              <a:spLocks noChangeShapeType="1"/>
            </p:cNvSpPr>
            <p:nvPr/>
          </p:nvSpPr>
          <p:spPr bwMode="auto">
            <a:xfrm>
              <a:off x="5184" y="2178"/>
              <a:ext cx="66" cy="1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Line 38"/>
            <p:cNvSpPr>
              <a:spLocks noChangeShapeType="1"/>
            </p:cNvSpPr>
            <p:nvPr/>
          </p:nvSpPr>
          <p:spPr bwMode="auto">
            <a:xfrm flipH="1">
              <a:off x="789" y="2178"/>
              <a:ext cx="4395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Rectangle 39"/>
            <p:cNvSpPr>
              <a:spLocks noChangeArrowheads="1"/>
            </p:cNvSpPr>
            <p:nvPr/>
          </p:nvSpPr>
          <p:spPr bwMode="auto">
            <a:xfrm>
              <a:off x="5288" y="2094"/>
              <a:ext cx="1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43 </a:t>
              </a:r>
              <a:endParaRPr lang="en-US"/>
            </a:p>
          </p:txBody>
        </p:sp>
        <p:sp>
          <p:nvSpPr>
            <p:cNvPr id="15494" name="Line 40"/>
            <p:cNvSpPr>
              <a:spLocks noChangeShapeType="1"/>
            </p:cNvSpPr>
            <p:nvPr/>
          </p:nvSpPr>
          <p:spPr bwMode="auto">
            <a:xfrm>
              <a:off x="5184" y="1496"/>
              <a:ext cx="66" cy="1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Line 41"/>
            <p:cNvSpPr>
              <a:spLocks noChangeShapeType="1"/>
            </p:cNvSpPr>
            <p:nvPr/>
          </p:nvSpPr>
          <p:spPr bwMode="auto">
            <a:xfrm flipH="1">
              <a:off x="789" y="1496"/>
              <a:ext cx="4395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Rectangle 42"/>
            <p:cNvSpPr>
              <a:spLocks noChangeArrowheads="1"/>
            </p:cNvSpPr>
            <p:nvPr/>
          </p:nvSpPr>
          <p:spPr bwMode="auto">
            <a:xfrm>
              <a:off x="5288" y="1412"/>
              <a:ext cx="1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47 </a:t>
              </a:r>
              <a:endParaRPr lang="en-US"/>
            </a:p>
          </p:txBody>
        </p:sp>
        <p:sp>
          <p:nvSpPr>
            <p:cNvPr id="15497" name="Line 43"/>
            <p:cNvSpPr>
              <a:spLocks noChangeShapeType="1"/>
            </p:cNvSpPr>
            <p:nvPr/>
          </p:nvSpPr>
          <p:spPr bwMode="auto">
            <a:xfrm>
              <a:off x="5184" y="813"/>
              <a:ext cx="66" cy="1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Line 44"/>
            <p:cNvSpPr>
              <a:spLocks noChangeShapeType="1"/>
            </p:cNvSpPr>
            <p:nvPr/>
          </p:nvSpPr>
          <p:spPr bwMode="auto">
            <a:xfrm flipH="1">
              <a:off x="789" y="813"/>
              <a:ext cx="4395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Rectangle 45"/>
            <p:cNvSpPr>
              <a:spLocks noChangeArrowheads="1"/>
            </p:cNvSpPr>
            <p:nvPr/>
          </p:nvSpPr>
          <p:spPr bwMode="auto">
            <a:xfrm>
              <a:off x="5288" y="729"/>
              <a:ext cx="1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51 </a:t>
              </a:r>
              <a:endParaRPr lang="en-US"/>
            </a:p>
          </p:txBody>
        </p:sp>
        <p:sp>
          <p:nvSpPr>
            <p:cNvPr id="15500" name="Line 46"/>
            <p:cNvSpPr>
              <a:spLocks noChangeShapeType="1"/>
            </p:cNvSpPr>
            <p:nvPr/>
          </p:nvSpPr>
          <p:spPr bwMode="auto">
            <a:xfrm>
              <a:off x="5184" y="131"/>
              <a:ext cx="66" cy="1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1" name="Rectangle 47"/>
            <p:cNvSpPr>
              <a:spLocks noChangeArrowheads="1"/>
            </p:cNvSpPr>
            <p:nvPr/>
          </p:nvSpPr>
          <p:spPr bwMode="auto">
            <a:xfrm>
              <a:off x="5288" y="47"/>
              <a:ext cx="1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55 </a:t>
              </a:r>
              <a:endParaRPr lang="en-US"/>
            </a:p>
          </p:txBody>
        </p:sp>
        <p:sp>
          <p:nvSpPr>
            <p:cNvPr id="15502" name="Rectangle 48"/>
            <p:cNvSpPr>
              <a:spLocks noChangeArrowheads="1"/>
            </p:cNvSpPr>
            <p:nvPr/>
          </p:nvSpPr>
          <p:spPr bwMode="auto">
            <a:xfrm rot="-5400000">
              <a:off x="4830" y="1694"/>
              <a:ext cx="160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output variable, degrees C</a:t>
              </a:r>
              <a:endParaRPr lang="en-US"/>
            </a:p>
          </p:txBody>
        </p:sp>
        <p:sp>
          <p:nvSpPr>
            <p:cNvPr id="15503" name="Line 49"/>
            <p:cNvSpPr>
              <a:spLocks noChangeShapeType="1"/>
            </p:cNvSpPr>
            <p:nvPr/>
          </p:nvSpPr>
          <p:spPr bwMode="auto">
            <a:xfrm flipV="1">
              <a:off x="789" y="3541"/>
              <a:ext cx="1" cy="50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4" name="Rectangle 50"/>
            <p:cNvSpPr>
              <a:spLocks noChangeArrowheads="1"/>
            </p:cNvSpPr>
            <p:nvPr/>
          </p:nvSpPr>
          <p:spPr bwMode="auto">
            <a:xfrm>
              <a:off x="673" y="3675"/>
              <a:ext cx="1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0 </a:t>
              </a:r>
              <a:endParaRPr lang="en-US"/>
            </a:p>
          </p:txBody>
        </p:sp>
        <p:sp>
          <p:nvSpPr>
            <p:cNvPr id="15505" name="Line 51"/>
            <p:cNvSpPr>
              <a:spLocks noChangeShapeType="1"/>
            </p:cNvSpPr>
            <p:nvPr/>
          </p:nvSpPr>
          <p:spPr bwMode="auto">
            <a:xfrm flipV="1">
              <a:off x="1889" y="3541"/>
              <a:ext cx="1" cy="50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6" name="Line 52"/>
            <p:cNvSpPr>
              <a:spLocks noChangeShapeType="1"/>
            </p:cNvSpPr>
            <p:nvPr/>
          </p:nvSpPr>
          <p:spPr bwMode="auto">
            <a:xfrm flipV="1">
              <a:off x="1889" y="131"/>
              <a:ext cx="1" cy="341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7" name="Rectangle 53"/>
            <p:cNvSpPr>
              <a:spLocks noChangeArrowheads="1"/>
            </p:cNvSpPr>
            <p:nvPr/>
          </p:nvSpPr>
          <p:spPr bwMode="auto">
            <a:xfrm>
              <a:off x="1722" y="3675"/>
              <a:ext cx="1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10 </a:t>
              </a:r>
              <a:endParaRPr lang="en-US"/>
            </a:p>
          </p:txBody>
        </p:sp>
        <p:sp>
          <p:nvSpPr>
            <p:cNvPr id="15508" name="Line 54"/>
            <p:cNvSpPr>
              <a:spLocks noChangeShapeType="1"/>
            </p:cNvSpPr>
            <p:nvPr/>
          </p:nvSpPr>
          <p:spPr bwMode="auto">
            <a:xfrm flipV="1">
              <a:off x="2987" y="3541"/>
              <a:ext cx="1" cy="50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9" name="Line 55"/>
            <p:cNvSpPr>
              <a:spLocks noChangeShapeType="1"/>
            </p:cNvSpPr>
            <p:nvPr/>
          </p:nvSpPr>
          <p:spPr bwMode="auto">
            <a:xfrm flipV="1">
              <a:off x="2987" y="131"/>
              <a:ext cx="1" cy="341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0" name="Rectangle 56"/>
            <p:cNvSpPr>
              <a:spLocks noChangeArrowheads="1"/>
            </p:cNvSpPr>
            <p:nvPr/>
          </p:nvSpPr>
          <p:spPr bwMode="auto">
            <a:xfrm>
              <a:off x="2820" y="3675"/>
              <a:ext cx="1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20 </a:t>
              </a:r>
              <a:endParaRPr lang="en-US"/>
            </a:p>
          </p:txBody>
        </p:sp>
        <p:sp>
          <p:nvSpPr>
            <p:cNvPr id="15511" name="Line 57"/>
            <p:cNvSpPr>
              <a:spLocks noChangeShapeType="1"/>
            </p:cNvSpPr>
            <p:nvPr/>
          </p:nvSpPr>
          <p:spPr bwMode="auto">
            <a:xfrm flipV="1">
              <a:off x="4087" y="3541"/>
              <a:ext cx="1" cy="50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2" name="Line 58"/>
            <p:cNvSpPr>
              <a:spLocks noChangeShapeType="1"/>
            </p:cNvSpPr>
            <p:nvPr/>
          </p:nvSpPr>
          <p:spPr bwMode="auto">
            <a:xfrm flipV="1">
              <a:off x="4087" y="131"/>
              <a:ext cx="1" cy="341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3" name="Rectangle 59"/>
            <p:cNvSpPr>
              <a:spLocks noChangeArrowheads="1"/>
            </p:cNvSpPr>
            <p:nvPr/>
          </p:nvSpPr>
          <p:spPr bwMode="auto">
            <a:xfrm>
              <a:off x="3920" y="3675"/>
              <a:ext cx="1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30 </a:t>
              </a:r>
              <a:endParaRPr lang="en-US"/>
            </a:p>
          </p:txBody>
        </p:sp>
        <p:sp>
          <p:nvSpPr>
            <p:cNvPr id="15514" name="Line 60"/>
            <p:cNvSpPr>
              <a:spLocks noChangeShapeType="1"/>
            </p:cNvSpPr>
            <p:nvPr/>
          </p:nvSpPr>
          <p:spPr bwMode="auto">
            <a:xfrm flipV="1">
              <a:off x="5184" y="3541"/>
              <a:ext cx="1" cy="50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5" name="Rectangle 61"/>
            <p:cNvSpPr>
              <a:spLocks noChangeArrowheads="1"/>
            </p:cNvSpPr>
            <p:nvPr/>
          </p:nvSpPr>
          <p:spPr bwMode="auto">
            <a:xfrm>
              <a:off x="5017" y="3675"/>
              <a:ext cx="1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40 </a:t>
              </a:r>
              <a:endParaRPr lang="en-US"/>
            </a:p>
          </p:txBody>
        </p:sp>
        <p:sp>
          <p:nvSpPr>
            <p:cNvPr id="15516" name="Rectangle 62"/>
            <p:cNvSpPr>
              <a:spLocks noChangeArrowheads="1"/>
            </p:cNvSpPr>
            <p:nvPr/>
          </p:nvSpPr>
          <p:spPr bwMode="auto">
            <a:xfrm>
              <a:off x="2817" y="3844"/>
              <a:ext cx="25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80"/>
                  </a:solidFill>
                  <a:latin typeface="Arial" charset="0"/>
                </a:rPr>
                <a:t>time</a:t>
              </a:r>
              <a:endParaRPr lang="en-US"/>
            </a:p>
          </p:txBody>
        </p:sp>
        <p:sp>
          <p:nvSpPr>
            <p:cNvPr id="15517" name="Line 63"/>
            <p:cNvSpPr>
              <a:spLocks noChangeShapeType="1"/>
            </p:cNvSpPr>
            <p:nvPr/>
          </p:nvSpPr>
          <p:spPr bwMode="auto">
            <a:xfrm>
              <a:off x="789" y="3202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8" name="Line 64"/>
            <p:cNvSpPr>
              <a:spLocks noChangeShapeType="1"/>
            </p:cNvSpPr>
            <p:nvPr/>
          </p:nvSpPr>
          <p:spPr bwMode="auto">
            <a:xfrm>
              <a:off x="824" y="3202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9" name="Line 65"/>
            <p:cNvSpPr>
              <a:spLocks noChangeShapeType="1"/>
            </p:cNvSpPr>
            <p:nvPr/>
          </p:nvSpPr>
          <p:spPr bwMode="auto">
            <a:xfrm>
              <a:off x="861" y="3202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0" name="Line 66"/>
            <p:cNvSpPr>
              <a:spLocks noChangeShapeType="1"/>
            </p:cNvSpPr>
            <p:nvPr/>
          </p:nvSpPr>
          <p:spPr bwMode="auto">
            <a:xfrm>
              <a:off x="899" y="3202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1" name="Line 67"/>
            <p:cNvSpPr>
              <a:spLocks noChangeShapeType="1"/>
            </p:cNvSpPr>
            <p:nvPr/>
          </p:nvSpPr>
          <p:spPr bwMode="auto">
            <a:xfrm>
              <a:off x="933" y="3202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2" name="Line 68"/>
            <p:cNvSpPr>
              <a:spLocks noChangeShapeType="1"/>
            </p:cNvSpPr>
            <p:nvPr/>
          </p:nvSpPr>
          <p:spPr bwMode="auto">
            <a:xfrm>
              <a:off x="971" y="3202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3" name="Line 69"/>
            <p:cNvSpPr>
              <a:spLocks noChangeShapeType="1"/>
            </p:cNvSpPr>
            <p:nvPr/>
          </p:nvSpPr>
          <p:spPr bwMode="auto">
            <a:xfrm>
              <a:off x="1008" y="3202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4" name="Line 70"/>
            <p:cNvSpPr>
              <a:spLocks noChangeShapeType="1"/>
            </p:cNvSpPr>
            <p:nvPr/>
          </p:nvSpPr>
          <p:spPr bwMode="auto">
            <a:xfrm>
              <a:off x="1043" y="3202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5" name="Line 71"/>
            <p:cNvSpPr>
              <a:spLocks noChangeShapeType="1"/>
            </p:cNvSpPr>
            <p:nvPr/>
          </p:nvSpPr>
          <p:spPr bwMode="auto">
            <a:xfrm>
              <a:off x="1080" y="3202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6" name="Line 72"/>
            <p:cNvSpPr>
              <a:spLocks noChangeShapeType="1"/>
            </p:cNvSpPr>
            <p:nvPr/>
          </p:nvSpPr>
          <p:spPr bwMode="auto">
            <a:xfrm>
              <a:off x="1117" y="3202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7" name="Line 73"/>
            <p:cNvSpPr>
              <a:spLocks noChangeShapeType="1"/>
            </p:cNvSpPr>
            <p:nvPr/>
          </p:nvSpPr>
          <p:spPr bwMode="auto">
            <a:xfrm>
              <a:off x="1155" y="3202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8" name="Line 74"/>
            <p:cNvSpPr>
              <a:spLocks noChangeShapeType="1"/>
            </p:cNvSpPr>
            <p:nvPr/>
          </p:nvSpPr>
          <p:spPr bwMode="auto">
            <a:xfrm>
              <a:off x="1189" y="3202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9" name="Line 75"/>
            <p:cNvSpPr>
              <a:spLocks noChangeShapeType="1"/>
            </p:cNvSpPr>
            <p:nvPr/>
          </p:nvSpPr>
          <p:spPr bwMode="auto">
            <a:xfrm>
              <a:off x="1227" y="3202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0" name="Line 76"/>
            <p:cNvSpPr>
              <a:spLocks noChangeShapeType="1"/>
            </p:cNvSpPr>
            <p:nvPr/>
          </p:nvSpPr>
          <p:spPr bwMode="auto">
            <a:xfrm>
              <a:off x="1264" y="3202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1" name="Line 77"/>
            <p:cNvSpPr>
              <a:spLocks noChangeShapeType="1"/>
            </p:cNvSpPr>
            <p:nvPr/>
          </p:nvSpPr>
          <p:spPr bwMode="auto">
            <a:xfrm>
              <a:off x="1299" y="3202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2" name="Line 78"/>
            <p:cNvSpPr>
              <a:spLocks noChangeShapeType="1"/>
            </p:cNvSpPr>
            <p:nvPr/>
          </p:nvSpPr>
          <p:spPr bwMode="auto">
            <a:xfrm flipV="1">
              <a:off x="1336" y="2861"/>
              <a:ext cx="3" cy="34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3" name="Line 79"/>
            <p:cNvSpPr>
              <a:spLocks noChangeShapeType="1"/>
            </p:cNvSpPr>
            <p:nvPr/>
          </p:nvSpPr>
          <p:spPr bwMode="auto">
            <a:xfrm>
              <a:off x="1339" y="2861"/>
              <a:ext cx="69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" name="Line 80"/>
            <p:cNvSpPr>
              <a:spLocks noChangeShapeType="1"/>
            </p:cNvSpPr>
            <p:nvPr/>
          </p:nvSpPr>
          <p:spPr bwMode="auto">
            <a:xfrm>
              <a:off x="1408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5" name="Line 81"/>
            <p:cNvSpPr>
              <a:spLocks noChangeShapeType="1"/>
            </p:cNvSpPr>
            <p:nvPr/>
          </p:nvSpPr>
          <p:spPr bwMode="auto">
            <a:xfrm>
              <a:off x="1446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6" name="Line 82"/>
            <p:cNvSpPr>
              <a:spLocks noChangeShapeType="1"/>
            </p:cNvSpPr>
            <p:nvPr/>
          </p:nvSpPr>
          <p:spPr bwMode="auto">
            <a:xfrm>
              <a:off x="1483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7" name="Line 83"/>
            <p:cNvSpPr>
              <a:spLocks noChangeShapeType="1"/>
            </p:cNvSpPr>
            <p:nvPr/>
          </p:nvSpPr>
          <p:spPr bwMode="auto">
            <a:xfrm>
              <a:off x="1521" y="2861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8" name="Line 84"/>
            <p:cNvSpPr>
              <a:spLocks noChangeShapeType="1"/>
            </p:cNvSpPr>
            <p:nvPr/>
          </p:nvSpPr>
          <p:spPr bwMode="auto">
            <a:xfrm>
              <a:off x="1555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9" name="Line 85"/>
            <p:cNvSpPr>
              <a:spLocks noChangeShapeType="1"/>
            </p:cNvSpPr>
            <p:nvPr/>
          </p:nvSpPr>
          <p:spPr bwMode="auto">
            <a:xfrm>
              <a:off x="1593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0" name="Line 86"/>
            <p:cNvSpPr>
              <a:spLocks noChangeShapeType="1"/>
            </p:cNvSpPr>
            <p:nvPr/>
          </p:nvSpPr>
          <p:spPr bwMode="auto">
            <a:xfrm>
              <a:off x="1630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1" name="Line 87"/>
            <p:cNvSpPr>
              <a:spLocks noChangeShapeType="1"/>
            </p:cNvSpPr>
            <p:nvPr/>
          </p:nvSpPr>
          <p:spPr bwMode="auto">
            <a:xfrm>
              <a:off x="1665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2" name="Line 88"/>
            <p:cNvSpPr>
              <a:spLocks noChangeShapeType="1"/>
            </p:cNvSpPr>
            <p:nvPr/>
          </p:nvSpPr>
          <p:spPr bwMode="auto">
            <a:xfrm>
              <a:off x="1702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3" name="Line 89"/>
            <p:cNvSpPr>
              <a:spLocks noChangeShapeType="1"/>
            </p:cNvSpPr>
            <p:nvPr/>
          </p:nvSpPr>
          <p:spPr bwMode="auto">
            <a:xfrm>
              <a:off x="1740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4" name="Line 90"/>
            <p:cNvSpPr>
              <a:spLocks noChangeShapeType="1"/>
            </p:cNvSpPr>
            <p:nvPr/>
          </p:nvSpPr>
          <p:spPr bwMode="auto">
            <a:xfrm>
              <a:off x="1777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5" name="Line 91"/>
            <p:cNvSpPr>
              <a:spLocks noChangeShapeType="1"/>
            </p:cNvSpPr>
            <p:nvPr/>
          </p:nvSpPr>
          <p:spPr bwMode="auto">
            <a:xfrm>
              <a:off x="1812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6" name="Line 92"/>
            <p:cNvSpPr>
              <a:spLocks noChangeShapeType="1"/>
            </p:cNvSpPr>
            <p:nvPr/>
          </p:nvSpPr>
          <p:spPr bwMode="auto">
            <a:xfrm>
              <a:off x="1849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7" name="Line 93"/>
            <p:cNvSpPr>
              <a:spLocks noChangeShapeType="1"/>
            </p:cNvSpPr>
            <p:nvPr/>
          </p:nvSpPr>
          <p:spPr bwMode="auto">
            <a:xfrm>
              <a:off x="1886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8" name="Line 94"/>
            <p:cNvSpPr>
              <a:spLocks noChangeShapeType="1"/>
            </p:cNvSpPr>
            <p:nvPr/>
          </p:nvSpPr>
          <p:spPr bwMode="auto">
            <a:xfrm>
              <a:off x="1921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9" name="Line 95"/>
            <p:cNvSpPr>
              <a:spLocks noChangeShapeType="1"/>
            </p:cNvSpPr>
            <p:nvPr/>
          </p:nvSpPr>
          <p:spPr bwMode="auto">
            <a:xfrm>
              <a:off x="1958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0" name="Line 96"/>
            <p:cNvSpPr>
              <a:spLocks noChangeShapeType="1"/>
            </p:cNvSpPr>
            <p:nvPr/>
          </p:nvSpPr>
          <p:spPr bwMode="auto">
            <a:xfrm>
              <a:off x="1996" y="2861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1" name="Line 97"/>
            <p:cNvSpPr>
              <a:spLocks noChangeShapeType="1"/>
            </p:cNvSpPr>
            <p:nvPr/>
          </p:nvSpPr>
          <p:spPr bwMode="auto">
            <a:xfrm>
              <a:off x="2030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2" name="Line 98"/>
            <p:cNvSpPr>
              <a:spLocks noChangeShapeType="1"/>
            </p:cNvSpPr>
            <p:nvPr/>
          </p:nvSpPr>
          <p:spPr bwMode="auto">
            <a:xfrm>
              <a:off x="2068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3" name="Line 99"/>
            <p:cNvSpPr>
              <a:spLocks noChangeShapeType="1"/>
            </p:cNvSpPr>
            <p:nvPr/>
          </p:nvSpPr>
          <p:spPr bwMode="auto">
            <a:xfrm>
              <a:off x="2105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4" name="Line 100"/>
            <p:cNvSpPr>
              <a:spLocks noChangeShapeType="1"/>
            </p:cNvSpPr>
            <p:nvPr/>
          </p:nvSpPr>
          <p:spPr bwMode="auto">
            <a:xfrm>
              <a:off x="2143" y="2861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5" name="Line 101"/>
            <p:cNvSpPr>
              <a:spLocks noChangeShapeType="1"/>
            </p:cNvSpPr>
            <p:nvPr/>
          </p:nvSpPr>
          <p:spPr bwMode="auto">
            <a:xfrm>
              <a:off x="2177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6" name="Line 102"/>
            <p:cNvSpPr>
              <a:spLocks noChangeShapeType="1"/>
            </p:cNvSpPr>
            <p:nvPr/>
          </p:nvSpPr>
          <p:spPr bwMode="auto">
            <a:xfrm>
              <a:off x="2215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7" name="Line 103"/>
            <p:cNvSpPr>
              <a:spLocks noChangeShapeType="1"/>
            </p:cNvSpPr>
            <p:nvPr/>
          </p:nvSpPr>
          <p:spPr bwMode="auto">
            <a:xfrm>
              <a:off x="2252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8" name="Line 104"/>
            <p:cNvSpPr>
              <a:spLocks noChangeShapeType="1"/>
            </p:cNvSpPr>
            <p:nvPr/>
          </p:nvSpPr>
          <p:spPr bwMode="auto">
            <a:xfrm>
              <a:off x="2287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9" name="Line 105"/>
            <p:cNvSpPr>
              <a:spLocks noChangeShapeType="1"/>
            </p:cNvSpPr>
            <p:nvPr/>
          </p:nvSpPr>
          <p:spPr bwMode="auto">
            <a:xfrm>
              <a:off x="2324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0" name="Line 106"/>
            <p:cNvSpPr>
              <a:spLocks noChangeShapeType="1"/>
            </p:cNvSpPr>
            <p:nvPr/>
          </p:nvSpPr>
          <p:spPr bwMode="auto">
            <a:xfrm>
              <a:off x="2362" y="2861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1" name="Line 107"/>
            <p:cNvSpPr>
              <a:spLocks noChangeShapeType="1"/>
            </p:cNvSpPr>
            <p:nvPr/>
          </p:nvSpPr>
          <p:spPr bwMode="auto">
            <a:xfrm>
              <a:off x="2396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2" name="Line 108"/>
            <p:cNvSpPr>
              <a:spLocks noChangeShapeType="1"/>
            </p:cNvSpPr>
            <p:nvPr/>
          </p:nvSpPr>
          <p:spPr bwMode="auto">
            <a:xfrm>
              <a:off x="2434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3" name="Line 109"/>
            <p:cNvSpPr>
              <a:spLocks noChangeShapeType="1"/>
            </p:cNvSpPr>
            <p:nvPr/>
          </p:nvSpPr>
          <p:spPr bwMode="auto">
            <a:xfrm>
              <a:off x="2471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4" name="Line 110"/>
            <p:cNvSpPr>
              <a:spLocks noChangeShapeType="1"/>
            </p:cNvSpPr>
            <p:nvPr/>
          </p:nvSpPr>
          <p:spPr bwMode="auto">
            <a:xfrm>
              <a:off x="2508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5" name="Line 111"/>
            <p:cNvSpPr>
              <a:spLocks noChangeShapeType="1"/>
            </p:cNvSpPr>
            <p:nvPr/>
          </p:nvSpPr>
          <p:spPr bwMode="auto">
            <a:xfrm>
              <a:off x="2543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6" name="Line 112"/>
            <p:cNvSpPr>
              <a:spLocks noChangeShapeType="1"/>
            </p:cNvSpPr>
            <p:nvPr/>
          </p:nvSpPr>
          <p:spPr bwMode="auto">
            <a:xfrm>
              <a:off x="2580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7" name="Line 113"/>
            <p:cNvSpPr>
              <a:spLocks noChangeShapeType="1"/>
            </p:cNvSpPr>
            <p:nvPr/>
          </p:nvSpPr>
          <p:spPr bwMode="auto">
            <a:xfrm>
              <a:off x="2618" y="2861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8" name="Line 114"/>
            <p:cNvSpPr>
              <a:spLocks noChangeShapeType="1"/>
            </p:cNvSpPr>
            <p:nvPr/>
          </p:nvSpPr>
          <p:spPr bwMode="auto">
            <a:xfrm>
              <a:off x="2652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" name="Line 115"/>
            <p:cNvSpPr>
              <a:spLocks noChangeShapeType="1"/>
            </p:cNvSpPr>
            <p:nvPr/>
          </p:nvSpPr>
          <p:spPr bwMode="auto">
            <a:xfrm>
              <a:off x="2690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0" name="Line 116"/>
            <p:cNvSpPr>
              <a:spLocks noChangeShapeType="1"/>
            </p:cNvSpPr>
            <p:nvPr/>
          </p:nvSpPr>
          <p:spPr bwMode="auto">
            <a:xfrm>
              <a:off x="2727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1" name="Line 117"/>
            <p:cNvSpPr>
              <a:spLocks noChangeShapeType="1"/>
            </p:cNvSpPr>
            <p:nvPr/>
          </p:nvSpPr>
          <p:spPr bwMode="auto">
            <a:xfrm>
              <a:off x="2765" y="2861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2" name="Line 118"/>
            <p:cNvSpPr>
              <a:spLocks noChangeShapeType="1"/>
            </p:cNvSpPr>
            <p:nvPr/>
          </p:nvSpPr>
          <p:spPr bwMode="auto">
            <a:xfrm>
              <a:off x="2799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3" name="Line 119"/>
            <p:cNvSpPr>
              <a:spLocks noChangeShapeType="1"/>
            </p:cNvSpPr>
            <p:nvPr/>
          </p:nvSpPr>
          <p:spPr bwMode="auto">
            <a:xfrm>
              <a:off x="2837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4" name="Line 120"/>
            <p:cNvSpPr>
              <a:spLocks noChangeShapeType="1"/>
            </p:cNvSpPr>
            <p:nvPr/>
          </p:nvSpPr>
          <p:spPr bwMode="auto">
            <a:xfrm>
              <a:off x="2874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5" name="Line 121"/>
            <p:cNvSpPr>
              <a:spLocks noChangeShapeType="1"/>
            </p:cNvSpPr>
            <p:nvPr/>
          </p:nvSpPr>
          <p:spPr bwMode="auto">
            <a:xfrm>
              <a:off x="2909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6" name="Line 122"/>
            <p:cNvSpPr>
              <a:spLocks noChangeShapeType="1"/>
            </p:cNvSpPr>
            <p:nvPr/>
          </p:nvSpPr>
          <p:spPr bwMode="auto">
            <a:xfrm>
              <a:off x="2946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7" name="Line 123"/>
            <p:cNvSpPr>
              <a:spLocks noChangeShapeType="1"/>
            </p:cNvSpPr>
            <p:nvPr/>
          </p:nvSpPr>
          <p:spPr bwMode="auto">
            <a:xfrm>
              <a:off x="2984" y="2861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8" name="Line 124"/>
            <p:cNvSpPr>
              <a:spLocks noChangeShapeType="1"/>
            </p:cNvSpPr>
            <p:nvPr/>
          </p:nvSpPr>
          <p:spPr bwMode="auto">
            <a:xfrm>
              <a:off x="3018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9" name="Line 125"/>
            <p:cNvSpPr>
              <a:spLocks noChangeShapeType="1"/>
            </p:cNvSpPr>
            <p:nvPr/>
          </p:nvSpPr>
          <p:spPr bwMode="auto">
            <a:xfrm>
              <a:off x="3056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0" name="Line 126"/>
            <p:cNvSpPr>
              <a:spLocks noChangeShapeType="1"/>
            </p:cNvSpPr>
            <p:nvPr/>
          </p:nvSpPr>
          <p:spPr bwMode="auto">
            <a:xfrm>
              <a:off x="3093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1" name="Line 127"/>
            <p:cNvSpPr>
              <a:spLocks noChangeShapeType="1"/>
            </p:cNvSpPr>
            <p:nvPr/>
          </p:nvSpPr>
          <p:spPr bwMode="auto">
            <a:xfrm>
              <a:off x="3131" y="2861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2" name="Line 128"/>
            <p:cNvSpPr>
              <a:spLocks noChangeShapeType="1"/>
            </p:cNvSpPr>
            <p:nvPr/>
          </p:nvSpPr>
          <p:spPr bwMode="auto">
            <a:xfrm>
              <a:off x="3165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3" name="Line 129"/>
            <p:cNvSpPr>
              <a:spLocks noChangeShapeType="1"/>
            </p:cNvSpPr>
            <p:nvPr/>
          </p:nvSpPr>
          <p:spPr bwMode="auto">
            <a:xfrm>
              <a:off x="3203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4" name="Line 130"/>
            <p:cNvSpPr>
              <a:spLocks noChangeShapeType="1"/>
            </p:cNvSpPr>
            <p:nvPr/>
          </p:nvSpPr>
          <p:spPr bwMode="auto">
            <a:xfrm>
              <a:off x="3240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5" name="Line 131"/>
            <p:cNvSpPr>
              <a:spLocks noChangeShapeType="1"/>
            </p:cNvSpPr>
            <p:nvPr/>
          </p:nvSpPr>
          <p:spPr bwMode="auto">
            <a:xfrm>
              <a:off x="3275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6" name="Line 132"/>
            <p:cNvSpPr>
              <a:spLocks noChangeShapeType="1"/>
            </p:cNvSpPr>
            <p:nvPr/>
          </p:nvSpPr>
          <p:spPr bwMode="auto">
            <a:xfrm>
              <a:off x="3312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7" name="Line 133"/>
            <p:cNvSpPr>
              <a:spLocks noChangeShapeType="1"/>
            </p:cNvSpPr>
            <p:nvPr/>
          </p:nvSpPr>
          <p:spPr bwMode="auto">
            <a:xfrm>
              <a:off x="3349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8" name="Line 134"/>
            <p:cNvSpPr>
              <a:spLocks noChangeShapeType="1"/>
            </p:cNvSpPr>
            <p:nvPr/>
          </p:nvSpPr>
          <p:spPr bwMode="auto">
            <a:xfrm>
              <a:off x="3384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9" name="Line 135"/>
            <p:cNvSpPr>
              <a:spLocks noChangeShapeType="1"/>
            </p:cNvSpPr>
            <p:nvPr/>
          </p:nvSpPr>
          <p:spPr bwMode="auto">
            <a:xfrm>
              <a:off x="3421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0" name="Line 136"/>
            <p:cNvSpPr>
              <a:spLocks noChangeShapeType="1"/>
            </p:cNvSpPr>
            <p:nvPr/>
          </p:nvSpPr>
          <p:spPr bwMode="auto">
            <a:xfrm>
              <a:off x="3459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1" name="Line 137"/>
            <p:cNvSpPr>
              <a:spLocks noChangeShapeType="1"/>
            </p:cNvSpPr>
            <p:nvPr/>
          </p:nvSpPr>
          <p:spPr bwMode="auto">
            <a:xfrm>
              <a:off x="3496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2" name="Line 138"/>
            <p:cNvSpPr>
              <a:spLocks noChangeShapeType="1"/>
            </p:cNvSpPr>
            <p:nvPr/>
          </p:nvSpPr>
          <p:spPr bwMode="auto">
            <a:xfrm>
              <a:off x="3531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3" name="Line 139"/>
            <p:cNvSpPr>
              <a:spLocks noChangeShapeType="1"/>
            </p:cNvSpPr>
            <p:nvPr/>
          </p:nvSpPr>
          <p:spPr bwMode="auto">
            <a:xfrm>
              <a:off x="3568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4" name="Line 140"/>
            <p:cNvSpPr>
              <a:spLocks noChangeShapeType="1"/>
            </p:cNvSpPr>
            <p:nvPr/>
          </p:nvSpPr>
          <p:spPr bwMode="auto">
            <a:xfrm>
              <a:off x="3606" y="2861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5" name="Line 141"/>
            <p:cNvSpPr>
              <a:spLocks noChangeShapeType="1"/>
            </p:cNvSpPr>
            <p:nvPr/>
          </p:nvSpPr>
          <p:spPr bwMode="auto">
            <a:xfrm>
              <a:off x="3640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6" name="Line 142"/>
            <p:cNvSpPr>
              <a:spLocks noChangeShapeType="1"/>
            </p:cNvSpPr>
            <p:nvPr/>
          </p:nvSpPr>
          <p:spPr bwMode="auto">
            <a:xfrm>
              <a:off x="3678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7" name="Line 143"/>
            <p:cNvSpPr>
              <a:spLocks noChangeShapeType="1"/>
            </p:cNvSpPr>
            <p:nvPr/>
          </p:nvSpPr>
          <p:spPr bwMode="auto">
            <a:xfrm>
              <a:off x="3715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8" name="Line 144"/>
            <p:cNvSpPr>
              <a:spLocks noChangeShapeType="1"/>
            </p:cNvSpPr>
            <p:nvPr/>
          </p:nvSpPr>
          <p:spPr bwMode="auto">
            <a:xfrm>
              <a:off x="3753" y="2861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9" name="Line 145"/>
            <p:cNvSpPr>
              <a:spLocks noChangeShapeType="1"/>
            </p:cNvSpPr>
            <p:nvPr/>
          </p:nvSpPr>
          <p:spPr bwMode="auto">
            <a:xfrm>
              <a:off x="3787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0" name="Line 146"/>
            <p:cNvSpPr>
              <a:spLocks noChangeShapeType="1"/>
            </p:cNvSpPr>
            <p:nvPr/>
          </p:nvSpPr>
          <p:spPr bwMode="auto">
            <a:xfrm>
              <a:off x="3825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1" name="Line 147"/>
            <p:cNvSpPr>
              <a:spLocks noChangeShapeType="1"/>
            </p:cNvSpPr>
            <p:nvPr/>
          </p:nvSpPr>
          <p:spPr bwMode="auto">
            <a:xfrm>
              <a:off x="3862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2" name="Line 148"/>
            <p:cNvSpPr>
              <a:spLocks noChangeShapeType="1"/>
            </p:cNvSpPr>
            <p:nvPr/>
          </p:nvSpPr>
          <p:spPr bwMode="auto">
            <a:xfrm>
              <a:off x="3897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3" name="Line 149"/>
            <p:cNvSpPr>
              <a:spLocks noChangeShapeType="1"/>
            </p:cNvSpPr>
            <p:nvPr/>
          </p:nvSpPr>
          <p:spPr bwMode="auto">
            <a:xfrm>
              <a:off x="3934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4" name="Line 150"/>
            <p:cNvSpPr>
              <a:spLocks noChangeShapeType="1"/>
            </p:cNvSpPr>
            <p:nvPr/>
          </p:nvSpPr>
          <p:spPr bwMode="auto">
            <a:xfrm>
              <a:off x="3972" y="2861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5" name="Line 151"/>
            <p:cNvSpPr>
              <a:spLocks noChangeShapeType="1"/>
            </p:cNvSpPr>
            <p:nvPr/>
          </p:nvSpPr>
          <p:spPr bwMode="auto">
            <a:xfrm>
              <a:off x="4006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" name="Line 152"/>
            <p:cNvSpPr>
              <a:spLocks noChangeShapeType="1"/>
            </p:cNvSpPr>
            <p:nvPr/>
          </p:nvSpPr>
          <p:spPr bwMode="auto">
            <a:xfrm>
              <a:off x="4044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7" name="Line 153"/>
            <p:cNvSpPr>
              <a:spLocks noChangeShapeType="1"/>
            </p:cNvSpPr>
            <p:nvPr/>
          </p:nvSpPr>
          <p:spPr bwMode="auto">
            <a:xfrm>
              <a:off x="4081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8" name="Line 154"/>
            <p:cNvSpPr>
              <a:spLocks noChangeShapeType="1"/>
            </p:cNvSpPr>
            <p:nvPr/>
          </p:nvSpPr>
          <p:spPr bwMode="auto">
            <a:xfrm>
              <a:off x="4118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9" name="Line 155"/>
            <p:cNvSpPr>
              <a:spLocks noChangeShapeType="1"/>
            </p:cNvSpPr>
            <p:nvPr/>
          </p:nvSpPr>
          <p:spPr bwMode="auto">
            <a:xfrm>
              <a:off x="4153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0" name="Line 156"/>
            <p:cNvSpPr>
              <a:spLocks noChangeShapeType="1"/>
            </p:cNvSpPr>
            <p:nvPr/>
          </p:nvSpPr>
          <p:spPr bwMode="auto">
            <a:xfrm>
              <a:off x="4190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1" name="Line 157"/>
            <p:cNvSpPr>
              <a:spLocks noChangeShapeType="1"/>
            </p:cNvSpPr>
            <p:nvPr/>
          </p:nvSpPr>
          <p:spPr bwMode="auto">
            <a:xfrm>
              <a:off x="4228" y="2861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2" name="Line 158"/>
            <p:cNvSpPr>
              <a:spLocks noChangeShapeType="1"/>
            </p:cNvSpPr>
            <p:nvPr/>
          </p:nvSpPr>
          <p:spPr bwMode="auto">
            <a:xfrm>
              <a:off x="4262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3" name="Line 159"/>
            <p:cNvSpPr>
              <a:spLocks noChangeShapeType="1"/>
            </p:cNvSpPr>
            <p:nvPr/>
          </p:nvSpPr>
          <p:spPr bwMode="auto">
            <a:xfrm>
              <a:off x="4300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4" name="Line 160"/>
            <p:cNvSpPr>
              <a:spLocks noChangeShapeType="1"/>
            </p:cNvSpPr>
            <p:nvPr/>
          </p:nvSpPr>
          <p:spPr bwMode="auto">
            <a:xfrm>
              <a:off x="4337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5" name="Line 161"/>
            <p:cNvSpPr>
              <a:spLocks noChangeShapeType="1"/>
            </p:cNvSpPr>
            <p:nvPr/>
          </p:nvSpPr>
          <p:spPr bwMode="auto">
            <a:xfrm>
              <a:off x="4372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6" name="Line 162"/>
            <p:cNvSpPr>
              <a:spLocks noChangeShapeType="1"/>
            </p:cNvSpPr>
            <p:nvPr/>
          </p:nvSpPr>
          <p:spPr bwMode="auto">
            <a:xfrm>
              <a:off x="4409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7" name="Line 163"/>
            <p:cNvSpPr>
              <a:spLocks noChangeShapeType="1"/>
            </p:cNvSpPr>
            <p:nvPr/>
          </p:nvSpPr>
          <p:spPr bwMode="auto">
            <a:xfrm>
              <a:off x="4447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8" name="Line 164"/>
            <p:cNvSpPr>
              <a:spLocks noChangeShapeType="1"/>
            </p:cNvSpPr>
            <p:nvPr/>
          </p:nvSpPr>
          <p:spPr bwMode="auto">
            <a:xfrm>
              <a:off x="4484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9" name="Line 165"/>
            <p:cNvSpPr>
              <a:spLocks noChangeShapeType="1"/>
            </p:cNvSpPr>
            <p:nvPr/>
          </p:nvSpPr>
          <p:spPr bwMode="auto">
            <a:xfrm>
              <a:off x="4519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0" name="Line 166"/>
            <p:cNvSpPr>
              <a:spLocks noChangeShapeType="1"/>
            </p:cNvSpPr>
            <p:nvPr/>
          </p:nvSpPr>
          <p:spPr bwMode="auto">
            <a:xfrm>
              <a:off x="4556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1" name="Line 167"/>
            <p:cNvSpPr>
              <a:spLocks noChangeShapeType="1"/>
            </p:cNvSpPr>
            <p:nvPr/>
          </p:nvSpPr>
          <p:spPr bwMode="auto">
            <a:xfrm>
              <a:off x="4594" y="2861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2" name="Line 168"/>
            <p:cNvSpPr>
              <a:spLocks noChangeShapeType="1"/>
            </p:cNvSpPr>
            <p:nvPr/>
          </p:nvSpPr>
          <p:spPr bwMode="auto">
            <a:xfrm>
              <a:off x="4628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3" name="Line 169"/>
            <p:cNvSpPr>
              <a:spLocks noChangeShapeType="1"/>
            </p:cNvSpPr>
            <p:nvPr/>
          </p:nvSpPr>
          <p:spPr bwMode="auto">
            <a:xfrm>
              <a:off x="4666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4" name="Line 170"/>
            <p:cNvSpPr>
              <a:spLocks noChangeShapeType="1"/>
            </p:cNvSpPr>
            <p:nvPr/>
          </p:nvSpPr>
          <p:spPr bwMode="auto">
            <a:xfrm>
              <a:off x="4703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5" name="Line 171"/>
            <p:cNvSpPr>
              <a:spLocks noChangeShapeType="1"/>
            </p:cNvSpPr>
            <p:nvPr/>
          </p:nvSpPr>
          <p:spPr bwMode="auto">
            <a:xfrm>
              <a:off x="4740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6" name="Line 172"/>
            <p:cNvSpPr>
              <a:spLocks noChangeShapeType="1"/>
            </p:cNvSpPr>
            <p:nvPr/>
          </p:nvSpPr>
          <p:spPr bwMode="auto">
            <a:xfrm>
              <a:off x="4775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7" name="Line 173"/>
            <p:cNvSpPr>
              <a:spLocks noChangeShapeType="1"/>
            </p:cNvSpPr>
            <p:nvPr/>
          </p:nvSpPr>
          <p:spPr bwMode="auto">
            <a:xfrm>
              <a:off x="4812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8" name="Line 174"/>
            <p:cNvSpPr>
              <a:spLocks noChangeShapeType="1"/>
            </p:cNvSpPr>
            <p:nvPr/>
          </p:nvSpPr>
          <p:spPr bwMode="auto">
            <a:xfrm>
              <a:off x="4850" y="2861"/>
              <a:ext cx="34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9" name="Line 175"/>
            <p:cNvSpPr>
              <a:spLocks noChangeShapeType="1"/>
            </p:cNvSpPr>
            <p:nvPr/>
          </p:nvSpPr>
          <p:spPr bwMode="auto">
            <a:xfrm>
              <a:off x="4884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0" name="Line 176"/>
            <p:cNvSpPr>
              <a:spLocks noChangeShapeType="1"/>
            </p:cNvSpPr>
            <p:nvPr/>
          </p:nvSpPr>
          <p:spPr bwMode="auto">
            <a:xfrm>
              <a:off x="4922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1" name="Line 177"/>
            <p:cNvSpPr>
              <a:spLocks noChangeShapeType="1"/>
            </p:cNvSpPr>
            <p:nvPr/>
          </p:nvSpPr>
          <p:spPr bwMode="auto">
            <a:xfrm>
              <a:off x="4959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2" name="Line 178"/>
            <p:cNvSpPr>
              <a:spLocks noChangeShapeType="1"/>
            </p:cNvSpPr>
            <p:nvPr/>
          </p:nvSpPr>
          <p:spPr bwMode="auto">
            <a:xfrm>
              <a:off x="4994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3" name="Line 179"/>
            <p:cNvSpPr>
              <a:spLocks noChangeShapeType="1"/>
            </p:cNvSpPr>
            <p:nvPr/>
          </p:nvSpPr>
          <p:spPr bwMode="auto">
            <a:xfrm>
              <a:off x="5031" y="2861"/>
              <a:ext cx="38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4" name="Line 180"/>
            <p:cNvSpPr>
              <a:spLocks noChangeShapeType="1"/>
            </p:cNvSpPr>
            <p:nvPr/>
          </p:nvSpPr>
          <p:spPr bwMode="auto">
            <a:xfrm>
              <a:off x="5069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5" name="Line 181"/>
            <p:cNvSpPr>
              <a:spLocks noChangeShapeType="1"/>
            </p:cNvSpPr>
            <p:nvPr/>
          </p:nvSpPr>
          <p:spPr bwMode="auto">
            <a:xfrm>
              <a:off x="5106" y="2861"/>
              <a:ext cx="35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6" name="Line 182"/>
            <p:cNvSpPr>
              <a:spLocks noChangeShapeType="1"/>
            </p:cNvSpPr>
            <p:nvPr/>
          </p:nvSpPr>
          <p:spPr bwMode="auto">
            <a:xfrm>
              <a:off x="5141" y="2861"/>
              <a:ext cx="37" cy="1"/>
            </a:xfrm>
            <a:prstGeom prst="line">
              <a:avLst/>
            </a:prstGeom>
            <a:noFill/>
            <a:ln w="365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7" name="Line 183"/>
            <p:cNvSpPr>
              <a:spLocks noChangeShapeType="1"/>
            </p:cNvSpPr>
            <p:nvPr/>
          </p:nvSpPr>
          <p:spPr bwMode="auto">
            <a:xfrm flipV="1">
              <a:off x="789" y="2628"/>
              <a:ext cx="35" cy="6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8" name="Line 184"/>
            <p:cNvSpPr>
              <a:spLocks noChangeShapeType="1"/>
            </p:cNvSpPr>
            <p:nvPr/>
          </p:nvSpPr>
          <p:spPr bwMode="auto">
            <a:xfrm>
              <a:off x="824" y="2628"/>
              <a:ext cx="37" cy="99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9" name="Line 185"/>
            <p:cNvSpPr>
              <a:spLocks noChangeShapeType="1"/>
            </p:cNvSpPr>
            <p:nvPr/>
          </p:nvSpPr>
          <p:spPr bwMode="auto">
            <a:xfrm>
              <a:off x="861" y="2727"/>
              <a:ext cx="38" cy="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0" name="Line 186"/>
            <p:cNvSpPr>
              <a:spLocks noChangeShapeType="1"/>
            </p:cNvSpPr>
            <p:nvPr/>
          </p:nvSpPr>
          <p:spPr bwMode="auto">
            <a:xfrm flipV="1">
              <a:off x="899" y="2710"/>
              <a:ext cx="34" cy="24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1" name="Line 187"/>
            <p:cNvSpPr>
              <a:spLocks noChangeShapeType="1"/>
            </p:cNvSpPr>
            <p:nvPr/>
          </p:nvSpPr>
          <p:spPr bwMode="auto">
            <a:xfrm>
              <a:off x="933" y="2710"/>
              <a:ext cx="38" cy="8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2" name="Line 188"/>
            <p:cNvSpPr>
              <a:spLocks noChangeShapeType="1"/>
            </p:cNvSpPr>
            <p:nvPr/>
          </p:nvSpPr>
          <p:spPr bwMode="auto">
            <a:xfrm flipV="1">
              <a:off x="971" y="2697"/>
              <a:ext cx="37" cy="10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3" name="Line 189"/>
            <p:cNvSpPr>
              <a:spLocks noChangeShapeType="1"/>
            </p:cNvSpPr>
            <p:nvPr/>
          </p:nvSpPr>
          <p:spPr bwMode="auto">
            <a:xfrm flipV="1">
              <a:off x="1008" y="2619"/>
              <a:ext cx="35" cy="7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4" name="Line 190"/>
            <p:cNvSpPr>
              <a:spLocks noChangeShapeType="1"/>
            </p:cNvSpPr>
            <p:nvPr/>
          </p:nvSpPr>
          <p:spPr bwMode="auto">
            <a:xfrm>
              <a:off x="1043" y="2619"/>
              <a:ext cx="37" cy="26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5" name="Line 191"/>
            <p:cNvSpPr>
              <a:spLocks noChangeShapeType="1"/>
            </p:cNvSpPr>
            <p:nvPr/>
          </p:nvSpPr>
          <p:spPr bwMode="auto">
            <a:xfrm flipV="1">
              <a:off x="1080" y="2580"/>
              <a:ext cx="37" cy="65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6" name="Line 192"/>
            <p:cNvSpPr>
              <a:spLocks noChangeShapeType="1"/>
            </p:cNvSpPr>
            <p:nvPr/>
          </p:nvSpPr>
          <p:spPr bwMode="auto">
            <a:xfrm>
              <a:off x="1117" y="2580"/>
              <a:ext cx="38" cy="17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7" name="Line 193"/>
            <p:cNvSpPr>
              <a:spLocks noChangeShapeType="1"/>
            </p:cNvSpPr>
            <p:nvPr/>
          </p:nvSpPr>
          <p:spPr bwMode="auto">
            <a:xfrm flipV="1">
              <a:off x="1155" y="2744"/>
              <a:ext cx="34" cy="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8" name="Line 194"/>
            <p:cNvSpPr>
              <a:spLocks noChangeShapeType="1"/>
            </p:cNvSpPr>
            <p:nvPr/>
          </p:nvSpPr>
          <p:spPr bwMode="auto">
            <a:xfrm flipV="1">
              <a:off x="1189" y="2619"/>
              <a:ext cx="38" cy="125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9" name="Line 195"/>
            <p:cNvSpPr>
              <a:spLocks noChangeShapeType="1"/>
            </p:cNvSpPr>
            <p:nvPr/>
          </p:nvSpPr>
          <p:spPr bwMode="auto">
            <a:xfrm>
              <a:off x="1227" y="2619"/>
              <a:ext cx="37" cy="24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0" name="Line 196"/>
            <p:cNvSpPr>
              <a:spLocks noChangeShapeType="1"/>
            </p:cNvSpPr>
            <p:nvPr/>
          </p:nvSpPr>
          <p:spPr bwMode="auto">
            <a:xfrm>
              <a:off x="1264" y="2643"/>
              <a:ext cx="35" cy="125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1" name="Line 197"/>
            <p:cNvSpPr>
              <a:spLocks noChangeShapeType="1"/>
            </p:cNvSpPr>
            <p:nvPr/>
          </p:nvSpPr>
          <p:spPr bwMode="auto">
            <a:xfrm flipV="1">
              <a:off x="1299" y="2636"/>
              <a:ext cx="37" cy="13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2" name="Line 198"/>
            <p:cNvSpPr>
              <a:spLocks noChangeShapeType="1"/>
            </p:cNvSpPr>
            <p:nvPr/>
          </p:nvSpPr>
          <p:spPr bwMode="auto">
            <a:xfrm>
              <a:off x="1336" y="2636"/>
              <a:ext cx="3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3" name="Line 199"/>
            <p:cNvSpPr>
              <a:spLocks noChangeShapeType="1"/>
            </p:cNvSpPr>
            <p:nvPr/>
          </p:nvSpPr>
          <p:spPr bwMode="auto">
            <a:xfrm>
              <a:off x="1339" y="2697"/>
              <a:ext cx="69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4" name="Line 200"/>
            <p:cNvSpPr>
              <a:spLocks noChangeShapeType="1"/>
            </p:cNvSpPr>
            <p:nvPr/>
          </p:nvSpPr>
          <p:spPr bwMode="auto">
            <a:xfrm flipV="1">
              <a:off x="1408" y="2695"/>
              <a:ext cx="38" cy="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5" name="Line 201"/>
            <p:cNvSpPr>
              <a:spLocks noChangeShapeType="1"/>
            </p:cNvSpPr>
            <p:nvPr/>
          </p:nvSpPr>
          <p:spPr bwMode="auto">
            <a:xfrm flipV="1">
              <a:off x="1446" y="2654"/>
              <a:ext cx="37" cy="4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6" name="Line 202"/>
            <p:cNvSpPr>
              <a:spLocks noChangeShapeType="1"/>
            </p:cNvSpPr>
            <p:nvPr/>
          </p:nvSpPr>
          <p:spPr bwMode="auto">
            <a:xfrm flipV="1">
              <a:off x="1483" y="2556"/>
              <a:ext cx="38" cy="9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7" name="Line 203"/>
            <p:cNvSpPr>
              <a:spLocks noChangeShapeType="1"/>
            </p:cNvSpPr>
            <p:nvPr/>
          </p:nvSpPr>
          <p:spPr bwMode="auto">
            <a:xfrm flipV="1">
              <a:off x="1521" y="2535"/>
              <a:ext cx="34" cy="2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8" name="Line 204"/>
            <p:cNvSpPr>
              <a:spLocks noChangeShapeType="1"/>
            </p:cNvSpPr>
            <p:nvPr/>
          </p:nvSpPr>
          <p:spPr bwMode="auto">
            <a:xfrm>
              <a:off x="1555" y="2535"/>
              <a:ext cx="38" cy="39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9" name="Line 205"/>
            <p:cNvSpPr>
              <a:spLocks noChangeShapeType="1"/>
            </p:cNvSpPr>
            <p:nvPr/>
          </p:nvSpPr>
          <p:spPr bwMode="auto">
            <a:xfrm>
              <a:off x="1593" y="2574"/>
              <a:ext cx="37" cy="34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0" name="Line 206"/>
            <p:cNvSpPr>
              <a:spLocks noChangeShapeType="1"/>
            </p:cNvSpPr>
            <p:nvPr/>
          </p:nvSpPr>
          <p:spPr bwMode="auto">
            <a:xfrm flipV="1">
              <a:off x="1630" y="2582"/>
              <a:ext cx="35" cy="26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1" name="Line 207"/>
            <p:cNvSpPr>
              <a:spLocks noChangeShapeType="1"/>
            </p:cNvSpPr>
            <p:nvPr/>
          </p:nvSpPr>
          <p:spPr bwMode="auto">
            <a:xfrm flipV="1">
              <a:off x="1665" y="2472"/>
              <a:ext cx="37" cy="11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3" name="Line 209"/>
          <p:cNvSpPr>
            <a:spLocks noChangeShapeType="1"/>
          </p:cNvSpPr>
          <p:nvPr/>
        </p:nvSpPr>
        <p:spPr bwMode="auto">
          <a:xfrm flipV="1">
            <a:off x="2701925" y="3879850"/>
            <a:ext cx="60325" cy="444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210"/>
          <p:cNvSpPr>
            <a:spLocks noChangeShapeType="1"/>
          </p:cNvSpPr>
          <p:nvPr/>
        </p:nvSpPr>
        <p:spPr bwMode="auto">
          <a:xfrm>
            <a:off x="2762250" y="3879850"/>
            <a:ext cx="58738" cy="106363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211"/>
          <p:cNvSpPr>
            <a:spLocks noChangeShapeType="1"/>
          </p:cNvSpPr>
          <p:nvPr/>
        </p:nvSpPr>
        <p:spPr bwMode="auto">
          <a:xfrm flipV="1">
            <a:off x="2820988" y="3805238"/>
            <a:ext cx="55562" cy="1809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212"/>
          <p:cNvSpPr>
            <a:spLocks noChangeShapeType="1"/>
          </p:cNvSpPr>
          <p:nvPr/>
        </p:nvSpPr>
        <p:spPr bwMode="auto">
          <a:xfrm flipV="1">
            <a:off x="2876550" y="3543300"/>
            <a:ext cx="58738" cy="26193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213"/>
          <p:cNvSpPr>
            <a:spLocks noChangeShapeType="1"/>
          </p:cNvSpPr>
          <p:nvPr/>
        </p:nvSpPr>
        <p:spPr bwMode="auto">
          <a:xfrm flipV="1">
            <a:off x="2935288" y="3365500"/>
            <a:ext cx="58737" cy="17780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214"/>
          <p:cNvSpPr>
            <a:spLocks noChangeShapeType="1"/>
          </p:cNvSpPr>
          <p:nvPr/>
        </p:nvSpPr>
        <p:spPr bwMode="auto">
          <a:xfrm flipV="1">
            <a:off x="2994025" y="3259138"/>
            <a:ext cx="55563" cy="106362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215"/>
          <p:cNvSpPr>
            <a:spLocks noChangeShapeType="1"/>
          </p:cNvSpPr>
          <p:nvPr/>
        </p:nvSpPr>
        <p:spPr bwMode="auto">
          <a:xfrm>
            <a:off x="3049588" y="3259138"/>
            <a:ext cx="58737" cy="1031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216"/>
          <p:cNvSpPr>
            <a:spLocks noChangeShapeType="1"/>
          </p:cNvSpPr>
          <p:nvPr/>
        </p:nvSpPr>
        <p:spPr bwMode="auto">
          <a:xfrm>
            <a:off x="3108325" y="3362325"/>
            <a:ext cx="60325" cy="61913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217"/>
          <p:cNvSpPr>
            <a:spLocks noChangeShapeType="1"/>
          </p:cNvSpPr>
          <p:nvPr/>
        </p:nvSpPr>
        <p:spPr bwMode="auto">
          <a:xfrm flipV="1">
            <a:off x="3168650" y="3036888"/>
            <a:ext cx="53975" cy="3873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218"/>
          <p:cNvSpPr>
            <a:spLocks noChangeShapeType="1"/>
          </p:cNvSpPr>
          <p:nvPr/>
        </p:nvSpPr>
        <p:spPr bwMode="auto">
          <a:xfrm flipV="1">
            <a:off x="3222625" y="2830513"/>
            <a:ext cx="60325" cy="2063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219"/>
          <p:cNvSpPr>
            <a:spLocks noChangeShapeType="1"/>
          </p:cNvSpPr>
          <p:nvPr/>
        </p:nvSpPr>
        <p:spPr bwMode="auto">
          <a:xfrm flipV="1">
            <a:off x="3282950" y="2682875"/>
            <a:ext cx="58738" cy="14763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220"/>
          <p:cNvSpPr>
            <a:spLocks noChangeShapeType="1"/>
          </p:cNvSpPr>
          <p:nvPr/>
        </p:nvSpPr>
        <p:spPr bwMode="auto">
          <a:xfrm>
            <a:off x="3341688" y="2682875"/>
            <a:ext cx="60325" cy="14763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21"/>
          <p:cNvSpPr>
            <a:spLocks noChangeShapeType="1"/>
          </p:cNvSpPr>
          <p:nvPr/>
        </p:nvSpPr>
        <p:spPr bwMode="auto">
          <a:xfrm flipV="1">
            <a:off x="3402013" y="2768600"/>
            <a:ext cx="53975" cy="61913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22"/>
          <p:cNvSpPr>
            <a:spLocks noChangeShapeType="1"/>
          </p:cNvSpPr>
          <p:nvPr/>
        </p:nvSpPr>
        <p:spPr bwMode="auto">
          <a:xfrm flipV="1">
            <a:off x="3455988" y="2600325"/>
            <a:ext cx="60325" cy="1682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3"/>
          <p:cNvSpPr>
            <a:spLocks noChangeShapeType="1"/>
          </p:cNvSpPr>
          <p:nvPr/>
        </p:nvSpPr>
        <p:spPr bwMode="auto">
          <a:xfrm flipV="1">
            <a:off x="3516313" y="2543175"/>
            <a:ext cx="58737" cy="571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24"/>
          <p:cNvSpPr>
            <a:spLocks noChangeShapeType="1"/>
          </p:cNvSpPr>
          <p:nvPr/>
        </p:nvSpPr>
        <p:spPr bwMode="auto">
          <a:xfrm flipV="1">
            <a:off x="3575050" y="2514600"/>
            <a:ext cx="55563" cy="285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25"/>
          <p:cNvSpPr>
            <a:spLocks noChangeShapeType="1"/>
          </p:cNvSpPr>
          <p:nvPr/>
        </p:nvSpPr>
        <p:spPr bwMode="auto">
          <a:xfrm flipV="1">
            <a:off x="3630613" y="2303463"/>
            <a:ext cx="58737" cy="21113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26"/>
          <p:cNvSpPr>
            <a:spLocks noChangeShapeType="1"/>
          </p:cNvSpPr>
          <p:nvPr/>
        </p:nvSpPr>
        <p:spPr bwMode="auto">
          <a:xfrm flipV="1">
            <a:off x="3689350" y="2052638"/>
            <a:ext cx="60325" cy="2508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27"/>
          <p:cNvSpPr>
            <a:spLocks noChangeShapeType="1"/>
          </p:cNvSpPr>
          <p:nvPr/>
        </p:nvSpPr>
        <p:spPr bwMode="auto">
          <a:xfrm flipV="1">
            <a:off x="3749675" y="1966913"/>
            <a:ext cx="53975" cy="857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28"/>
          <p:cNvSpPr>
            <a:spLocks noChangeShapeType="1"/>
          </p:cNvSpPr>
          <p:nvPr/>
        </p:nvSpPr>
        <p:spPr bwMode="auto">
          <a:xfrm flipV="1">
            <a:off x="3803650" y="1816100"/>
            <a:ext cx="60325" cy="150813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29"/>
          <p:cNvSpPr>
            <a:spLocks noChangeShapeType="1"/>
          </p:cNvSpPr>
          <p:nvPr/>
        </p:nvSpPr>
        <p:spPr bwMode="auto">
          <a:xfrm flipV="1">
            <a:off x="3863975" y="1781175"/>
            <a:ext cx="58738" cy="349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30"/>
          <p:cNvSpPr>
            <a:spLocks noChangeShapeType="1"/>
          </p:cNvSpPr>
          <p:nvPr/>
        </p:nvSpPr>
        <p:spPr bwMode="auto">
          <a:xfrm flipV="1">
            <a:off x="3922713" y="1609725"/>
            <a:ext cx="58737" cy="1714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231"/>
          <p:cNvSpPr>
            <a:spLocks noChangeShapeType="1"/>
          </p:cNvSpPr>
          <p:nvPr/>
        </p:nvSpPr>
        <p:spPr bwMode="auto">
          <a:xfrm>
            <a:off x="3981450" y="1609725"/>
            <a:ext cx="55563" cy="2095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232"/>
          <p:cNvSpPr>
            <a:spLocks noChangeShapeType="1"/>
          </p:cNvSpPr>
          <p:nvPr/>
        </p:nvSpPr>
        <p:spPr bwMode="auto">
          <a:xfrm>
            <a:off x="4037013" y="1819275"/>
            <a:ext cx="58737" cy="793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233"/>
          <p:cNvSpPr>
            <a:spLocks noChangeShapeType="1"/>
          </p:cNvSpPr>
          <p:nvPr/>
        </p:nvSpPr>
        <p:spPr bwMode="auto">
          <a:xfrm flipV="1">
            <a:off x="4095750" y="1736725"/>
            <a:ext cx="60325" cy="1619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234"/>
          <p:cNvSpPr>
            <a:spLocks noChangeShapeType="1"/>
          </p:cNvSpPr>
          <p:nvPr/>
        </p:nvSpPr>
        <p:spPr bwMode="auto">
          <a:xfrm flipV="1">
            <a:off x="4156075" y="1579563"/>
            <a:ext cx="53975" cy="157162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Line 235"/>
          <p:cNvSpPr>
            <a:spLocks noChangeShapeType="1"/>
          </p:cNvSpPr>
          <p:nvPr/>
        </p:nvSpPr>
        <p:spPr bwMode="auto">
          <a:xfrm>
            <a:off x="4210050" y="1579563"/>
            <a:ext cx="60325" cy="63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Line 236"/>
          <p:cNvSpPr>
            <a:spLocks noChangeShapeType="1"/>
          </p:cNvSpPr>
          <p:nvPr/>
        </p:nvSpPr>
        <p:spPr bwMode="auto">
          <a:xfrm flipV="1">
            <a:off x="4270375" y="1431925"/>
            <a:ext cx="58738" cy="1539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Line 237"/>
          <p:cNvSpPr>
            <a:spLocks noChangeShapeType="1"/>
          </p:cNvSpPr>
          <p:nvPr/>
        </p:nvSpPr>
        <p:spPr bwMode="auto">
          <a:xfrm>
            <a:off x="4329113" y="1431925"/>
            <a:ext cx="60325" cy="144463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Line 238"/>
          <p:cNvSpPr>
            <a:spLocks noChangeShapeType="1"/>
          </p:cNvSpPr>
          <p:nvPr/>
        </p:nvSpPr>
        <p:spPr bwMode="auto">
          <a:xfrm>
            <a:off x="4389438" y="1576388"/>
            <a:ext cx="53975" cy="412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Line 239"/>
          <p:cNvSpPr>
            <a:spLocks noChangeShapeType="1"/>
          </p:cNvSpPr>
          <p:nvPr/>
        </p:nvSpPr>
        <p:spPr bwMode="auto">
          <a:xfrm flipV="1">
            <a:off x="4443413" y="1308100"/>
            <a:ext cx="60325" cy="309563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Line 240"/>
          <p:cNvSpPr>
            <a:spLocks noChangeShapeType="1"/>
          </p:cNvSpPr>
          <p:nvPr/>
        </p:nvSpPr>
        <p:spPr bwMode="auto">
          <a:xfrm flipV="1">
            <a:off x="4503738" y="1228725"/>
            <a:ext cx="58737" cy="793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5" name="Line 241"/>
          <p:cNvSpPr>
            <a:spLocks noChangeShapeType="1"/>
          </p:cNvSpPr>
          <p:nvPr/>
        </p:nvSpPr>
        <p:spPr bwMode="auto">
          <a:xfrm>
            <a:off x="4562475" y="1228725"/>
            <a:ext cx="55563" cy="4603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Line 242"/>
          <p:cNvSpPr>
            <a:spLocks noChangeShapeType="1"/>
          </p:cNvSpPr>
          <p:nvPr/>
        </p:nvSpPr>
        <p:spPr bwMode="auto">
          <a:xfrm flipV="1">
            <a:off x="4618038" y="1208088"/>
            <a:ext cx="58737" cy="666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Line 243"/>
          <p:cNvSpPr>
            <a:spLocks noChangeShapeType="1"/>
          </p:cNvSpPr>
          <p:nvPr/>
        </p:nvSpPr>
        <p:spPr bwMode="auto">
          <a:xfrm>
            <a:off x="4676775" y="1208088"/>
            <a:ext cx="60325" cy="1111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Line 244"/>
          <p:cNvSpPr>
            <a:spLocks noChangeShapeType="1"/>
          </p:cNvSpPr>
          <p:nvPr/>
        </p:nvSpPr>
        <p:spPr bwMode="auto">
          <a:xfrm>
            <a:off x="4737100" y="1319213"/>
            <a:ext cx="53975" cy="1270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9" name="Line 245"/>
          <p:cNvSpPr>
            <a:spLocks noChangeShapeType="1"/>
          </p:cNvSpPr>
          <p:nvPr/>
        </p:nvSpPr>
        <p:spPr bwMode="auto">
          <a:xfrm>
            <a:off x="4791075" y="1331913"/>
            <a:ext cx="60325" cy="349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0" name="Line 246"/>
          <p:cNvSpPr>
            <a:spLocks noChangeShapeType="1"/>
          </p:cNvSpPr>
          <p:nvPr/>
        </p:nvSpPr>
        <p:spPr bwMode="auto">
          <a:xfrm flipV="1">
            <a:off x="4851400" y="1062038"/>
            <a:ext cx="58738" cy="30480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247"/>
          <p:cNvSpPr>
            <a:spLocks noChangeShapeType="1"/>
          </p:cNvSpPr>
          <p:nvPr/>
        </p:nvSpPr>
        <p:spPr bwMode="auto">
          <a:xfrm>
            <a:off x="4910138" y="1062038"/>
            <a:ext cx="60325" cy="1714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248"/>
          <p:cNvSpPr>
            <a:spLocks noChangeShapeType="1"/>
          </p:cNvSpPr>
          <p:nvPr/>
        </p:nvSpPr>
        <p:spPr bwMode="auto">
          <a:xfrm flipV="1">
            <a:off x="4970463" y="1106488"/>
            <a:ext cx="53975" cy="12700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249"/>
          <p:cNvSpPr>
            <a:spLocks noChangeShapeType="1"/>
          </p:cNvSpPr>
          <p:nvPr/>
        </p:nvSpPr>
        <p:spPr bwMode="auto">
          <a:xfrm flipV="1">
            <a:off x="5024438" y="1074738"/>
            <a:ext cx="60325" cy="317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250"/>
          <p:cNvSpPr>
            <a:spLocks noChangeShapeType="1"/>
          </p:cNvSpPr>
          <p:nvPr/>
        </p:nvSpPr>
        <p:spPr bwMode="auto">
          <a:xfrm flipV="1">
            <a:off x="5084763" y="865188"/>
            <a:ext cx="58737" cy="2095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251"/>
          <p:cNvSpPr>
            <a:spLocks noChangeShapeType="1"/>
          </p:cNvSpPr>
          <p:nvPr/>
        </p:nvSpPr>
        <p:spPr bwMode="auto">
          <a:xfrm flipV="1">
            <a:off x="5143500" y="779463"/>
            <a:ext cx="55563" cy="857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252"/>
          <p:cNvSpPr>
            <a:spLocks noChangeShapeType="1"/>
          </p:cNvSpPr>
          <p:nvPr/>
        </p:nvSpPr>
        <p:spPr bwMode="auto">
          <a:xfrm>
            <a:off x="5199063" y="779463"/>
            <a:ext cx="58737" cy="16510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7" name="Line 253"/>
          <p:cNvSpPr>
            <a:spLocks noChangeShapeType="1"/>
          </p:cNvSpPr>
          <p:nvPr/>
        </p:nvSpPr>
        <p:spPr bwMode="auto">
          <a:xfrm flipV="1">
            <a:off x="5257800" y="773113"/>
            <a:ext cx="58738" cy="1714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8" name="Line 254"/>
          <p:cNvSpPr>
            <a:spLocks noChangeShapeType="1"/>
          </p:cNvSpPr>
          <p:nvPr/>
        </p:nvSpPr>
        <p:spPr bwMode="auto">
          <a:xfrm>
            <a:off x="5316538" y="773113"/>
            <a:ext cx="55562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9" name="Line 255"/>
          <p:cNvSpPr>
            <a:spLocks noChangeShapeType="1"/>
          </p:cNvSpPr>
          <p:nvPr/>
        </p:nvSpPr>
        <p:spPr bwMode="auto">
          <a:xfrm>
            <a:off x="5372100" y="773113"/>
            <a:ext cx="58738" cy="63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0" name="Line 256"/>
          <p:cNvSpPr>
            <a:spLocks noChangeShapeType="1"/>
          </p:cNvSpPr>
          <p:nvPr/>
        </p:nvSpPr>
        <p:spPr bwMode="auto">
          <a:xfrm>
            <a:off x="5430838" y="779463"/>
            <a:ext cx="60325" cy="182562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" name="Line 257"/>
          <p:cNvSpPr>
            <a:spLocks noChangeShapeType="1"/>
          </p:cNvSpPr>
          <p:nvPr/>
        </p:nvSpPr>
        <p:spPr bwMode="auto">
          <a:xfrm>
            <a:off x="5491163" y="962025"/>
            <a:ext cx="58737" cy="74613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2" name="Line 258"/>
          <p:cNvSpPr>
            <a:spLocks noChangeShapeType="1"/>
          </p:cNvSpPr>
          <p:nvPr/>
        </p:nvSpPr>
        <p:spPr bwMode="auto">
          <a:xfrm>
            <a:off x="5549900" y="1036638"/>
            <a:ext cx="55563" cy="106362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3" name="Line 259"/>
          <p:cNvSpPr>
            <a:spLocks noChangeShapeType="1"/>
          </p:cNvSpPr>
          <p:nvPr/>
        </p:nvSpPr>
        <p:spPr bwMode="auto">
          <a:xfrm flipV="1">
            <a:off x="5605463" y="1047750"/>
            <a:ext cx="58737" cy="952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4" name="Line 260"/>
          <p:cNvSpPr>
            <a:spLocks noChangeShapeType="1"/>
          </p:cNvSpPr>
          <p:nvPr/>
        </p:nvSpPr>
        <p:spPr bwMode="auto">
          <a:xfrm>
            <a:off x="5664200" y="1047750"/>
            <a:ext cx="60325" cy="920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5" name="Line 261"/>
          <p:cNvSpPr>
            <a:spLocks noChangeShapeType="1"/>
          </p:cNvSpPr>
          <p:nvPr/>
        </p:nvSpPr>
        <p:spPr bwMode="auto">
          <a:xfrm flipV="1">
            <a:off x="5724525" y="1009650"/>
            <a:ext cx="53975" cy="1301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6" name="Line 262"/>
          <p:cNvSpPr>
            <a:spLocks noChangeShapeType="1"/>
          </p:cNvSpPr>
          <p:nvPr/>
        </p:nvSpPr>
        <p:spPr bwMode="auto">
          <a:xfrm flipV="1">
            <a:off x="5778500" y="766763"/>
            <a:ext cx="60325" cy="2428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7" name="Line 263"/>
          <p:cNvSpPr>
            <a:spLocks noChangeShapeType="1"/>
          </p:cNvSpPr>
          <p:nvPr/>
        </p:nvSpPr>
        <p:spPr bwMode="auto">
          <a:xfrm>
            <a:off x="5838825" y="766763"/>
            <a:ext cx="58738" cy="30162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8" name="Line 264"/>
          <p:cNvSpPr>
            <a:spLocks noChangeShapeType="1"/>
          </p:cNvSpPr>
          <p:nvPr/>
        </p:nvSpPr>
        <p:spPr bwMode="auto">
          <a:xfrm flipV="1">
            <a:off x="5897563" y="693738"/>
            <a:ext cx="60325" cy="1031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Line 265"/>
          <p:cNvSpPr>
            <a:spLocks noChangeShapeType="1"/>
          </p:cNvSpPr>
          <p:nvPr/>
        </p:nvSpPr>
        <p:spPr bwMode="auto">
          <a:xfrm>
            <a:off x="5957888" y="693738"/>
            <a:ext cx="53975" cy="412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0" name="Line 266"/>
          <p:cNvSpPr>
            <a:spLocks noChangeShapeType="1"/>
          </p:cNvSpPr>
          <p:nvPr/>
        </p:nvSpPr>
        <p:spPr bwMode="auto">
          <a:xfrm>
            <a:off x="6011863" y="735013"/>
            <a:ext cx="60325" cy="2476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" name="Line 267"/>
          <p:cNvSpPr>
            <a:spLocks noChangeShapeType="1"/>
          </p:cNvSpPr>
          <p:nvPr/>
        </p:nvSpPr>
        <p:spPr bwMode="auto">
          <a:xfrm flipV="1">
            <a:off x="6072188" y="722313"/>
            <a:ext cx="58737" cy="2603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2" name="Line 268"/>
          <p:cNvSpPr>
            <a:spLocks noChangeShapeType="1"/>
          </p:cNvSpPr>
          <p:nvPr/>
        </p:nvSpPr>
        <p:spPr bwMode="auto">
          <a:xfrm>
            <a:off x="6130925" y="722313"/>
            <a:ext cx="55563" cy="195262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Line 269"/>
          <p:cNvSpPr>
            <a:spLocks noChangeShapeType="1"/>
          </p:cNvSpPr>
          <p:nvPr/>
        </p:nvSpPr>
        <p:spPr bwMode="auto">
          <a:xfrm flipV="1">
            <a:off x="6186488" y="869950"/>
            <a:ext cx="58737" cy="476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4" name="Line 270"/>
          <p:cNvSpPr>
            <a:spLocks noChangeShapeType="1"/>
          </p:cNvSpPr>
          <p:nvPr/>
        </p:nvSpPr>
        <p:spPr bwMode="auto">
          <a:xfrm flipV="1">
            <a:off x="6245225" y="714375"/>
            <a:ext cx="60325" cy="1555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5" name="Line 271"/>
          <p:cNvSpPr>
            <a:spLocks noChangeShapeType="1"/>
          </p:cNvSpPr>
          <p:nvPr/>
        </p:nvSpPr>
        <p:spPr bwMode="auto">
          <a:xfrm>
            <a:off x="6305550" y="714375"/>
            <a:ext cx="53975" cy="698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6" name="Line 272"/>
          <p:cNvSpPr>
            <a:spLocks noChangeShapeType="1"/>
          </p:cNvSpPr>
          <p:nvPr/>
        </p:nvSpPr>
        <p:spPr bwMode="auto">
          <a:xfrm>
            <a:off x="6359525" y="784225"/>
            <a:ext cx="60325" cy="23813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7" name="Line 273"/>
          <p:cNvSpPr>
            <a:spLocks noChangeShapeType="1"/>
          </p:cNvSpPr>
          <p:nvPr/>
        </p:nvSpPr>
        <p:spPr bwMode="auto">
          <a:xfrm flipV="1">
            <a:off x="6419850" y="684213"/>
            <a:ext cx="58738" cy="1238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8" name="Line 274"/>
          <p:cNvSpPr>
            <a:spLocks noChangeShapeType="1"/>
          </p:cNvSpPr>
          <p:nvPr/>
        </p:nvSpPr>
        <p:spPr bwMode="auto">
          <a:xfrm>
            <a:off x="6478588" y="684213"/>
            <a:ext cx="58737" cy="349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9" name="Line 275"/>
          <p:cNvSpPr>
            <a:spLocks noChangeShapeType="1"/>
          </p:cNvSpPr>
          <p:nvPr/>
        </p:nvSpPr>
        <p:spPr bwMode="auto">
          <a:xfrm flipV="1">
            <a:off x="6537325" y="654050"/>
            <a:ext cx="55563" cy="650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0" name="Line 276"/>
          <p:cNvSpPr>
            <a:spLocks noChangeShapeType="1"/>
          </p:cNvSpPr>
          <p:nvPr/>
        </p:nvSpPr>
        <p:spPr bwMode="auto">
          <a:xfrm>
            <a:off x="6592888" y="654050"/>
            <a:ext cx="58737" cy="396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" name="Line 277"/>
          <p:cNvSpPr>
            <a:spLocks noChangeShapeType="1"/>
          </p:cNvSpPr>
          <p:nvPr/>
        </p:nvSpPr>
        <p:spPr bwMode="auto">
          <a:xfrm flipV="1">
            <a:off x="6651625" y="581025"/>
            <a:ext cx="60325" cy="112713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2" name="Line 278"/>
          <p:cNvSpPr>
            <a:spLocks noChangeShapeType="1"/>
          </p:cNvSpPr>
          <p:nvPr/>
        </p:nvSpPr>
        <p:spPr bwMode="auto">
          <a:xfrm flipV="1">
            <a:off x="6711950" y="515938"/>
            <a:ext cx="53975" cy="650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3" name="Line 279"/>
          <p:cNvSpPr>
            <a:spLocks noChangeShapeType="1"/>
          </p:cNvSpPr>
          <p:nvPr/>
        </p:nvSpPr>
        <p:spPr bwMode="auto">
          <a:xfrm>
            <a:off x="6765925" y="515938"/>
            <a:ext cx="60325" cy="825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4" name="Line 280"/>
          <p:cNvSpPr>
            <a:spLocks noChangeShapeType="1"/>
          </p:cNvSpPr>
          <p:nvPr/>
        </p:nvSpPr>
        <p:spPr bwMode="auto">
          <a:xfrm>
            <a:off x="6826250" y="598488"/>
            <a:ext cx="58738" cy="21590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5" name="Line 281"/>
          <p:cNvSpPr>
            <a:spLocks noChangeShapeType="1"/>
          </p:cNvSpPr>
          <p:nvPr/>
        </p:nvSpPr>
        <p:spPr bwMode="auto">
          <a:xfrm>
            <a:off x="6884988" y="814388"/>
            <a:ext cx="55562" cy="857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6" name="Line 282"/>
          <p:cNvSpPr>
            <a:spLocks noChangeShapeType="1"/>
          </p:cNvSpPr>
          <p:nvPr/>
        </p:nvSpPr>
        <p:spPr bwMode="auto">
          <a:xfrm flipV="1">
            <a:off x="6940550" y="669925"/>
            <a:ext cx="58738" cy="2301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7" name="Line 283"/>
          <p:cNvSpPr>
            <a:spLocks noChangeShapeType="1"/>
          </p:cNvSpPr>
          <p:nvPr/>
        </p:nvSpPr>
        <p:spPr bwMode="auto">
          <a:xfrm>
            <a:off x="6999288" y="669925"/>
            <a:ext cx="60325" cy="61913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8" name="Line 284"/>
          <p:cNvSpPr>
            <a:spLocks noChangeShapeType="1"/>
          </p:cNvSpPr>
          <p:nvPr/>
        </p:nvSpPr>
        <p:spPr bwMode="auto">
          <a:xfrm flipV="1">
            <a:off x="7059613" y="604838"/>
            <a:ext cx="58737" cy="12700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9" name="Line 285"/>
          <p:cNvSpPr>
            <a:spLocks noChangeShapeType="1"/>
          </p:cNvSpPr>
          <p:nvPr/>
        </p:nvSpPr>
        <p:spPr bwMode="auto">
          <a:xfrm>
            <a:off x="7118350" y="604838"/>
            <a:ext cx="55563" cy="227012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0" name="Line 286"/>
          <p:cNvSpPr>
            <a:spLocks noChangeShapeType="1"/>
          </p:cNvSpPr>
          <p:nvPr/>
        </p:nvSpPr>
        <p:spPr bwMode="auto">
          <a:xfrm flipV="1">
            <a:off x="7173913" y="776288"/>
            <a:ext cx="58737" cy="55562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1" name="Line 287"/>
          <p:cNvSpPr>
            <a:spLocks noChangeShapeType="1"/>
          </p:cNvSpPr>
          <p:nvPr/>
        </p:nvSpPr>
        <p:spPr bwMode="auto">
          <a:xfrm>
            <a:off x="7232650" y="776288"/>
            <a:ext cx="60325" cy="11430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2" name="Line 288"/>
          <p:cNvSpPr>
            <a:spLocks noChangeShapeType="1"/>
          </p:cNvSpPr>
          <p:nvPr/>
        </p:nvSpPr>
        <p:spPr bwMode="auto">
          <a:xfrm flipV="1">
            <a:off x="7292975" y="776288"/>
            <a:ext cx="53975" cy="11430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3" name="Line 289"/>
          <p:cNvSpPr>
            <a:spLocks noChangeShapeType="1"/>
          </p:cNvSpPr>
          <p:nvPr/>
        </p:nvSpPr>
        <p:spPr bwMode="auto">
          <a:xfrm flipV="1">
            <a:off x="7346950" y="752475"/>
            <a:ext cx="60325" cy="23813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4" name="Line 290"/>
          <p:cNvSpPr>
            <a:spLocks noChangeShapeType="1"/>
          </p:cNvSpPr>
          <p:nvPr/>
        </p:nvSpPr>
        <p:spPr bwMode="auto">
          <a:xfrm>
            <a:off x="7407275" y="752475"/>
            <a:ext cx="58738" cy="2063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5" name="Line 291"/>
          <p:cNvSpPr>
            <a:spLocks noChangeShapeType="1"/>
          </p:cNvSpPr>
          <p:nvPr/>
        </p:nvSpPr>
        <p:spPr bwMode="auto">
          <a:xfrm flipV="1">
            <a:off x="7466013" y="728663"/>
            <a:ext cx="58737" cy="444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6" name="Line 292"/>
          <p:cNvSpPr>
            <a:spLocks noChangeShapeType="1"/>
          </p:cNvSpPr>
          <p:nvPr/>
        </p:nvSpPr>
        <p:spPr bwMode="auto">
          <a:xfrm flipV="1">
            <a:off x="7524750" y="681038"/>
            <a:ext cx="55563" cy="476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7" name="Line 293"/>
          <p:cNvSpPr>
            <a:spLocks noChangeShapeType="1"/>
          </p:cNvSpPr>
          <p:nvPr/>
        </p:nvSpPr>
        <p:spPr bwMode="auto">
          <a:xfrm>
            <a:off x="7580313" y="681038"/>
            <a:ext cx="58737" cy="2301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8" name="Line 294"/>
          <p:cNvSpPr>
            <a:spLocks noChangeShapeType="1"/>
          </p:cNvSpPr>
          <p:nvPr/>
        </p:nvSpPr>
        <p:spPr bwMode="auto">
          <a:xfrm>
            <a:off x="7639050" y="911225"/>
            <a:ext cx="60325" cy="1270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9" name="Line 295"/>
          <p:cNvSpPr>
            <a:spLocks noChangeShapeType="1"/>
          </p:cNvSpPr>
          <p:nvPr/>
        </p:nvSpPr>
        <p:spPr bwMode="auto">
          <a:xfrm>
            <a:off x="7699375" y="923925"/>
            <a:ext cx="53975" cy="825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0" name="Line 296"/>
          <p:cNvSpPr>
            <a:spLocks noChangeShapeType="1"/>
          </p:cNvSpPr>
          <p:nvPr/>
        </p:nvSpPr>
        <p:spPr bwMode="auto">
          <a:xfrm flipV="1">
            <a:off x="7753350" y="992188"/>
            <a:ext cx="60325" cy="142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1" name="Line 297"/>
          <p:cNvSpPr>
            <a:spLocks noChangeShapeType="1"/>
          </p:cNvSpPr>
          <p:nvPr/>
        </p:nvSpPr>
        <p:spPr bwMode="auto">
          <a:xfrm flipV="1">
            <a:off x="7813675" y="779463"/>
            <a:ext cx="58738" cy="2127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" name="Line 298"/>
          <p:cNvSpPr>
            <a:spLocks noChangeShapeType="1"/>
          </p:cNvSpPr>
          <p:nvPr/>
        </p:nvSpPr>
        <p:spPr bwMode="auto">
          <a:xfrm>
            <a:off x="7872413" y="779463"/>
            <a:ext cx="55562" cy="857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3" name="Line 299"/>
          <p:cNvSpPr>
            <a:spLocks noChangeShapeType="1"/>
          </p:cNvSpPr>
          <p:nvPr/>
        </p:nvSpPr>
        <p:spPr bwMode="auto">
          <a:xfrm>
            <a:off x="7927975" y="865188"/>
            <a:ext cx="58738" cy="11430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4" name="Line 300"/>
          <p:cNvSpPr>
            <a:spLocks noChangeShapeType="1"/>
          </p:cNvSpPr>
          <p:nvPr/>
        </p:nvSpPr>
        <p:spPr bwMode="auto">
          <a:xfrm flipV="1">
            <a:off x="7986713" y="766763"/>
            <a:ext cx="60325" cy="2127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5" name="Line 301"/>
          <p:cNvSpPr>
            <a:spLocks noChangeShapeType="1"/>
          </p:cNvSpPr>
          <p:nvPr/>
        </p:nvSpPr>
        <p:spPr bwMode="auto">
          <a:xfrm>
            <a:off x="8047038" y="766763"/>
            <a:ext cx="58737" cy="5080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6" name="Line 302"/>
          <p:cNvSpPr>
            <a:spLocks noChangeShapeType="1"/>
          </p:cNvSpPr>
          <p:nvPr/>
        </p:nvSpPr>
        <p:spPr bwMode="auto">
          <a:xfrm>
            <a:off x="8105775" y="817563"/>
            <a:ext cx="55563" cy="100012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7" name="Line 303"/>
          <p:cNvSpPr>
            <a:spLocks noChangeShapeType="1"/>
          </p:cNvSpPr>
          <p:nvPr/>
        </p:nvSpPr>
        <p:spPr bwMode="auto">
          <a:xfrm flipV="1">
            <a:off x="8161338" y="693738"/>
            <a:ext cx="58737" cy="22383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458" name="Object 3"/>
          <p:cNvGraphicFramePr>
            <a:graphicFrameLocks noChangeAspect="1"/>
          </p:cNvGraphicFramePr>
          <p:nvPr/>
        </p:nvGraphicFramePr>
        <p:xfrm>
          <a:off x="1981200" y="1524000"/>
          <a:ext cx="7889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2" name="Clip" r:id="rId3" imgW="2701925" imgH="4019550" progId="MS_ClipArt_Gallery.5">
                  <p:embed/>
                </p:oleObj>
              </mc:Choice>
              <mc:Fallback>
                <p:oleObj name="Clip" r:id="rId3" imgW="2701925" imgH="401955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7889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59" name="AutoShape 4"/>
          <p:cNvSpPr>
            <a:spLocks noChangeArrowheads="1"/>
          </p:cNvSpPr>
          <p:nvPr/>
        </p:nvSpPr>
        <p:spPr bwMode="auto">
          <a:xfrm>
            <a:off x="1219200" y="0"/>
            <a:ext cx="3352800" cy="1143000"/>
          </a:xfrm>
          <a:prstGeom prst="wedgeRoundRectCallout">
            <a:avLst>
              <a:gd name="adj1" fmla="val -15343"/>
              <a:gd name="adj2" fmla="val 7000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Let’s get get out the calculator</a:t>
            </a:r>
          </a:p>
          <a:p>
            <a:pPr algn="ctr"/>
            <a:r>
              <a:rPr lang="en-US" sz="2000" b="1"/>
              <a:t>and practice with this</a:t>
            </a:r>
          </a:p>
          <a:p>
            <a:pPr algn="ctr"/>
            <a:r>
              <a:rPr lang="en-US" sz="2000" b="1"/>
              <a:t>experimental data.</a:t>
            </a:r>
          </a:p>
        </p:txBody>
      </p:sp>
      <p:sp>
        <p:nvSpPr>
          <p:cNvPr id="15460" name="Line 5"/>
          <p:cNvSpPr>
            <a:spLocks noChangeShapeType="1"/>
          </p:cNvSpPr>
          <p:nvPr/>
        </p:nvSpPr>
        <p:spPr bwMode="auto">
          <a:xfrm flipH="1">
            <a:off x="17526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1" name="Line 6"/>
          <p:cNvSpPr>
            <a:spLocks noChangeShapeType="1"/>
          </p:cNvSpPr>
          <p:nvPr/>
        </p:nvSpPr>
        <p:spPr bwMode="auto">
          <a:xfrm>
            <a:off x="37338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3657600" y="1828800"/>
            <a:ext cx="5181600" cy="4581525"/>
            <a:chOff x="2304" y="1152"/>
            <a:chExt cx="3264" cy="2886"/>
          </a:xfrm>
        </p:grpSpPr>
        <p:sp>
          <p:nvSpPr>
            <p:cNvPr id="16391" name="Oval 8"/>
            <p:cNvSpPr>
              <a:spLocks noChangeArrowheads="1"/>
            </p:cNvSpPr>
            <p:nvPr/>
          </p:nvSpPr>
          <p:spPr bwMode="auto">
            <a:xfrm>
              <a:off x="2928" y="1152"/>
              <a:ext cx="2640" cy="2592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392" name="Object 7"/>
            <p:cNvGraphicFramePr>
              <a:graphicFrameLocks noChangeAspect="1"/>
            </p:cNvGraphicFramePr>
            <p:nvPr/>
          </p:nvGraphicFramePr>
          <p:xfrm>
            <a:off x="2304" y="3216"/>
            <a:ext cx="751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" name="Clip" r:id="rId3" imgW="3886200" imgH="3944938" progId="MS_ClipArt_Gallery.5">
                    <p:embed/>
                  </p:oleObj>
                </mc:Choice>
                <mc:Fallback>
                  <p:oleObj name="Clip" r:id="rId3" imgW="3886200" imgH="3944938" progId="MS_ClipArt_Gallery.5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3216"/>
                          <a:ext cx="751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 flipV="1">
              <a:off x="3120" y="2784"/>
              <a:ext cx="816" cy="5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3120" y="3744"/>
              <a:ext cx="1344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Recommended</a:t>
              </a:r>
              <a:endParaRPr lang="en-US"/>
            </a:p>
          </p:txBody>
        </p:sp>
      </p:grp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676400" y="1295400"/>
            <a:ext cx="5848350" cy="101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Process reaction curve - Methods I and  II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The same experiment in either method!</a:t>
            </a:r>
            <a:r>
              <a:rPr lang="en-US" b="1"/>
              <a:t> 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3429000" cy="229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Method 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Developed first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Prone to errors because of evaluation of maximum slope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029200" y="2743200"/>
            <a:ext cx="34290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Method II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Developed in 1960’s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Simple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743200" y="1295400"/>
            <a:ext cx="3638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Process reaction curve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304800" y="1752600"/>
            <a:ext cx="2981325" cy="4689475"/>
            <a:chOff x="1472" y="961"/>
            <a:chExt cx="1878" cy="2954"/>
          </a:xfrm>
        </p:grpSpPr>
        <p:sp>
          <p:nvSpPr>
            <p:cNvPr id="17418" name="Text Box 5"/>
            <p:cNvSpPr txBox="1">
              <a:spLocks noChangeArrowheads="1"/>
            </p:cNvSpPr>
            <p:nvPr/>
          </p:nvSpPr>
          <p:spPr bwMode="auto">
            <a:xfrm>
              <a:off x="1472" y="1244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Experimental Design</a:t>
              </a:r>
            </a:p>
          </p:txBody>
        </p:sp>
        <p:sp>
          <p:nvSpPr>
            <p:cNvPr id="17419" name="Text Box 6"/>
            <p:cNvSpPr txBox="1">
              <a:spLocks noChangeArrowheads="1"/>
            </p:cNvSpPr>
            <p:nvPr/>
          </p:nvSpPr>
          <p:spPr bwMode="auto">
            <a:xfrm>
              <a:off x="1472" y="1657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Plant Experimentation</a:t>
              </a:r>
            </a:p>
          </p:txBody>
        </p:sp>
        <p:sp>
          <p:nvSpPr>
            <p:cNvPr id="17420" name="Text Box 7"/>
            <p:cNvSpPr txBox="1">
              <a:spLocks noChangeArrowheads="1"/>
            </p:cNvSpPr>
            <p:nvPr/>
          </p:nvSpPr>
          <p:spPr bwMode="auto">
            <a:xfrm>
              <a:off x="1472" y="202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Determine Model Structure</a:t>
              </a:r>
            </a:p>
          </p:txBody>
        </p:sp>
        <p:sp>
          <p:nvSpPr>
            <p:cNvPr id="17421" name="Text Box 8"/>
            <p:cNvSpPr txBox="1">
              <a:spLocks noChangeArrowheads="1"/>
            </p:cNvSpPr>
            <p:nvPr/>
          </p:nvSpPr>
          <p:spPr bwMode="auto">
            <a:xfrm>
              <a:off x="1472" y="243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Parameter Estimation</a:t>
              </a:r>
            </a:p>
          </p:txBody>
        </p:sp>
        <p:sp>
          <p:nvSpPr>
            <p:cNvPr id="17422" name="Text Box 9"/>
            <p:cNvSpPr txBox="1">
              <a:spLocks noChangeArrowheads="1"/>
            </p:cNvSpPr>
            <p:nvPr/>
          </p:nvSpPr>
          <p:spPr bwMode="auto">
            <a:xfrm>
              <a:off x="1472" y="285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Diagnostic Evaluation</a:t>
              </a:r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1472" y="326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Model Verification</a:t>
              </a:r>
            </a:p>
          </p:txBody>
        </p:sp>
        <p:sp>
          <p:nvSpPr>
            <p:cNvPr id="17424" name="Text Box 11"/>
            <p:cNvSpPr txBox="1">
              <a:spLocks noChangeArrowheads="1"/>
            </p:cNvSpPr>
            <p:nvPr/>
          </p:nvSpPr>
          <p:spPr bwMode="auto">
            <a:xfrm>
              <a:off x="2284" y="961"/>
              <a:ext cx="394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Start</a:t>
              </a:r>
            </a:p>
          </p:txBody>
        </p:sp>
        <p:sp>
          <p:nvSpPr>
            <p:cNvPr id="17425" name="Text Box 12"/>
            <p:cNvSpPr txBox="1">
              <a:spLocks noChangeArrowheads="1"/>
            </p:cNvSpPr>
            <p:nvPr/>
          </p:nvSpPr>
          <p:spPr bwMode="auto">
            <a:xfrm>
              <a:off x="2175" y="3703"/>
              <a:ext cx="643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Complete</a:t>
              </a:r>
            </a:p>
          </p:txBody>
        </p:sp>
        <p:sp>
          <p:nvSpPr>
            <p:cNvPr id="17426" name="Line 13"/>
            <p:cNvSpPr>
              <a:spLocks noChangeShapeType="1"/>
            </p:cNvSpPr>
            <p:nvPr/>
          </p:nvSpPr>
          <p:spPr bwMode="auto">
            <a:xfrm>
              <a:off x="2425" y="112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Freeform 14"/>
            <p:cNvSpPr>
              <a:spLocks/>
            </p:cNvSpPr>
            <p:nvPr/>
          </p:nvSpPr>
          <p:spPr bwMode="auto">
            <a:xfrm>
              <a:off x="2425" y="3484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Freeform 15"/>
            <p:cNvSpPr>
              <a:spLocks/>
            </p:cNvSpPr>
            <p:nvPr/>
          </p:nvSpPr>
          <p:spPr bwMode="auto">
            <a:xfrm>
              <a:off x="2425" y="1869"/>
              <a:ext cx="0" cy="157"/>
            </a:xfrm>
            <a:custGeom>
              <a:avLst/>
              <a:gdLst>
                <a:gd name="T0" fmla="*/ 0 w 1"/>
                <a:gd name="T1" fmla="*/ 0 h 184"/>
                <a:gd name="T2" fmla="*/ 0 w 1"/>
                <a:gd name="T3" fmla="*/ 157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4">
                  <a:moveTo>
                    <a:pt x="0" y="0"/>
                  </a:moveTo>
                  <a:lnTo>
                    <a:pt x="0" y="184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Freeform 16"/>
            <p:cNvSpPr>
              <a:spLocks/>
            </p:cNvSpPr>
            <p:nvPr/>
          </p:nvSpPr>
          <p:spPr bwMode="auto">
            <a:xfrm>
              <a:off x="2425" y="3072"/>
              <a:ext cx="0" cy="190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9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Freeform 17"/>
            <p:cNvSpPr>
              <a:spLocks/>
            </p:cNvSpPr>
            <p:nvPr/>
          </p:nvSpPr>
          <p:spPr bwMode="auto">
            <a:xfrm>
              <a:off x="2425" y="2657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18"/>
            <p:cNvSpPr>
              <a:spLocks noChangeShapeType="1"/>
            </p:cNvSpPr>
            <p:nvPr/>
          </p:nvSpPr>
          <p:spPr bwMode="auto">
            <a:xfrm>
              <a:off x="2425" y="1451"/>
              <a:ext cx="0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Line 19"/>
            <p:cNvSpPr>
              <a:spLocks noChangeShapeType="1"/>
            </p:cNvSpPr>
            <p:nvPr/>
          </p:nvSpPr>
          <p:spPr bwMode="auto">
            <a:xfrm>
              <a:off x="2425" y="2231"/>
              <a:ext cx="0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41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AutoShape 21"/>
          <p:cNvSpPr>
            <a:spLocks/>
          </p:cNvSpPr>
          <p:nvPr/>
        </p:nvSpPr>
        <p:spPr bwMode="auto">
          <a:xfrm>
            <a:off x="3352800" y="20574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22"/>
          <p:cNvSpPr>
            <a:spLocks noChangeShapeType="1"/>
          </p:cNvSpPr>
          <p:nvPr/>
        </p:nvSpPr>
        <p:spPr bwMode="auto">
          <a:xfrm>
            <a:off x="3657600" y="2667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6" name="Object 28"/>
          <p:cNvGraphicFramePr>
            <a:graphicFrameLocks noChangeAspect="1"/>
          </p:cNvGraphicFramePr>
          <p:nvPr/>
        </p:nvGraphicFramePr>
        <p:xfrm>
          <a:off x="3733800" y="5421313"/>
          <a:ext cx="581025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Clip" r:id="rId4" imgW="1395413" imgH="3927475" progId="MS_ClipArt_Gallery.5">
                  <p:embed/>
                </p:oleObj>
              </mc:Choice>
              <mc:Fallback>
                <p:oleObj name="Clip" r:id="rId4" imgW="1395413" imgH="3927475" progId="MS_ClipArt_Gallery.5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21313"/>
                        <a:ext cx="581025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29"/>
          <p:cNvSpPr>
            <a:spLocks noChangeArrowheads="1"/>
          </p:cNvSpPr>
          <p:nvPr/>
        </p:nvSpPr>
        <p:spPr bwMode="auto">
          <a:xfrm>
            <a:off x="4953000" y="5410200"/>
            <a:ext cx="2743200" cy="1136650"/>
          </a:xfrm>
          <a:prstGeom prst="wedgeRoundRectCallout">
            <a:avLst>
              <a:gd name="adj1" fmla="val -76273"/>
              <a:gd name="adj2" fmla="val -1284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Is this a well designed </a:t>
            </a:r>
          </a:p>
          <a:p>
            <a:pPr algn="ctr"/>
            <a:r>
              <a:rPr lang="en-US" sz="2000" b="1"/>
              <a:t>experiment?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743200" y="1295400"/>
            <a:ext cx="3638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Process reaction curve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304800" y="1752600"/>
            <a:ext cx="2981325" cy="4689475"/>
            <a:chOff x="1472" y="961"/>
            <a:chExt cx="1878" cy="2954"/>
          </a:xfrm>
        </p:grpSpPr>
        <p:sp>
          <p:nvSpPr>
            <p:cNvPr id="18444" name="Text Box 5"/>
            <p:cNvSpPr txBox="1">
              <a:spLocks noChangeArrowheads="1"/>
            </p:cNvSpPr>
            <p:nvPr/>
          </p:nvSpPr>
          <p:spPr bwMode="auto">
            <a:xfrm>
              <a:off x="1472" y="1244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Experimental Design</a:t>
              </a:r>
            </a:p>
          </p:txBody>
        </p:sp>
        <p:sp>
          <p:nvSpPr>
            <p:cNvPr id="18445" name="Text Box 6"/>
            <p:cNvSpPr txBox="1">
              <a:spLocks noChangeArrowheads="1"/>
            </p:cNvSpPr>
            <p:nvPr/>
          </p:nvSpPr>
          <p:spPr bwMode="auto">
            <a:xfrm>
              <a:off x="1472" y="1657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Plant Experimentation</a:t>
              </a:r>
            </a:p>
          </p:txBody>
        </p:sp>
        <p:sp>
          <p:nvSpPr>
            <p:cNvPr id="18446" name="Text Box 7"/>
            <p:cNvSpPr txBox="1">
              <a:spLocks noChangeArrowheads="1"/>
            </p:cNvSpPr>
            <p:nvPr/>
          </p:nvSpPr>
          <p:spPr bwMode="auto">
            <a:xfrm>
              <a:off x="1472" y="202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Determine Model Structure</a:t>
              </a:r>
            </a:p>
          </p:txBody>
        </p:sp>
        <p:sp>
          <p:nvSpPr>
            <p:cNvPr id="18447" name="Text Box 8"/>
            <p:cNvSpPr txBox="1">
              <a:spLocks noChangeArrowheads="1"/>
            </p:cNvSpPr>
            <p:nvPr/>
          </p:nvSpPr>
          <p:spPr bwMode="auto">
            <a:xfrm>
              <a:off x="1472" y="243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Parameter Estimation</a:t>
              </a:r>
            </a:p>
          </p:txBody>
        </p:sp>
        <p:sp>
          <p:nvSpPr>
            <p:cNvPr id="18448" name="Text Box 9"/>
            <p:cNvSpPr txBox="1">
              <a:spLocks noChangeArrowheads="1"/>
            </p:cNvSpPr>
            <p:nvPr/>
          </p:nvSpPr>
          <p:spPr bwMode="auto">
            <a:xfrm>
              <a:off x="1472" y="285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Diagnostic Evaluation</a:t>
              </a:r>
            </a:p>
          </p:txBody>
        </p:sp>
        <p:sp>
          <p:nvSpPr>
            <p:cNvPr id="18449" name="Text Box 10"/>
            <p:cNvSpPr txBox="1">
              <a:spLocks noChangeArrowheads="1"/>
            </p:cNvSpPr>
            <p:nvPr/>
          </p:nvSpPr>
          <p:spPr bwMode="auto">
            <a:xfrm>
              <a:off x="1472" y="326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Model Verification</a:t>
              </a:r>
            </a:p>
          </p:txBody>
        </p:sp>
        <p:sp>
          <p:nvSpPr>
            <p:cNvPr id="18450" name="Text Box 11"/>
            <p:cNvSpPr txBox="1">
              <a:spLocks noChangeArrowheads="1"/>
            </p:cNvSpPr>
            <p:nvPr/>
          </p:nvSpPr>
          <p:spPr bwMode="auto">
            <a:xfrm>
              <a:off x="2284" y="961"/>
              <a:ext cx="394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Start</a:t>
              </a:r>
            </a:p>
          </p:txBody>
        </p:sp>
        <p:sp>
          <p:nvSpPr>
            <p:cNvPr id="18451" name="Text Box 12"/>
            <p:cNvSpPr txBox="1">
              <a:spLocks noChangeArrowheads="1"/>
            </p:cNvSpPr>
            <p:nvPr/>
          </p:nvSpPr>
          <p:spPr bwMode="auto">
            <a:xfrm>
              <a:off x="2175" y="3703"/>
              <a:ext cx="643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Complete</a:t>
              </a:r>
            </a:p>
          </p:txBody>
        </p:sp>
        <p:sp>
          <p:nvSpPr>
            <p:cNvPr id="18452" name="Line 13"/>
            <p:cNvSpPr>
              <a:spLocks noChangeShapeType="1"/>
            </p:cNvSpPr>
            <p:nvPr/>
          </p:nvSpPr>
          <p:spPr bwMode="auto">
            <a:xfrm>
              <a:off x="2425" y="112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Freeform 14"/>
            <p:cNvSpPr>
              <a:spLocks/>
            </p:cNvSpPr>
            <p:nvPr/>
          </p:nvSpPr>
          <p:spPr bwMode="auto">
            <a:xfrm>
              <a:off x="2425" y="3484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Freeform 15"/>
            <p:cNvSpPr>
              <a:spLocks/>
            </p:cNvSpPr>
            <p:nvPr/>
          </p:nvSpPr>
          <p:spPr bwMode="auto">
            <a:xfrm>
              <a:off x="2425" y="1869"/>
              <a:ext cx="0" cy="157"/>
            </a:xfrm>
            <a:custGeom>
              <a:avLst/>
              <a:gdLst>
                <a:gd name="T0" fmla="*/ 0 w 1"/>
                <a:gd name="T1" fmla="*/ 0 h 184"/>
                <a:gd name="T2" fmla="*/ 0 w 1"/>
                <a:gd name="T3" fmla="*/ 157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4">
                  <a:moveTo>
                    <a:pt x="0" y="0"/>
                  </a:moveTo>
                  <a:lnTo>
                    <a:pt x="0" y="184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Freeform 16"/>
            <p:cNvSpPr>
              <a:spLocks/>
            </p:cNvSpPr>
            <p:nvPr/>
          </p:nvSpPr>
          <p:spPr bwMode="auto">
            <a:xfrm>
              <a:off x="2425" y="3072"/>
              <a:ext cx="0" cy="190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9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Freeform 17"/>
            <p:cNvSpPr>
              <a:spLocks/>
            </p:cNvSpPr>
            <p:nvPr/>
          </p:nvSpPr>
          <p:spPr bwMode="auto">
            <a:xfrm>
              <a:off x="2425" y="2657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Line 18"/>
            <p:cNvSpPr>
              <a:spLocks noChangeShapeType="1"/>
            </p:cNvSpPr>
            <p:nvPr/>
          </p:nvSpPr>
          <p:spPr bwMode="auto">
            <a:xfrm>
              <a:off x="2425" y="1451"/>
              <a:ext cx="0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Line 19"/>
            <p:cNvSpPr>
              <a:spLocks noChangeShapeType="1"/>
            </p:cNvSpPr>
            <p:nvPr/>
          </p:nvSpPr>
          <p:spPr bwMode="auto">
            <a:xfrm>
              <a:off x="2425" y="2231"/>
              <a:ext cx="0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43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AutoShape 21"/>
          <p:cNvSpPr>
            <a:spLocks/>
          </p:cNvSpPr>
          <p:nvPr/>
        </p:nvSpPr>
        <p:spPr bwMode="auto">
          <a:xfrm>
            <a:off x="3352800" y="20574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22"/>
          <p:cNvSpPr>
            <a:spLocks noChangeShapeType="1"/>
          </p:cNvSpPr>
          <p:nvPr/>
        </p:nvSpPr>
        <p:spPr bwMode="auto">
          <a:xfrm>
            <a:off x="3657600" y="2667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79" name="Group 23"/>
          <p:cNvGrpSpPr>
            <a:grpSpLocks/>
          </p:cNvGrpSpPr>
          <p:nvPr/>
        </p:nvGrpSpPr>
        <p:grpSpPr bwMode="auto">
          <a:xfrm>
            <a:off x="3657600" y="3835400"/>
            <a:ext cx="5029200" cy="2841625"/>
            <a:chOff x="2304" y="2416"/>
            <a:chExt cx="3168" cy="1790"/>
          </a:xfrm>
        </p:grpSpPr>
        <p:sp>
          <p:nvSpPr>
            <p:cNvPr id="18441" name="Oval 24"/>
            <p:cNvSpPr>
              <a:spLocks noChangeArrowheads="1"/>
            </p:cNvSpPr>
            <p:nvPr/>
          </p:nvSpPr>
          <p:spPr bwMode="auto">
            <a:xfrm>
              <a:off x="3181" y="2416"/>
              <a:ext cx="816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Line 25"/>
            <p:cNvSpPr>
              <a:spLocks noChangeShapeType="1"/>
            </p:cNvSpPr>
            <p:nvPr/>
          </p:nvSpPr>
          <p:spPr bwMode="auto">
            <a:xfrm flipV="1">
              <a:off x="2736" y="2640"/>
              <a:ext cx="528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Text Box 26"/>
            <p:cNvSpPr txBox="1">
              <a:spLocks noChangeArrowheads="1"/>
            </p:cNvSpPr>
            <p:nvPr/>
          </p:nvSpPr>
          <p:spPr bwMode="auto">
            <a:xfrm>
              <a:off x="2304" y="3216"/>
              <a:ext cx="3168" cy="99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Input should be close to a perfect step; </a:t>
              </a:r>
              <a:r>
                <a:rPr lang="en-US" b="1" u="sng"/>
                <a:t>this was basis of equations</a:t>
              </a:r>
              <a:r>
                <a:rPr lang="en-US" b="1"/>
                <a:t>.  If not, cannot use data for process reaction curve.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304800" y="1752600"/>
            <a:ext cx="2981325" cy="4689475"/>
            <a:chOff x="1472" y="961"/>
            <a:chExt cx="1878" cy="2954"/>
          </a:xfrm>
        </p:grpSpPr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1472" y="1244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Experimental Design</a:t>
              </a:r>
            </a:p>
          </p:txBody>
        </p:sp>
        <p:sp>
          <p:nvSpPr>
            <p:cNvPr id="19466" name="Text Box 6"/>
            <p:cNvSpPr txBox="1">
              <a:spLocks noChangeArrowheads="1"/>
            </p:cNvSpPr>
            <p:nvPr/>
          </p:nvSpPr>
          <p:spPr bwMode="auto">
            <a:xfrm>
              <a:off x="1472" y="1657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Plant Experimentation</a:t>
              </a:r>
            </a:p>
          </p:txBody>
        </p:sp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1472" y="202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Determine Model Structure</a:t>
              </a:r>
            </a:p>
          </p:txBody>
        </p:sp>
        <p:sp>
          <p:nvSpPr>
            <p:cNvPr id="19468" name="Text Box 8"/>
            <p:cNvSpPr txBox="1">
              <a:spLocks noChangeArrowheads="1"/>
            </p:cNvSpPr>
            <p:nvPr/>
          </p:nvSpPr>
          <p:spPr bwMode="auto">
            <a:xfrm>
              <a:off x="1472" y="243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Parameter Estimation</a:t>
              </a:r>
            </a:p>
          </p:txBody>
        </p:sp>
        <p:sp>
          <p:nvSpPr>
            <p:cNvPr id="19469" name="Text Box 9"/>
            <p:cNvSpPr txBox="1">
              <a:spLocks noChangeArrowheads="1"/>
            </p:cNvSpPr>
            <p:nvPr/>
          </p:nvSpPr>
          <p:spPr bwMode="auto">
            <a:xfrm>
              <a:off x="1472" y="285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Diagnostic Evaluation</a:t>
              </a:r>
            </a:p>
          </p:txBody>
        </p:sp>
        <p:sp>
          <p:nvSpPr>
            <p:cNvPr id="19470" name="Text Box 10"/>
            <p:cNvSpPr txBox="1">
              <a:spLocks noChangeArrowheads="1"/>
            </p:cNvSpPr>
            <p:nvPr/>
          </p:nvSpPr>
          <p:spPr bwMode="auto">
            <a:xfrm>
              <a:off x="1472" y="326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Model Verification</a:t>
              </a:r>
            </a:p>
          </p:txBody>
        </p:sp>
        <p:sp>
          <p:nvSpPr>
            <p:cNvPr id="19471" name="Text Box 11"/>
            <p:cNvSpPr txBox="1">
              <a:spLocks noChangeArrowheads="1"/>
            </p:cNvSpPr>
            <p:nvPr/>
          </p:nvSpPr>
          <p:spPr bwMode="auto">
            <a:xfrm>
              <a:off x="2284" y="961"/>
              <a:ext cx="394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Start</a:t>
              </a:r>
            </a:p>
          </p:txBody>
        </p:sp>
        <p:sp>
          <p:nvSpPr>
            <p:cNvPr id="19472" name="Text Box 12"/>
            <p:cNvSpPr txBox="1">
              <a:spLocks noChangeArrowheads="1"/>
            </p:cNvSpPr>
            <p:nvPr/>
          </p:nvSpPr>
          <p:spPr bwMode="auto">
            <a:xfrm>
              <a:off x="2175" y="3703"/>
              <a:ext cx="643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Complete</a:t>
              </a:r>
            </a:p>
          </p:txBody>
        </p:sp>
        <p:sp>
          <p:nvSpPr>
            <p:cNvPr id="19473" name="Line 13"/>
            <p:cNvSpPr>
              <a:spLocks noChangeShapeType="1"/>
            </p:cNvSpPr>
            <p:nvPr/>
          </p:nvSpPr>
          <p:spPr bwMode="auto">
            <a:xfrm>
              <a:off x="2425" y="112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Freeform 14"/>
            <p:cNvSpPr>
              <a:spLocks/>
            </p:cNvSpPr>
            <p:nvPr/>
          </p:nvSpPr>
          <p:spPr bwMode="auto">
            <a:xfrm>
              <a:off x="2425" y="3484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Freeform 15"/>
            <p:cNvSpPr>
              <a:spLocks/>
            </p:cNvSpPr>
            <p:nvPr/>
          </p:nvSpPr>
          <p:spPr bwMode="auto">
            <a:xfrm>
              <a:off x="2425" y="1869"/>
              <a:ext cx="0" cy="157"/>
            </a:xfrm>
            <a:custGeom>
              <a:avLst/>
              <a:gdLst>
                <a:gd name="T0" fmla="*/ 0 w 1"/>
                <a:gd name="T1" fmla="*/ 0 h 184"/>
                <a:gd name="T2" fmla="*/ 0 w 1"/>
                <a:gd name="T3" fmla="*/ 157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4">
                  <a:moveTo>
                    <a:pt x="0" y="0"/>
                  </a:moveTo>
                  <a:lnTo>
                    <a:pt x="0" y="184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Freeform 16"/>
            <p:cNvSpPr>
              <a:spLocks/>
            </p:cNvSpPr>
            <p:nvPr/>
          </p:nvSpPr>
          <p:spPr bwMode="auto">
            <a:xfrm>
              <a:off x="2425" y="3072"/>
              <a:ext cx="0" cy="190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9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Freeform 17"/>
            <p:cNvSpPr>
              <a:spLocks/>
            </p:cNvSpPr>
            <p:nvPr/>
          </p:nvSpPr>
          <p:spPr bwMode="auto">
            <a:xfrm>
              <a:off x="2425" y="2657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Line 18"/>
            <p:cNvSpPr>
              <a:spLocks noChangeShapeType="1"/>
            </p:cNvSpPr>
            <p:nvPr/>
          </p:nvSpPr>
          <p:spPr bwMode="auto">
            <a:xfrm>
              <a:off x="2425" y="1451"/>
              <a:ext cx="0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Line 19"/>
            <p:cNvSpPr>
              <a:spLocks noChangeShapeType="1"/>
            </p:cNvSpPr>
            <p:nvPr/>
          </p:nvSpPr>
          <p:spPr bwMode="auto">
            <a:xfrm>
              <a:off x="2425" y="2231"/>
              <a:ext cx="0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0" name="AutoShape 21"/>
          <p:cNvSpPr>
            <a:spLocks/>
          </p:cNvSpPr>
          <p:nvPr/>
        </p:nvSpPr>
        <p:spPr bwMode="auto">
          <a:xfrm>
            <a:off x="3352800" y="20574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55626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2743200" y="1295400"/>
            <a:ext cx="3638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Process reaction curve</a:t>
            </a:r>
          </a:p>
        </p:txBody>
      </p:sp>
      <p:graphicFrame>
        <p:nvGraphicFramePr>
          <p:cNvPr id="19463" name="Object 447"/>
          <p:cNvGraphicFramePr>
            <a:graphicFrameLocks noChangeAspect="1"/>
          </p:cNvGraphicFramePr>
          <p:nvPr/>
        </p:nvGraphicFramePr>
        <p:xfrm>
          <a:off x="3733800" y="5427663"/>
          <a:ext cx="581025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Clip" r:id="rId4" imgW="1395413" imgH="3927475" progId="MS_ClipArt_Gallery.5">
                  <p:embed/>
                </p:oleObj>
              </mc:Choice>
              <mc:Fallback>
                <p:oleObj name="Clip" r:id="rId4" imgW="1395413" imgH="3927475" progId="MS_ClipArt_Gallery.5">
                  <p:embed/>
                  <p:pic>
                    <p:nvPicPr>
                      <p:cNvPr id="0" name="Object 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27663"/>
                        <a:ext cx="581025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AutoShape 448"/>
          <p:cNvSpPr>
            <a:spLocks noChangeArrowheads="1"/>
          </p:cNvSpPr>
          <p:nvPr/>
        </p:nvSpPr>
        <p:spPr bwMode="auto">
          <a:xfrm>
            <a:off x="4953000" y="5867400"/>
            <a:ext cx="2743200" cy="685800"/>
          </a:xfrm>
          <a:prstGeom prst="wedgeRoundRectCallout">
            <a:avLst>
              <a:gd name="adj1" fmla="val -76273"/>
              <a:gd name="adj2" fmla="val -5416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Should we use this data?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04800" y="1752600"/>
            <a:ext cx="2981325" cy="4689475"/>
            <a:chOff x="1472" y="961"/>
            <a:chExt cx="1878" cy="2954"/>
          </a:xfrm>
        </p:grpSpPr>
        <p:sp>
          <p:nvSpPr>
            <p:cNvPr id="20490" name="Text Box 4"/>
            <p:cNvSpPr txBox="1">
              <a:spLocks noChangeArrowheads="1"/>
            </p:cNvSpPr>
            <p:nvPr/>
          </p:nvSpPr>
          <p:spPr bwMode="auto">
            <a:xfrm>
              <a:off x="1472" y="1244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Experimental Design</a:t>
              </a:r>
            </a:p>
          </p:txBody>
        </p:sp>
        <p:sp>
          <p:nvSpPr>
            <p:cNvPr id="20491" name="Text Box 5"/>
            <p:cNvSpPr txBox="1">
              <a:spLocks noChangeArrowheads="1"/>
            </p:cNvSpPr>
            <p:nvPr/>
          </p:nvSpPr>
          <p:spPr bwMode="auto">
            <a:xfrm>
              <a:off x="1472" y="1657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Plant Experimentation</a:t>
              </a:r>
            </a:p>
          </p:txBody>
        </p:sp>
        <p:sp>
          <p:nvSpPr>
            <p:cNvPr id="20492" name="Text Box 6"/>
            <p:cNvSpPr txBox="1">
              <a:spLocks noChangeArrowheads="1"/>
            </p:cNvSpPr>
            <p:nvPr/>
          </p:nvSpPr>
          <p:spPr bwMode="auto">
            <a:xfrm>
              <a:off x="1472" y="202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Determine Model Structure</a:t>
              </a:r>
            </a:p>
          </p:txBody>
        </p:sp>
        <p:sp>
          <p:nvSpPr>
            <p:cNvPr id="20493" name="Text Box 7"/>
            <p:cNvSpPr txBox="1">
              <a:spLocks noChangeArrowheads="1"/>
            </p:cNvSpPr>
            <p:nvPr/>
          </p:nvSpPr>
          <p:spPr bwMode="auto">
            <a:xfrm>
              <a:off x="1472" y="243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Parameter Estimation</a:t>
              </a:r>
            </a:p>
          </p:txBody>
        </p:sp>
        <p:sp>
          <p:nvSpPr>
            <p:cNvPr id="20494" name="Text Box 8"/>
            <p:cNvSpPr txBox="1">
              <a:spLocks noChangeArrowheads="1"/>
            </p:cNvSpPr>
            <p:nvPr/>
          </p:nvSpPr>
          <p:spPr bwMode="auto">
            <a:xfrm>
              <a:off x="1472" y="285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Diagnostic Evaluation</a:t>
              </a:r>
            </a:p>
          </p:txBody>
        </p:sp>
        <p:sp>
          <p:nvSpPr>
            <p:cNvPr id="20495" name="Text Box 9"/>
            <p:cNvSpPr txBox="1">
              <a:spLocks noChangeArrowheads="1"/>
            </p:cNvSpPr>
            <p:nvPr/>
          </p:nvSpPr>
          <p:spPr bwMode="auto">
            <a:xfrm>
              <a:off x="1472" y="326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Model Verification</a:t>
              </a:r>
            </a:p>
          </p:txBody>
        </p:sp>
        <p:sp>
          <p:nvSpPr>
            <p:cNvPr id="20496" name="Text Box 10"/>
            <p:cNvSpPr txBox="1">
              <a:spLocks noChangeArrowheads="1"/>
            </p:cNvSpPr>
            <p:nvPr/>
          </p:nvSpPr>
          <p:spPr bwMode="auto">
            <a:xfrm>
              <a:off x="2284" y="961"/>
              <a:ext cx="394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Start</a:t>
              </a:r>
            </a:p>
          </p:txBody>
        </p:sp>
        <p:sp>
          <p:nvSpPr>
            <p:cNvPr id="20497" name="Text Box 11"/>
            <p:cNvSpPr txBox="1">
              <a:spLocks noChangeArrowheads="1"/>
            </p:cNvSpPr>
            <p:nvPr/>
          </p:nvSpPr>
          <p:spPr bwMode="auto">
            <a:xfrm>
              <a:off x="2175" y="3703"/>
              <a:ext cx="643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Complete</a:t>
              </a:r>
            </a:p>
          </p:txBody>
        </p:sp>
        <p:sp>
          <p:nvSpPr>
            <p:cNvPr id="20498" name="Line 12"/>
            <p:cNvSpPr>
              <a:spLocks noChangeShapeType="1"/>
            </p:cNvSpPr>
            <p:nvPr/>
          </p:nvSpPr>
          <p:spPr bwMode="auto">
            <a:xfrm>
              <a:off x="2425" y="112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Freeform 13"/>
            <p:cNvSpPr>
              <a:spLocks/>
            </p:cNvSpPr>
            <p:nvPr/>
          </p:nvSpPr>
          <p:spPr bwMode="auto">
            <a:xfrm>
              <a:off x="2425" y="3484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Freeform 14"/>
            <p:cNvSpPr>
              <a:spLocks/>
            </p:cNvSpPr>
            <p:nvPr/>
          </p:nvSpPr>
          <p:spPr bwMode="auto">
            <a:xfrm>
              <a:off x="2425" y="1869"/>
              <a:ext cx="0" cy="157"/>
            </a:xfrm>
            <a:custGeom>
              <a:avLst/>
              <a:gdLst>
                <a:gd name="T0" fmla="*/ 0 w 1"/>
                <a:gd name="T1" fmla="*/ 0 h 184"/>
                <a:gd name="T2" fmla="*/ 0 w 1"/>
                <a:gd name="T3" fmla="*/ 157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4">
                  <a:moveTo>
                    <a:pt x="0" y="0"/>
                  </a:moveTo>
                  <a:lnTo>
                    <a:pt x="0" y="184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Freeform 15"/>
            <p:cNvSpPr>
              <a:spLocks/>
            </p:cNvSpPr>
            <p:nvPr/>
          </p:nvSpPr>
          <p:spPr bwMode="auto">
            <a:xfrm>
              <a:off x="2425" y="3072"/>
              <a:ext cx="0" cy="190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9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Freeform 16"/>
            <p:cNvSpPr>
              <a:spLocks/>
            </p:cNvSpPr>
            <p:nvPr/>
          </p:nvSpPr>
          <p:spPr bwMode="auto">
            <a:xfrm>
              <a:off x="2425" y="2657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17"/>
            <p:cNvSpPr>
              <a:spLocks noChangeShapeType="1"/>
            </p:cNvSpPr>
            <p:nvPr/>
          </p:nvSpPr>
          <p:spPr bwMode="auto">
            <a:xfrm>
              <a:off x="2425" y="1451"/>
              <a:ext cx="0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Line 18"/>
            <p:cNvSpPr>
              <a:spLocks noChangeShapeType="1"/>
            </p:cNvSpPr>
            <p:nvPr/>
          </p:nvSpPr>
          <p:spPr bwMode="auto">
            <a:xfrm>
              <a:off x="2425" y="2231"/>
              <a:ext cx="0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4" name="AutoShape 19"/>
          <p:cNvSpPr>
            <a:spLocks/>
          </p:cNvSpPr>
          <p:nvPr/>
        </p:nvSpPr>
        <p:spPr bwMode="auto">
          <a:xfrm>
            <a:off x="3352800" y="20574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20"/>
          <p:cNvSpPr>
            <a:spLocks noChangeShapeType="1"/>
          </p:cNvSpPr>
          <p:nvPr/>
        </p:nvSpPr>
        <p:spPr bwMode="auto">
          <a:xfrm>
            <a:off x="3657600" y="2667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 Box 22"/>
          <p:cNvSpPr txBox="1">
            <a:spLocks noChangeArrowheads="1"/>
          </p:cNvSpPr>
          <p:nvPr/>
        </p:nvSpPr>
        <p:spPr bwMode="auto">
          <a:xfrm>
            <a:off x="2743200" y="1295400"/>
            <a:ext cx="3638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Process reaction curve</a:t>
            </a:r>
          </a:p>
        </p:txBody>
      </p:sp>
      <p:sp>
        <p:nvSpPr>
          <p:cNvPr id="20488" name="Freeform 23"/>
          <p:cNvSpPr>
            <a:spLocks/>
          </p:cNvSpPr>
          <p:nvPr/>
        </p:nvSpPr>
        <p:spPr bwMode="auto">
          <a:xfrm>
            <a:off x="4276725" y="3505200"/>
            <a:ext cx="1514475" cy="1501775"/>
          </a:xfrm>
          <a:custGeom>
            <a:avLst/>
            <a:gdLst>
              <a:gd name="T0" fmla="*/ 0 w 954"/>
              <a:gd name="T1" fmla="*/ 1501775 h 946"/>
              <a:gd name="T2" fmla="*/ 1514475 w 954"/>
              <a:gd name="T3" fmla="*/ 0 h 94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54" h="946">
                <a:moveTo>
                  <a:pt x="0" y="946"/>
                </a:moveTo>
                <a:lnTo>
                  <a:pt x="954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24"/>
          <p:cNvSpPr txBox="1">
            <a:spLocks noChangeArrowheads="1"/>
          </p:cNvSpPr>
          <p:nvPr/>
        </p:nvSpPr>
        <p:spPr bwMode="auto">
          <a:xfrm>
            <a:off x="3810000" y="5029200"/>
            <a:ext cx="4876800" cy="1379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The output must be “moved” enough.  Rule of thumb: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Signal/noise &gt; 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304800" y="1752600"/>
            <a:ext cx="2981325" cy="4689475"/>
            <a:chOff x="1472" y="961"/>
            <a:chExt cx="1878" cy="2954"/>
          </a:xfrm>
        </p:grpSpPr>
        <p:sp>
          <p:nvSpPr>
            <p:cNvPr id="21513" name="Text Box 4"/>
            <p:cNvSpPr txBox="1">
              <a:spLocks noChangeArrowheads="1"/>
            </p:cNvSpPr>
            <p:nvPr/>
          </p:nvSpPr>
          <p:spPr bwMode="auto">
            <a:xfrm>
              <a:off x="1472" y="1244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Experimental Design</a:t>
              </a:r>
            </a:p>
          </p:txBody>
        </p:sp>
        <p:sp>
          <p:nvSpPr>
            <p:cNvPr id="21514" name="Text Box 5"/>
            <p:cNvSpPr txBox="1">
              <a:spLocks noChangeArrowheads="1"/>
            </p:cNvSpPr>
            <p:nvPr/>
          </p:nvSpPr>
          <p:spPr bwMode="auto">
            <a:xfrm>
              <a:off x="1472" y="1657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Plant Experimentation</a:t>
              </a:r>
            </a:p>
          </p:txBody>
        </p:sp>
        <p:sp>
          <p:nvSpPr>
            <p:cNvPr id="21515" name="Text Box 6"/>
            <p:cNvSpPr txBox="1">
              <a:spLocks noChangeArrowheads="1"/>
            </p:cNvSpPr>
            <p:nvPr/>
          </p:nvSpPr>
          <p:spPr bwMode="auto">
            <a:xfrm>
              <a:off x="1472" y="202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Determine Model Structure</a:t>
              </a:r>
            </a:p>
          </p:txBody>
        </p:sp>
        <p:sp>
          <p:nvSpPr>
            <p:cNvPr id="21516" name="Text Box 7"/>
            <p:cNvSpPr txBox="1">
              <a:spLocks noChangeArrowheads="1"/>
            </p:cNvSpPr>
            <p:nvPr/>
          </p:nvSpPr>
          <p:spPr bwMode="auto">
            <a:xfrm>
              <a:off x="1472" y="243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Parameter Estimation</a:t>
              </a:r>
            </a:p>
          </p:txBody>
        </p:sp>
        <p:sp>
          <p:nvSpPr>
            <p:cNvPr id="21517" name="Text Box 8"/>
            <p:cNvSpPr txBox="1">
              <a:spLocks noChangeArrowheads="1"/>
            </p:cNvSpPr>
            <p:nvPr/>
          </p:nvSpPr>
          <p:spPr bwMode="auto">
            <a:xfrm>
              <a:off x="1472" y="285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Diagnostic Evaluation</a:t>
              </a:r>
            </a:p>
          </p:txBody>
        </p:sp>
        <p:sp>
          <p:nvSpPr>
            <p:cNvPr id="21518" name="Text Box 9"/>
            <p:cNvSpPr txBox="1">
              <a:spLocks noChangeArrowheads="1"/>
            </p:cNvSpPr>
            <p:nvPr/>
          </p:nvSpPr>
          <p:spPr bwMode="auto">
            <a:xfrm>
              <a:off x="1472" y="326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Model Verification</a:t>
              </a:r>
            </a:p>
          </p:txBody>
        </p:sp>
        <p:sp>
          <p:nvSpPr>
            <p:cNvPr id="21519" name="Text Box 10"/>
            <p:cNvSpPr txBox="1">
              <a:spLocks noChangeArrowheads="1"/>
            </p:cNvSpPr>
            <p:nvPr/>
          </p:nvSpPr>
          <p:spPr bwMode="auto">
            <a:xfrm>
              <a:off x="2284" y="961"/>
              <a:ext cx="394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Start</a:t>
              </a:r>
            </a:p>
          </p:txBody>
        </p:sp>
        <p:sp>
          <p:nvSpPr>
            <p:cNvPr id="21520" name="Text Box 11"/>
            <p:cNvSpPr txBox="1">
              <a:spLocks noChangeArrowheads="1"/>
            </p:cNvSpPr>
            <p:nvPr/>
          </p:nvSpPr>
          <p:spPr bwMode="auto">
            <a:xfrm>
              <a:off x="2175" y="3703"/>
              <a:ext cx="643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Complete</a:t>
              </a:r>
            </a:p>
          </p:txBody>
        </p:sp>
        <p:sp>
          <p:nvSpPr>
            <p:cNvPr id="21521" name="Line 12"/>
            <p:cNvSpPr>
              <a:spLocks noChangeShapeType="1"/>
            </p:cNvSpPr>
            <p:nvPr/>
          </p:nvSpPr>
          <p:spPr bwMode="auto">
            <a:xfrm>
              <a:off x="2425" y="112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Freeform 13"/>
            <p:cNvSpPr>
              <a:spLocks/>
            </p:cNvSpPr>
            <p:nvPr/>
          </p:nvSpPr>
          <p:spPr bwMode="auto">
            <a:xfrm>
              <a:off x="2425" y="3484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Freeform 14"/>
            <p:cNvSpPr>
              <a:spLocks/>
            </p:cNvSpPr>
            <p:nvPr/>
          </p:nvSpPr>
          <p:spPr bwMode="auto">
            <a:xfrm>
              <a:off x="2425" y="1869"/>
              <a:ext cx="0" cy="157"/>
            </a:xfrm>
            <a:custGeom>
              <a:avLst/>
              <a:gdLst>
                <a:gd name="T0" fmla="*/ 0 w 1"/>
                <a:gd name="T1" fmla="*/ 0 h 184"/>
                <a:gd name="T2" fmla="*/ 0 w 1"/>
                <a:gd name="T3" fmla="*/ 157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4">
                  <a:moveTo>
                    <a:pt x="0" y="0"/>
                  </a:moveTo>
                  <a:lnTo>
                    <a:pt x="0" y="184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Freeform 15"/>
            <p:cNvSpPr>
              <a:spLocks/>
            </p:cNvSpPr>
            <p:nvPr/>
          </p:nvSpPr>
          <p:spPr bwMode="auto">
            <a:xfrm>
              <a:off x="2425" y="3072"/>
              <a:ext cx="0" cy="190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9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Freeform 16"/>
            <p:cNvSpPr>
              <a:spLocks/>
            </p:cNvSpPr>
            <p:nvPr/>
          </p:nvSpPr>
          <p:spPr bwMode="auto">
            <a:xfrm>
              <a:off x="2425" y="2657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Line 17"/>
            <p:cNvSpPr>
              <a:spLocks noChangeShapeType="1"/>
            </p:cNvSpPr>
            <p:nvPr/>
          </p:nvSpPr>
          <p:spPr bwMode="auto">
            <a:xfrm>
              <a:off x="2425" y="1451"/>
              <a:ext cx="0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Line 18"/>
            <p:cNvSpPr>
              <a:spLocks noChangeShapeType="1"/>
            </p:cNvSpPr>
            <p:nvPr/>
          </p:nvSpPr>
          <p:spPr bwMode="auto">
            <a:xfrm>
              <a:off x="2425" y="2231"/>
              <a:ext cx="0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8" name="AutoShape 19"/>
          <p:cNvSpPr>
            <a:spLocks/>
          </p:cNvSpPr>
          <p:nvPr/>
        </p:nvSpPr>
        <p:spPr bwMode="auto">
          <a:xfrm>
            <a:off x="3352800" y="20574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22"/>
          <p:cNvSpPr txBox="1">
            <a:spLocks noChangeArrowheads="1"/>
          </p:cNvSpPr>
          <p:nvPr/>
        </p:nvSpPr>
        <p:spPr bwMode="auto">
          <a:xfrm>
            <a:off x="2743200" y="1295400"/>
            <a:ext cx="3638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Process reaction curve</a:t>
            </a:r>
          </a:p>
        </p:txBody>
      </p:sp>
      <p:pic>
        <p:nvPicPr>
          <p:cNvPr id="21510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511" name="Object 26"/>
          <p:cNvGraphicFramePr>
            <a:graphicFrameLocks noChangeAspect="1"/>
          </p:cNvGraphicFramePr>
          <p:nvPr/>
        </p:nvGraphicFramePr>
        <p:xfrm>
          <a:off x="3657600" y="5427663"/>
          <a:ext cx="581025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Clip" r:id="rId4" imgW="1395413" imgH="3927475" progId="MS_ClipArt_Gallery.5">
                  <p:embed/>
                </p:oleObj>
              </mc:Choice>
              <mc:Fallback>
                <p:oleObj name="Clip" r:id="rId4" imgW="1395413" imgH="3927475" progId="MS_ClipArt_Gallery.5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27663"/>
                        <a:ext cx="581025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AutoShape 27"/>
          <p:cNvSpPr>
            <a:spLocks noChangeArrowheads="1"/>
          </p:cNvSpPr>
          <p:nvPr/>
        </p:nvSpPr>
        <p:spPr bwMode="auto">
          <a:xfrm>
            <a:off x="4876800" y="5867400"/>
            <a:ext cx="2743200" cy="685800"/>
          </a:xfrm>
          <a:prstGeom prst="wedgeRoundRectCallout">
            <a:avLst>
              <a:gd name="adj1" fmla="val -76273"/>
              <a:gd name="adj2" fmla="val -5416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Should we use this data?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26"/>
          <p:cNvSpPr txBox="1">
            <a:spLocks noChangeArrowheads="1"/>
          </p:cNvSpPr>
          <p:nvPr/>
        </p:nvSpPr>
        <p:spPr bwMode="auto">
          <a:xfrm>
            <a:off x="685800" y="533400"/>
            <a:ext cx="7848600" cy="10763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6: EMPIRICAL MODEL IDENTIFICATION</a:t>
            </a:r>
            <a:endParaRPr lang="en-US" sz="3200"/>
          </a:p>
        </p:txBody>
      </p:sp>
      <p:graphicFrame>
        <p:nvGraphicFramePr>
          <p:cNvPr id="4099" name="Object 1027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lip" r:id="rId3" imgW="2701925" imgH="4019550" progId="MS_ClipArt_Gallery.5">
                  <p:embed/>
                </p:oleObj>
              </mc:Choice>
              <mc:Fallback>
                <p:oleObj name="Clip" r:id="rId3" imgW="2701925" imgH="4019550" progId="MS_ClipArt_Gallery.5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AutoShape 1028"/>
          <p:cNvSpPr>
            <a:spLocks noChangeArrowheads="1"/>
          </p:cNvSpPr>
          <p:nvPr/>
        </p:nvSpPr>
        <p:spPr bwMode="auto">
          <a:xfrm>
            <a:off x="2590800" y="18288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4101" name="Text Box 1029"/>
          <p:cNvSpPr txBox="1">
            <a:spLocks noChangeArrowheads="1"/>
          </p:cNvSpPr>
          <p:nvPr/>
        </p:nvSpPr>
        <p:spPr bwMode="auto">
          <a:xfrm>
            <a:off x="2133600" y="3276600"/>
            <a:ext cx="6096000" cy="247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Design and implement a good experiment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Perform the graphical calculations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Perform the statistical calculations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Combine fundamental and empirical modelling for chemical process systems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304800" y="1752600"/>
            <a:ext cx="2981325" cy="4689475"/>
            <a:chOff x="1472" y="961"/>
            <a:chExt cx="1878" cy="2954"/>
          </a:xfrm>
        </p:grpSpPr>
        <p:sp>
          <p:nvSpPr>
            <p:cNvPr id="22540" name="Text Box 4"/>
            <p:cNvSpPr txBox="1">
              <a:spLocks noChangeArrowheads="1"/>
            </p:cNvSpPr>
            <p:nvPr/>
          </p:nvSpPr>
          <p:spPr bwMode="auto">
            <a:xfrm>
              <a:off x="1472" y="1244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Experimental Design</a:t>
              </a:r>
            </a:p>
          </p:txBody>
        </p:sp>
        <p:sp>
          <p:nvSpPr>
            <p:cNvPr id="22541" name="Text Box 5"/>
            <p:cNvSpPr txBox="1">
              <a:spLocks noChangeArrowheads="1"/>
            </p:cNvSpPr>
            <p:nvPr/>
          </p:nvSpPr>
          <p:spPr bwMode="auto">
            <a:xfrm>
              <a:off x="1472" y="1657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Plant Experimentation</a:t>
              </a:r>
            </a:p>
          </p:txBody>
        </p:sp>
        <p:sp>
          <p:nvSpPr>
            <p:cNvPr id="22542" name="Text Box 6"/>
            <p:cNvSpPr txBox="1">
              <a:spLocks noChangeArrowheads="1"/>
            </p:cNvSpPr>
            <p:nvPr/>
          </p:nvSpPr>
          <p:spPr bwMode="auto">
            <a:xfrm>
              <a:off x="1472" y="202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Determine Model Structure</a:t>
              </a:r>
            </a:p>
          </p:txBody>
        </p:sp>
        <p:sp>
          <p:nvSpPr>
            <p:cNvPr id="22543" name="Text Box 7"/>
            <p:cNvSpPr txBox="1">
              <a:spLocks noChangeArrowheads="1"/>
            </p:cNvSpPr>
            <p:nvPr/>
          </p:nvSpPr>
          <p:spPr bwMode="auto">
            <a:xfrm>
              <a:off x="1472" y="243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Parameter Estimation</a:t>
              </a:r>
            </a:p>
          </p:txBody>
        </p:sp>
        <p:sp>
          <p:nvSpPr>
            <p:cNvPr id="22544" name="Text Box 8"/>
            <p:cNvSpPr txBox="1">
              <a:spLocks noChangeArrowheads="1"/>
            </p:cNvSpPr>
            <p:nvPr/>
          </p:nvSpPr>
          <p:spPr bwMode="auto">
            <a:xfrm>
              <a:off x="1472" y="285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Diagnostic Evaluation</a:t>
              </a:r>
            </a:p>
          </p:txBody>
        </p:sp>
        <p:sp>
          <p:nvSpPr>
            <p:cNvPr id="22545" name="Text Box 9"/>
            <p:cNvSpPr txBox="1">
              <a:spLocks noChangeArrowheads="1"/>
            </p:cNvSpPr>
            <p:nvPr/>
          </p:nvSpPr>
          <p:spPr bwMode="auto">
            <a:xfrm>
              <a:off x="1472" y="326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Model Verification</a:t>
              </a:r>
            </a:p>
          </p:txBody>
        </p:sp>
        <p:sp>
          <p:nvSpPr>
            <p:cNvPr id="22546" name="Text Box 10"/>
            <p:cNvSpPr txBox="1">
              <a:spLocks noChangeArrowheads="1"/>
            </p:cNvSpPr>
            <p:nvPr/>
          </p:nvSpPr>
          <p:spPr bwMode="auto">
            <a:xfrm>
              <a:off x="2284" y="961"/>
              <a:ext cx="394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Start</a:t>
              </a:r>
            </a:p>
          </p:txBody>
        </p:sp>
        <p:sp>
          <p:nvSpPr>
            <p:cNvPr id="22547" name="Text Box 11"/>
            <p:cNvSpPr txBox="1">
              <a:spLocks noChangeArrowheads="1"/>
            </p:cNvSpPr>
            <p:nvPr/>
          </p:nvSpPr>
          <p:spPr bwMode="auto">
            <a:xfrm>
              <a:off x="2175" y="3703"/>
              <a:ext cx="643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Complete</a:t>
              </a:r>
            </a:p>
          </p:txBody>
        </p:sp>
        <p:sp>
          <p:nvSpPr>
            <p:cNvPr id="22548" name="Line 12"/>
            <p:cNvSpPr>
              <a:spLocks noChangeShapeType="1"/>
            </p:cNvSpPr>
            <p:nvPr/>
          </p:nvSpPr>
          <p:spPr bwMode="auto">
            <a:xfrm>
              <a:off x="2425" y="112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Freeform 13"/>
            <p:cNvSpPr>
              <a:spLocks/>
            </p:cNvSpPr>
            <p:nvPr/>
          </p:nvSpPr>
          <p:spPr bwMode="auto">
            <a:xfrm>
              <a:off x="2425" y="3484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Freeform 14"/>
            <p:cNvSpPr>
              <a:spLocks/>
            </p:cNvSpPr>
            <p:nvPr/>
          </p:nvSpPr>
          <p:spPr bwMode="auto">
            <a:xfrm>
              <a:off x="2425" y="1869"/>
              <a:ext cx="0" cy="157"/>
            </a:xfrm>
            <a:custGeom>
              <a:avLst/>
              <a:gdLst>
                <a:gd name="T0" fmla="*/ 0 w 1"/>
                <a:gd name="T1" fmla="*/ 0 h 184"/>
                <a:gd name="T2" fmla="*/ 0 w 1"/>
                <a:gd name="T3" fmla="*/ 157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4">
                  <a:moveTo>
                    <a:pt x="0" y="0"/>
                  </a:moveTo>
                  <a:lnTo>
                    <a:pt x="0" y="184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Freeform 15"/>
            <p:cNvSpPr>
              <a:spLocks/>
            </p:cNvSpPr>
            <p:nvPr/>
          </p:nvSpPr>
          <p:spPr bwMode="auto">
            <a:xfrm>
              <a:off x="2425" y="3072"/>
              <a:ext cx="0" cy="190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9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Freeform 16"/>
            <p:cNvSpPr>
              <a:spLocks/>
            </p:cNvSpPr>
            <p:nvPr/>
          </p:nvSpPr>
          <p:spPr bwMode="auto">
            <a:xfrm>
              <a:off x="2425" y="2657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17"/>
            <p:cNvSpPr>
              <a:spLocks noChangeShapeType="1"/>
            </p:cNvSpPr>
            <p:nvPr/>
          </p:nvSpPr>
          <p:spPr bwMode="auto">
            <a:xfrm>
              <a:off x="2425" y="1451"/>
              <a:ext cx="0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18"/>
            <p:cNvSpPr>
              <a:spLocks noChangeShapeType="1"/>
            </p:cNvSpPr>
            <p:nvPr/>
          </p:nvSpPr>
          <p:spPr bwMode="auto">
            <a:xfrm>
              <a:off x="2425" y="2231"/>
              <a:ext cx="0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2" name="AutoShape 19"/>
          <p:cNvSpPr>
            <a:spLocks/>
          </p:cNvSpPr>
          <p:nvPr/>
        </p:nvSpPr>
        <p:spPr bwMode="auto">
          <a:xfrm>
            <a:off x="3352800" y="20574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20"/>
          <p:cNvSpPr txBox="1">
            <a:spLocks noChangeArrowheads="1"/>
          </p:cNvSpPr>
          <p:nvPr/>
        </p:nvSpPr>
        <p:spPr bwMode="auto">
          <a:xfrm>
            <a:off x="2743200" y="1295400"/>
            <a:ext cx="3638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Process reaction curve</a:t>
            </a:r>
          </a:p>
        </p:txBody>
      </p:sp>
      <p:pic>
        <p:nvPicPr>
          <p:cNvPr id="2253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Line 24"/>
          <p:cNvSpPr>
            <a:spLocks noChangeShapeType="1"/>
          </p:cNvSpPr>
          <p:nvPr/>
        </p:nvSpPr>
        <p:spPr bwMode="auto">
          <a:xfrm>
            <a:off x="4419600" y="3657600"/>
            <a:ext cx="4191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25"/>
          <p:cNvSpPr>
            <a:spLocks noChangeShapeType="1"/>
          </p:cNvSpPr>
          <p:nvPr/>
        </p:nvSpPr>
        <p:spPr bwMode="auto">
          <a:xfrm>
            <a:off x="8458200" y="3657600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26"/>
          <p:cNvSpPr txBox="1">
            <a:spLocks noChangeArrowheads="1"/>
          </p:cNvSpPr>
          <p:nvPr/>
        </p:nvSpPr>
        <p:spPr bwMode="auto">
          <a:xfrm>
            <a:off x="6705600" y="1219200"/>
            <a:ext cx="2438400" cy="1930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Output did not return close to the initial value, although input returned to initial value</a:t>
            </a:r>
          </a:p>
        </p:txBody>
      </p:sp>
      <p:sp>
        <p:nvSpPr>
          <p:cNvPr id="22538" name="Text Box 27"/>
          <p:cNvSpPr txBox="1">
            <a:spLocks noChangeArrowheads="1"/>
          </p:cNvSpPr>
          <p:nvPr/>
        </p:nvSpPr>
        <p:spPr bwMode="auto">
          <a:xfrm>
            <a:off x="3581400" y="6019800"/>
            <a:ext cx="52578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This is a good experimental design; it checks for disturbances</a:t>
            </a:r>
          </a:p>
        </p:txBody>
      </p:sp>
      <p:sp>
        <p:nvSpPr>
          <p:cNvPr id="22539" name="Line 28"/>
          <p:cNvSpPr>
            <a:spLocks noChangeShapeType="1"/>
          </p:cNvSpPr>
          <p:nvPr/>
        </p:nvSpPr>
        <p:spPr bwMode="auto">
          <a:xfrm flipV="1">
            <a:off x="4572000" y="4724400"/>
            <a:ext cx="609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304800" y="1752600"/>
            <a:ext cx="2981325" cy="4689475"/>
            <a:chOff x="1472" y="961"/>
            <a:chExt cx="1878" cy="2954"/>
          </a:xfrm>
        </p:grpSpPr>
        <p:sp>
          <p:nvSpPr>
            <p:cNvPr id="23566" name="Text Box 4"/>
            <p:cNvSpPr txBox="1">
              <a:spLocks noChangeArrowheads="1"/>
            </p:cNvSpPr>
            <p:nvPr/>
          </p:nvSpPr>
          <p:spPr bwMode="auto">
            <a:xfrm>
              <a:off x="1472" y="1244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Experimental Design</a:t>
              </a:r>
            </a:p>
          </p:txBody>
        </p:sp>
        <p:sp>
          <p:nvSpPr>
            <p:cNvPr id="23567" name="Text Box 5"/>
            <p:cNvSpPr txBox="1">
              <a:spLocks noChangeArrowheads="1"/>
            </p:cNvSpPr>
            <p:nvPr/>
          </p:nvSpPr>
          <p:spPr bwMode="auto">
            <a:xfrm>
              <a:off x="1472" y="1657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Plant Experimentation</a:t>
              </a:r>
            </a:p>
          </p:txBody>
        </p:sp>
        <p:sp>
          <p:nvSpPr>
            <p:cNvPr id="23568" name="Text Box 6"/>
            <p:cNvSpPr txBox="1">
              <a:spLocks noChangeArrowheads="1"/>
            </p:cNvSpPr>
            <p:nvPr/>
          </p:nvSpPr>
          <p:spPr bwMode="auto">
            <a:xfrm>
              <a:off x="1472" y="202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Determine Model Structure</a:t>
              </a:r>
            </a:p>
          </p:txBody>
        </p:sp>
        <p:sp>
          <p:nvSpPr>
            <p:cNvPr id="23569" name="Text Box 7"/>
            <p:cNvSpPr txBox="1">
              <a:spLocks noChangeArrowheads="1"/>
            </p:cNvSpPr>
            <p:nvPr/>
          </p:nvSpPr>
          <p:spPr bwMode="auto">
            <a:xfrm>
              <a:off x="1472" y="243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Parameter Estimation</a:t>
              </a:r>
            </a:p>
          </p:txBody>
        </p:sp>
        <p:sp>
          <p:nvSpPr>
            <p:cNvPr id="23570" name="Text Box 8"/>
            <p:cNvSpPr txBox="1">
              <a:spLocks noChangeArrowheads="1"/>
            </p:cNvSpPr>
            <p:nvPr/>
          </p:nvSpPr>
          <p:spPr bwMode="auto">
            <a:xfrm>
              <a:off x="1472" y="285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Diagnostic Evaluation</a:t>
              </a:r>
            </a:p>
          </p:txBody>
        </p:sp>
        <p:sp>
          <p:nvSpPr>
            <p:cNvPr id="23571" name="Text Box 9"/>
            <p:cNvSpPr txBox="1">
              <a:spLocks noChangeArrowheads="1"/>
            </p:cNvSpPr>
            <p:nvPr/>
          </p:nvSpPr>
          <p:spPr bwMode="auto">
            <a:xfrm>
              <a:off x="1472" y="326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Model Verification</a:t>
              </a:r>
            </a:p>
          </p:txBody>
        </p:sp>
        <p:sp>
          <p:nvSpPr>
            <p:cNvPr id="23572" name="Text Box 10"/>
            <p:cNvSpPr txBox="1">
              <a:spLocks noChangeArrowheads="1"/>
            </p:cNvSpPr>
            <p:nvPr/>
          </p:nvSpPr>
          <p:spPr bwMode="auto">
            <a:xfrm>
              <a:off x="2284" y="961"/>
              <a:ext cx="394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Start</a:t>
              </a:r>
            </a:p>
          </p:txBody>
        </p:sp>
        <p:sp>
          <p:nvSpPr>
            <p:cNvPr id="23573" name="Text Box 11"/>
            <p:cNvSpPr txBox="1">
              <a:spLocks noChangeArrowheads="1"/>
            </p:cNvSpPr>
            <p:nvPr/>
          </p:nvSpPr>
          <p:spPr bwMode="auto">
            <a:xfrm>
              <a:off x="2175" y="3703"/>
              <a:ext cx="643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Complete</a:t>
              </a:r>
            </a:p>
          </p:txBody>
        </p:sp>
        <p:sp>
          <p:nvSpPr>
            <p:cNvPr id="23574" name="Line 12"/>
            <p:cNvSpPr>
              <a:spLocks noChangeShapeType="1"/>
            </p:cNvSpPr>
            <p:nvPr/>
          </p:nvSpPr>
          <p:spPr bwMode="auto">
            <a:xfrm>
              <a:off x="2425" y="112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3"/>
            <p:cNvSpPr>
              <a:spLocks/>
            </p:cNvSpPr>
            <p:nvPr/>
          </p:nvSpPr>
          <p:spPr bwMode="auto">
            <a:xfrm>
              <a:off x="2425" y="3484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Freeform 14"/>
            <p:cNvSpPr>
              <a:spLocks/>
            </p:cNvSpPr>
            <p:nvPr/>
          </p:nvSpPr>
          <p:spPr bwMode="auto">
            <a:xfrm>
              <a:off x="2425" y="1869"/>
              <a:ext cx="0" cy="157"/>
            </a:xfrm>
            <a:custGeom>
              <a:avLst/>
              <a:gdLst>
                <a:gd name="T0" fmla="*/ 0 w 1"/>
                <a:gd name="T1" fmla="*/ 0 h 184"/>
                <a:gd name="T2" fmla="*/ 0 w 1"/>
                <a:gd name="T3" fmla="*/ 157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4">
                  <a:moveTo>
                    <a:pt x="0" y="0"/>
                  </a:moveTo>
                  <a:lnTo>
                    <a:pt x="0" y="184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Freeform 15"/>
            <p:cNvSpPr>
              <a:spLocks/>
            </p:cNvSpPr>
            <p:nvPr/>
          </p:nvSpPr>
          <p:spPr bwMode="auto">
            <a:xfrm>
              <a:off x="2425" y="3072"/>
              <a:ext cx="0" cy="190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9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Freeform 16"/>
            <p:cNvSpPr>
              <a:spLocks/>
            </p:cNvSpPr>
            <p:nvPr/>
          </p:nvSpPr>
          <p:spPr bwMode="auto">
            <a:xfrm>
              <a:off x="2425" y="2657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Line 17"/>
            <p:cNvSpPr>
              <a:spLocks noChangeShapeType="1"/>
            </p:cNvSpPr>
            <p:nvPr/>
          </p:nvSpPr>
          <p:spPr bwMode="auto">
            <a:xfrm>
              <a:off x="2425" y="1451"/>
              <a:ext cx="0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Line 18"/>
            <p:cNvSpPr>
              <a:spLocks noChangeShapeType="1"/>
            </p:cNvSpPr>
            <p:nvPr/>
          </p:nvSpPr>
          <p:spPr bwMode="auto">
            <a:xfrm>
              <a:off x="2425" y="2231"/>
              <a:ext cx="0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6" name="AutoShape 19"/>
          <p:cNvSpPr>
            <a:spLocks/>
          </p:cNvSpPr>
          <p:nvPr/>
        </p:nvSpPr>
        <p:spPr bwMode="auto">
          <a:xfrm>
            <a:off x="3352800" y="46482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22"/>
          <p:cNvSpPr txBox="1">
            <a:spLocks noChangeArrowheads="1"/>
          </p:cNvSpPr>
          <p:nvPr/>
        </p:nvSpPr>
        <p:spPr bwMode="auto">
          <a:xfrm>
            <a:off x="2743200" y="1295400"/>
            <a:ext cx="3638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Process reaction curve</a:t>
            </a:r>
          </a:p>
        </p:txBody>
      </p:sp>
      <p:pic>
        <p:nvPicPr>
          <p:cNvPr id="2355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Text Box 26"/>
          <p:cNvSpPr txBox="1">
            <a:spLocks noChangeArrowheads="1"/>
          </p:cNvSpPr>
          <p:nvPr/>
        </p:nvSpPr>
        <p:spPr bwMode="auto">
          <a:xfrm>
            <a:off x="3952875" y="2154238"/>
            <a:ext cx="5029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Plot measured vs predicted</a:t>
            </a:r>
            <a:endParaRPr lang="en-US"/>
          </a:p>
        </p:txBody>
      </p:sp>
      <p:sp>
        <p:nvSpPr>
          <p:cNvPr id="23560" name="Line 27"/>
          <p:cNvSpPr>
            <a:spLocks noChangeShapeType="1"/>
          </p:cNvSpPr>
          <p:nvPr/>
        </p:nvSpPr>
        <p:spPr bwMode="auto">
          <a:xfrm flipH="1">
            <a:off x="5334000" y="5257800"/>
            <a:ext cx="1981200" cy="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28"/>
          <p:cNvSpPr>
            <a:spLocks noChangeShapeType="1"/>
          </p:cNvSpPr>
          <p:nvPr/>
        </p:nvSpPr>
        <p:spPr bwMode="auto">
          <a:xfrm flipV="1">
            <a:off x="7315200" y="3276600"/>
            <a:ext cx="0" cy="198120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30"/>
          <p:cNvSpPr>
            <a:spLocks noChangeShapeType="1"/>
          </p:cNvSpPr>
          <p:nvPr/>
        </p:nvSpPr>
        <p:spPr bwMode="auto">
          <a:xfrm>
            <a:off x="5257800" y="3581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31"/>
          <p:cNvSpPr>
            <a:spLocks noChangeShapeType="1"/>
          </p:cNvSpPr>
          <p:nvPr/>
        </p:nvSpPr>
        <p:spPr bwMode="auto">
          <a:xfrm>
            <a:off x="5257800" y="3581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32"/>
          <p:cNvSpPr txBox="1">
            <a:spLocks noChangeArrowheads="1"/>
          </p:cNvSpPr>
          <p:nvPr/>
        </p:nvSpPr>
        <p:spPr bwMode="auto">
          <a:xfrm>
            <a:off x="4495800" y="32004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measured</a:t>
            </a:r>
            <a:endParaRPr lang="en-US"/>
          </a:p>
        </p:txBody>
      </p:sp>
      <p:sp>
        <p:nvSpPr>
          <p:cNvPr id="23565" name="Text Box 33"/>
          <p:cNvSpPr txBox="1">
            <a:spLocks noChangeArrowheads="1"/>
          </p:cNvSpPr>
          <p:nvPr/>
        </p:nvSpPr>
        <p:spPr bwMode="auto">
          <a:xfrm>
            <a:off x="6019800" y="48006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</a:rPr>
              <a:t>predicted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743200" y="1295400"/>
            <a:ext cx="3638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Statistical method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7315200" cy="393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		</a:t>
            </a:r>
            <a:r>
              <a:rPr lang="en-US" b="1">
                <a:solidFill>
                  <a:schemeClr val="accent2"/>
                </a:solidFill>
              </a:rPr>
              <a:t>Provides much more general approach that</a:t>
            </a:r>
          </a:p>
          <a:p>
            <a:r>
              <a:rPr lang="en-US" b="1">
                <a:solidFill>
                  <a:schemeClr val="accent2"/>
                </a:solidFill>
              </a:rPr>
              <a:t>		 is not 	restricted to</a:t>
            </a:r>
            <a:r>
              <a:rPr lang="en-US" b="1"/>
              <a:t> 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b="1"/>
              <a:t>step input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b="1"/>
              <a:t>first order with dead time model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b="1"/>
              <a:t>single experiment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b="1"/>
              <a:t>“large” perturbation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b="1"/>
              <a:t>attaining steady-state at end of experiment</a:t>
            </a:r>
          </a:p>
          <a:p>
            <a:pPr>
              <a:spcBef>
                <a:spcPct val="50000"/>
              </a:spcBef>
            </a:pPr>
            <a:r>
              <a:rPr lang="en-US" b="1"/>
              <a:t>		</a:t>
            </a:r>
            <a:r>
              <a:rPr lang="en-US" b="1">
                <a:solidFill>
                  <a:schemeClr val="accent2"/>
                </a:solidFill>
              </a:rPr>
              <a:t>Requires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more complex calculations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743200" y="1295400"/>
            <a:ext cx="3638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Statistical method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7848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The basic idea is to formulate the model so that regression can be used to evaluate the parameters.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We will do this for a first order plus dead time model, although the method is much more general.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How do we do this for the model below?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33400" y="4876800"/>
          <a:ext cx="486886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3" imgW="1638300" imgH="368300" progId="Equation.3">
                  <p:embed/>
                </p:oleObj>
              </mc:Choice>
              <mc:Fallback>
                <p:oleObj name="Equation" r:id="rId3" imgW="1638300" imgH="36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76800"/>
                        <a:ext cx="486886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791200" y="4724400"/>
          <a:ext cx="2819400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5" imgW="939392" imgH="444307" progId="Equation.3">
                  <p:embed/>
                </p:oleObj>
              </mc:Choice>
              <mc:Fallback>
                <p:oleObj name="Equation" r:id="rId5" imgW="939392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724400"/>
                        <a:ext cx="2819400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743200" y="1295400"/>
            <a:ext cx="3638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Statistical method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762000" y="2133600"/>
            <a:ext cx="7696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We have discrete measurements, so let’s express the model as a difference equation, with the next prediction based on current and past measurements.</a:t>
            </a:r>
          </a:p>
        </p:txBody>
      </p:sp>
      <p:graphicFrame>
        <p:nvGraphicFramePr>
          <p:cNvPr id="26629" name="Object 8"/>
          <p:cNvGraphicFramePr>
            <a:graphicFrameLocks noChangeAspect="1"/>
          </p:cNvGraphicFramePr>
          <p:nvPr/>
        </p:nvGraphicFramePr>
        <p:xfrm>
          <a:off x="914400" y="3505200"/>
          <a:ext cx="68580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3" imgW="2373870" imgH="266584" progId="Equation.3">
                  <p:embed/>
                </p:oleObj>
              </mc:Choice>
              <mc:Fallback>
                <p:oleObj name="Equation" r:id="rId3" imgW="2373870" imgH="26658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68580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1828800" y="3497263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6631" name="Object 10"/>
          <p:cNvGraphicFramePr>
            <a:graphicFrameLocks noChangeAspect="1"/>
          </p:cNvGraphicFramePr>
          <p:nvPr/>
        </p:nvGraphicFramePr>
        <p:xfrm>
          <a:off x="2514600" y="4572000"/>
          <a:ext cx="266700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5" imgW="1016000" imgH="660400" progId="Equation.3">
                  <p:embed/>
                </p:oleObj>
              </mc:Choice>
              <mc:Fallback>
                <p:oleObj name="Equation" r:id="rId5" imgW="1016000" imgH="660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266700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7651" name="Object 5"/>
          <p:cNvGraphicFramePr>
            <a:graphicFrameLocks noChangeAspect="1"/>
          </p:cNvGraphicFramePr>
          <p:nvPr/>
        </p:nvGraphicFramePr>
        <p:xfrm>
          <a:off x="1752600" y="1295400"/>
          <a:ext cx="535305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quation" r:id="rId3" imgW="2095200" imgH="380880" progId="Equation.3">
                  <p:embed/>
                </p:oleObj>
              </mc:Choice>
              <mc:Fallback>
                <p:oleObj name="Equation" r:id="rId3" imgW="2095200" imgH="380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95400"/>
                        <a:ext cx="5353050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628650" y="2667000"/>
            <a:ext cx="8001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Now, we can solve a standard regression problem to minimize the sum of squares of deviation between prediction and measurements.  For a first-order model with dead time: 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0" y="4419600"/>
          <a:ext cx="91503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5" imgW="3581280" imgH="304560" progId="Equation.3">
                  <p:embed/>
                </p:oleObj>
              </mc:Choice>
              <mc:Fallback>
                <p:oleObj name="Equation" r:id="rId5" imgW="3581280" imgH="304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19600"/>
                        <a:ext cx="91503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628650" y="5486400"/>
            <a:ext cx="8001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We evaluate the minimum by setting the partial derivatives w.r.t. parameters a and b to zero..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6675"/>
            <a:ext cx="5192713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61950" y="457200"/>
            <a:ext cx="3352800" cy="120015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361950" y="2133600"/>
            <a:ext cx="30670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The model parameters are evaluated at numerous values of the dead time,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 = /t, and the result giving the lowest sum of error squared is taken as the best estimate of all parameters.</a:t>
            </a:r>
          </a:p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>
                <a:solidFill>
                  <a:srgbClr val="000000"/>
                </a:solidFill>
                <a:sym typeface="Symbol" pitchFamily="18" charset="2"/>
              </a:rPr>
              <a:t>Always compare with data. 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06600"/>
            <a:ext cx="6172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09600" y="1179513"/>
            <a:ext cx="807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Predicted vs. Measured using the statistical method</a:t>
            </a:r>
          </a:p>
        </p:txBody>
      </p:sp>
      <p:grpSp>
        <p:nvGrpSpPr>
          <p:cNvPr id="29701" name="Group 4"/>
          <p:cNvGrpSpPr>
            <a:grpSpLocks/>
          </p:cNvGrpSpPr>
          <p:nvPr/>
        </p:nvGrpSpPr>
        <p:grpSpPr bwMode="auto">
          <a:xfrm>
            <a:off x="304800" y="1752600"/>
            <a:ext cx="2438400" cy="4643438"/>
            <a:chOff x="1472" y="961"/>
            <a:chExt cx="1878" cy="2925"/>
          </a:xfrm>
        </p:grpSpPr>
        <p:sp>
          <p:nvSpPr>
            <p:cNvPr id="29703" name="Text Box 5"/>
            <p:cNvSpPr txBox="1">
              <a:spLocks noChangeArrowheads="1"/>
            </p:cNvSpPr>
            <p:nvPr/>
          </p:nvSpPr>
          <p:spPr bwMode="auto">
            <a:xfrm>
              <a:off x="1472" y="1244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</a:rPr>
                <a:t>Experimental Design</a:t>
              </a:r>
            </a:p>
          </p:txBody>
        </p:sp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1472" y="1657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</a:rPr>
                <a:t>Plant Experimentation</a:t>
              </a:r>
            </a:p>
          </p:txBody>
        </p:sp>
        <p:sp>
          <p:nvSpPr>
            <p:cNvPr id="29705" name="Text Box 7"/>
            <p:cNvSpPr txBox="1">
              <a:spLocks noChangeArrowheads="1"/>
            </p:cNvSpPr>
            <p:nvPr/>
          </p:nvSpPr>
          <p:spPr bwMode="auto">
            <a:xfrm>
              <a:off x="1472" y="202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</a:rPr>
                <a:t>Determine Model Structure</a:t>
              </a:r>
            </a:p>
          </p:txBody>
        </p:sp>
        <p:sp>
          <p:nvSpPr>
            <p:cNvPr id="29706" name="Text Box 8"/>
            <p:cNvSpPr txBox="1">
              <a:spLocks noChangeArrowheads="1"/>
            </p:cNvSpPr>
            <p:nvPr/>
          </p:nvSpPr>
          <p:spPr bwMode="auto">
            <a:xfrm>
              <a:off x="1472" y="243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</a:rPr>
                <a:t>Parameter Estimation</a:t>
              </a:r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1472" y="285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</a:rPr>
                <a:t>Diagnostic Evaluation</a:t>
              </a:r>
            </a:p>
          </p:txBody>
        </p:sp>
        <p:sp>
          <p:nvSpPr>
            <p:cNvPr id="29708" name="Text Box 10"/>
            <p:cNvSpPr txBox="1">
              <a:spLocks noChangeArrowheads="1"/>
            </p:cNvSpPr>
            <p:nvPr/>
          </p:nvSpPr>
          <p:spPr bwMode="auto">
            <a:xfrm>
              <a:off x="1472" y="326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</a:rPr>
                <a:t>Model Verification</a:t>
              </a:r>
            </a:p>
          </p:txBody>
        </p:sp>
        <p:sp>
          <p:nvSpPr>
            <p:cNvPr id="29709" name="Text Box 11"/>
            <p:cNvSpPr txBox="1">
              <a:spLocks noChangeArrowheads="1"/>
            </p:cNvSpPr>
            <p:nvPr/>
          </p:nvSpPr>
          <p:spPr bwMode="auto">
            <a:xfrm>
              <a:off x="2284" y="961"/>
              <a:ext cx="394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Start</a:t>
              </a:r>
            </a:p>
          </p:txBody>
        </p:sp>
        <p:sp>
          <p:nvSpPr>
            <p:cNvPr id="29710" name="Text Box 12"/>
            <p:cNvSpPr txBox="1">
              <a:spLocks noChangeArrowheads="1"/>
            </p:cNvSpPr>
            <p:nvPr/>
          </p:nvSpPr>
          <p:spPr bwMode="auto">
            <a:xfrm>
              <a:off x="1984" y="3673"/>
              <a:ext cx="882" cy="21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Complete</a:t>
              </a:r>
            </a:p>
          </p:txBody>
        </p:sp>
        <p:sp>
          <p:nvSpPr>
            <p:cNvPr id="29711" name="Line 13"/>
            <p:cNvSpPr>
              <a:spLocks noChangeShapeType="1"/>
            </p:cNvSpPr>
            <p:nvPr/>
          </p:nvSpPr>
          <p:spPr bwMode="auto">
            <a:xfrm>
              <a:off x="2425" y="112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Freeform 14"/>
            <p:cNvSpPr>
              <a:spLocks/>
            </p:cNvSpPr>
            <p:nvPr/>
          </p:nvSpPr>
          <p:spPr bwMode="auto">
            <a:xfrm>
              <a:off x="2425" y="3484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Freeform 15"/>
            <p:cNvSpPr>
              <a:spLocks/>
            </p:cNvSpPr>
            <p:nvPr/>
          </p:nvSpPr>
          <p:spPr bwMode="auto">
            <a:xfrm>
              <a:off x="2425" y="1869"/>
              <a:ext cx="0" cy="157"/>
            </a:xfrm>
            <a:custGeom>
              <a:avLst/>
              <a:gdLst>
                <a:gd name="T0" fmla="*/ 0 w 1"/>
                <a:gd name="T1" fmla="*/ 0 h 184"/>
                <a:gd name="T2" fmla="*/ 0 w 1"/>
                <a:gd name="T3" fmla="*/ 157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4">
                  <a:moveTo>
                    <a:pt x="0" y="0"/>
                  </a:moveTo>
                  <a:lnTo>
                    <a:pt x="0" y="184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Freeform 16"/>
            <p:cNvSpPr>
              <a:spLocks/>
            </p:cNvSpPr>
            <p:nvPr/>
          </p:nvSpPr>
          <p:spPr bwMode="auto">
            <a:xfrm>
              <a:off x="2425" y="3072"/>
              <a:ext cx="0" cy="190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9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Freeform 17"/>
            <p:cNvSpPr>
              <a:spLocks/>
            </p:cNvSpPr>
            <p:nvPr/>
          </p:nvSpPr>
          <p:spPr bwMode="auto">
            <a:xfrm>
              <a:off x="2425" y="2657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Line 18"/>
            <p:cNvSpPr>
              <a:spLocks noChangeShapeType="1"/>
            </p:cNvSpPr>
            <p:nvPr/>
          </p:nvSpPr>
          <p:spPr bwMode="auto">
            <a:xfrm>
              <a:off x="2425" y="1451"/>
              <a:ext cx="0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Line 19"/>
            <p:cNvSpPr>
              <a:spLocks noChangeShapeType="1"/>
            </p:cNvSpPr>
            <p:nvPr/>
          </p:nvSpPr>
          <p:spPr bwMode="auto">
            <a:xfrm>
              <a:off x="2425" y="2231"/>
              <a:ext cx="0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2" name="AutoShape 20"/>
          <p:cNvSpPr>
            <a:spLocks/>
          </p:cNvSpPr>
          <p:nvPr/>
        </p:nvSpPr>
        <p:spPr bwMode="auto">
          <a:xfrm>
            <a:off x="2784475" y="4648200"/>
            <a:ext cx="187325" cy="1219200"/>
          </a:xfrm>
          <a:prstGeom prst="rightBrace">
            <a:avLst>
              <a:gd name="adj1" fmla="val 443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465388"/>
            <a:ext cx="5883275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743200" y="1295400"/>
            <a:ext cx="3638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Statistical method</a:t>
            </a:r>
          </a:p>
        </p:txBody>
      </p:sp>
      <p:grpSp>
        <p:nvGrpSpPr>
          <p:cNvPr id="30725" name="Group 4"/>
          <p:cNvGrpSpPr>
            <a:grpSpLocks/>
          </p:cNvGrpSpPr>
          <p:nvPr/>
        </p:nvGrpSpPr>
        <p:grpSpPr bwMode="auto">
          <a:xfrm>
            <a:off x="304800" y="1752600"/>
            <a:ext cx="2981325" cy="4689475"/>
            <a:chOff x="1472" y="961"/>
            <a:chExt cx="1878" cy="2954"/>
          </a:xfrm>
        </p:grpSpPr>
        <p:sp>
          <p:nvSpPr>
            <p:cNvPr id="30731" name="Text Box 5"/>
            <p:cNvSpPr txBox="1">
              <a:spLocks noChangeArrowheads="1"/>
            </p:cNvSpPr>
            <p:nvPr/>
          </p:nvSpPr>
          <p:spPr bwMode="auto">
            <a:xfrm>
              <a:off x="1472" y="1244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Experimental Design</a:t>
              </a:r>
            </a:p>
          </p:txBody>
        </p:sp>
        <p:sp>
          <p:nvSpPr>
            <p:cNvPr id="30732" name="Text Box 6"/>
            <p:cNvSpPr txBox="1">
              <a:spLocks noChangeArrowheads="1"/>
            </p:cNvSpPr>
            <p:nvPr/>
          </p:nvSpPr>
          <p:spPr bwMode="auto">
            <a:xfrm>
              <a:off x="1472" y="1657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Plant Experimentation</a:t>
              </a:r>
            </a:p>
          </p:txBody>
        </p:sp>
        <p:sp>
          <p:nvSpPr>
            <p:cNvPr id="30733" name="Text Box 7"/>
            <p:cNvSpPr txBox="1">
              <a:spLocks noChangeArrowheads="1"/>
            </p:cNvSpPr>
            <p:nvPr/>
          </p:nvSpPr>
          <p:spPr bwMode="auto">
            <a:xfrm>
              <a:off x="1472" y="202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Determine Model Structure</a:t>
              </a:r>
            </a:p>
          </p:txBody>
        </p:sp>
        <p:sp>
          <p:nvSpPr>
            <p:cNvPr id="30734" name="Text Box 8"/>
            <p:cNvSpPr txBox="1">
              <a:spLocks noChangeArrowheads="1"/>
            </p:cNvSpPr>
            <p:nvPr/>
          </p:nvSpPr>
          <p:spPr bwMode="auto">
            <a:xfrm>
              <a:off x="1472" y="243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Parameter Estimation</a:t>
              </a:r>
            </a:p>
          </p:txBody>
        </p:sp>
        <p:sp>
          <p:nvSpPr>
            <p:cNvPr id="30735" name="Text Box 9"/>
            <p:cNvSpPr txBox="1">
              <a:spLocks noChangeArrowheads="1"/>
            </p:cNvSpPr>
            <p:nvPr/>
          </p:nvSpPr>
          <p:spPr bwMode="auto">
            <a:xfrm>
              <a:off x="1472" y="285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Diagnostic Evaluation</a:t>
              </a:r>
            </a:p>
          </p:txBody>
        </p:sp>
        <p:sp>
          <p:nvSpPr>
            <p:cNvPr id="30736" name="Text Box 10"/>
            <p:cNvSpPr txBox="1">
              <a:spLocks noChangeArrowheads="1"/>
            </p:cNvSpPr>
            <p:nvPr/>
          </p:nvSpPr>
          <p:spPr bwMode="auto">
            <a:xfrm>
              <a:off x="1472" y="326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Model Verification</a:t>
              </a:r>
            </a:p>
          </p:txBody>
        </p:sp>
        <p:sp>
          <p:nvSpPr>
            <p:cNvPr id="30737" name="Text Box 11"/>
            <p:cNvSpPr txBox="1">
              <a:spLocks noChangeArrowheads="1"/>
            </p:cNvSpPr>
            <p:nvPr/>
          </p:nvSpPr>
          <p:spPr bwMode="auto">
            <a:xfrm>
              <a:off x="2284" y="961"/>
              <a:ext cx="394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Start</a:t>
              </a:r>
            </a:p>
          </p:txBody>
        </p:sp>
        <p:sp>
          <p:nvSpPr>
            <p:cNvPr id="30738" name="Text Box 12"/>
            <p:cNvSpPr txBox="1">
              <a:spLocks noChangeArrowheads="1"/>
            </p:cNvSpPr>
            <p:nvPr/>
          </p:nvSpPr>
          <p:spPr bwMode="auto">
            <a:xfrm>
              <a:off x="2175" y="3703"/>
              <a:ext cx="643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Complete</a:t>
              </a:r>
            </a:p>
          </p:txBody>
        </p:sp>
        <p:sp>
          <p:nvSpPr>
            <p:cNvPr id="30739" name="Line 13"/>
            <p:cNvSpPr>
              <a:spLocks noChangeShapeType="1"/>
            </p:cNvSpPr>
            <p:nvPr/>
          </p:nvSpPr>
          <p:spPr bwMode="auto">
            <a:xfrm>
              <a:off x="2425" y="112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Freeform 14"/>
            <p:cNvSpPr>
              <a:spLocks/>
            </p:cNvSpPr>
            <p:nvPr/>
          </p:nvSpPr>
          <p:spPr bwMode="auto">
            <a:xfrm>
              <a:off x="2425" y="3484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Freeform 15"/>
            <p:cNvSpPr>
              <a:spLocks/>
            </p:cNvSpPr>
            <p:nvPr/>
          </p:nvSpPr>
          <p:spPr bwMode="auto">
            <a:xfrm>
              <a:off x="2425" y="1869"/>
              <a:ext cx="0" cy="157"/>
            </a:xfrm>
            <a:custGeom>
              <a:avLst/>
              <a:gdLst>
                <a:gd name="T0" fmla="*/ 0 w 1"/>
                <a:gd name="T1" fmla="*/ 0 h 184"/>
                <a:gd name="T2" fmla="*/ 0 w 1"/>
                <a:gd name="T3" fmla="*/ 157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4">
                  <a:moveTo>
                    <a:pt x="0" y="0"/>
                  </a:moveTo>
                  <a:lnTo>
                    <a:pt x="0" y="184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Freeform 16"/>
            <p:cNvSpPr>
              <a:spLocks/>
            </p:cNvSpPr>
            <p:nvPr/>
          </p:nvSpPr>
          <p:spPr bwMode="auto">
            <a:xfrm>
              <a:off x="2425" y="3072"/>
              <a:ext cx="0" cy="190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9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Freeform 17"/>
            <p:cNvSpPr>
              <a:spLocks/>
            </p:cNvSpPr>
            <p:nvPr/>
          </p:nvSpPr>
          <p:spPr bwMode="auto">
            <a:xfrm>
              <a:off x="2425" y="2657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Line 18"/>
            <p:cNvSpPr>
              <a:spLocks noChangeShapeType="1"/>
            </p:cNvSpPr>
            <p:nvPr/>
          </p:nvSpPr>
          <p:spPr bwMode="auto">
            <a:xfrm>
              <a:off x="2425" y="1451"/>
              <a:ext cx="0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Line 19"/>
            <p:cNvSpPr>
              <a:spLocks noChangeShapeType="1"/>
            </p:cNvSpPr>
            <p:nvPr/>
          </p:nvSpPr>
          <p:spPr bwMode="auto">
            <a:xfrm>
              <a:off x="2425" y="2231"/>
              <a:ext cx="0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6" name="AutoShape 20"/>
          <p:cNvSpPr>
            <a:spLocks/>
          </p:cNvSpPr>
          <p:nvPr/>
        </p:nvSpPr>
        <p:spPr bwMode="auto">
          <a:xfrm>
            <a:off x="3352800" y="46482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27" name="Object 22"/>
          <p:cNvGraphicFramePr>
            <a:graphicFrameLocks noChangeAspect="1"/>
          </p:cNvGraphicFramePr>
          <p:nvPr/>
        </p:nvGraphicFramePr>
        <p:xfrm>
          <a:off x="3733800" y="1981200"/>
          <a:ext cx="28352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4" imgW="1383699" imgH="266584" progId="Equation.3">
                  <p:embed/>
                </p:oleObj>
              </mc:Choice>
              <mc:Fallback>
                <p:oleObj name="Equation" r:id="rId4" imgW="1383699" imgH="266584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981200"/>
                        <a:ext cx="28352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Text Box 23"/>
          <p:cNvSpPr txBox="1">
            <a:spLocks noChangeArrowheads="1"/>
          </p:cNvSpPr>
          <p:nvPr/>
        </p:nvSpPr>
        <p:spPr bwMode="auto">
          <a:xfrm>
            <a:off x="6705600" y="2057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Random?</a:t>
            </a:r>
            <a:endParaRPr lang="en-US"/>
          </a:p>
        </p:txBody>
      </p:sp>
      <p:sp>
        <p:nvSpPr>
          <p:cNvPr id="30729" name="Text Box 24"/>
          <p:cNvSpPr txBox="1">
            <a:spLocks noChangeArrowheads="1"/>
          </p:cNvSpPr>
          <p:nvPr/>
        </p:nvSpPr>
        <p:spPr bwMode="auto">
          <a:xfrm>
            <a:off x="4191000" y="6402388"/>
            <a:ext cx="46482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/>
              <a:t>Plotted for every measurement (sample)</a:t>
            </a:r>
          </a:p>
        </p:txBody>
      </p:sp>
      <p:sp>
        <p:nvSpPr>
          <p:cNvPr id="30730" name="Line 27"/>
          <p:cNvSpPr>
            <a:spLocks noChangeShapeType="1"/>
          </p:cNvSpPr>
          <p:nvPr/>
        </p:nvSpPr>
        <p:spPr bwMode="auto">
          <a:xfrm>
            <a:off x="4337050" y="4337050"/>
            <a:ext cx="449897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graphicFrame>
        <p:nvGraphicFramePr>
          <p:cNvPr id="31747" name="Object 33"/>
          <p:cNvGraphicFramePr>
            <a:graphicFrameLocks noChangeAspect="1"/>
          </p:cNvGraphicFramePr>
          <p:nvPr/>
        </p:nvGraphicFramePr>
        <p:xfrm>
          <a:off x="5181600" y="4191000"/>
          <a:ext cx="35052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Equation" r:id="rId3" imgW="1816100" imgH="368300" progId="Equation.3">
                  <p:embed/>
                </p:oleObj>
              </mc:Choice>
              <mc:Fallback>
                <p:oleObj name="Equation" r:id="rId3" imgW="1816100" imgH="3683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191000"/>
                        <a:ext cx="35052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48" name="Group 39"/>
          <p:cNvGrpSpPr>
            <a:grpSpLocks/>
          </p:cNvGrpSpPr>
          <p:nvPr/>
        </p:nvGrpSpPr>
        <p:grpSpPr bwMode="auto">
          <a:xfrm>
            <a:off x="5105400" y="2438400"/>
            <a:ext cx="3124200" cy="1371600"/>
            <a:chOff x="2112" y="2880"/>
            <a:chExt cx="3360" cy="1104"/>
          </a:xfrm>
        </p:grpSpPr>
        <p:grpSp>
          <p:nvGrpSpPr>
            <p:cNvPr id="31754" name="Group 4"/>
            <p:cNvGrpSpPr>
              <a:grpSpLocks/>
            </p:cNvGrpSpPr>
            <p:nvPr/>
          </p:nvGrpSpPr>
          <p:grpSpPr bwMode="auto">
            <a:xfrm>
              <a:off x="2112" y="2880"/>
              <a:ext cx="3072" cy="1104"/>
              <a:chOff x="806" y="2304"/>
              <a:chExt cx="4042" cy="1488"/>
            </a:xfrm>
          </p:grpSpPr>
          <p:sp>
            <p:nvSpPr>
              <p:cNvPr id="31756" name="Line 5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7" name="Line 6"/>
              <p:cNvSpPr>
                <a:spLocks noChangeShapeType="1"/>
              </p:cNvSpPr>
              <p:nvPr/>
            </p:nvSpPr>
            <p:spPr bwMode="auto">
              <a:xfrm>
                <a:off x="2832" y="3792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8" name="Line 7"/>
              <p:cNvSpPr>
                <a:spLocks noChangeShapeType="1"/>
              </p:cNvSpPr>
              <p:nvPr/>
            </p:nvSpPr>
            <p:spPr bwMode="auto">
              <a:xfrm flipV="1">
                <a:off x="4080" y="2880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9" name="Line 8"/>
              <p:cNvSpPr>
                <a:spLocks noChangeShapeType="1"/>
              </p:cNvSpPr>
              <p:nvPr/>
            </p:nvSpPr>
            <p:spPr bwMode="auto">
              <a:xfrm>
                <a:off x="4080" y="28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Line 9"/>
              <p:cNvSpPr>
                <a:spLocks noChangeShapeType="1"/>
              </p:cNvSpPr>
              <p:nvPr/>
            </p:nvSpPr>
            <p:spPr bwMode="auto">
              <a:xfrm flipV="1">
                <a:off x="4224" y="278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Line 10"/>
              <p:cNvSpPr>
                <a:spLocks noChangeShapeType="1"/>
              </p:cNvSpPr>
              <p:nvPr/>
            </p:nvSpPr>
            <p:spPr bwMode="auto">
              <a:xfrm flipH="1">
                <a:off x="4080" y="27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2" name="Line 11"/>
              <p:cNvSpPr>
                <a:spLocks noChangeShapeType="1"/>
              </p:cNvSpPr>
              <p:nvPr/>
            </p:nvSpPr>
            <p:spPr bwMode="auto">
              <a:xfrm>
                <a:off x="3408" y="2496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3" name="Oval 12"/>
              <p:cNvSpPr>
                <a:spLocks noChangeArrowheads="1"/>
              </p:cNvSpPr>
              <p:nvPr/>
            </p:nvSpPr>
            <p:spPr bwMode="auto">
              <a:xfrm>
                <a:off x="3414" y="3408"/>
                <a:ext cx="240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4" name="Oval 13"/>
              <p:cNvSpPr>
                <a:spLocks noChangeArrowheads="1"/>
              </p:cNvSpPr>
              <p:nvPr/>
            </p:nvSpPr>
            <p:spPr bwMode="auto">
              <a:xfrm>
                <a:off x="3168" y="3408"/>
                <a:ext cx="240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5" name="Line 14"/>
              <p:cNvSpPr>
                <a:spLocks noChangeShapeType="1"/>
              </p:cNvSpPr>
              <p:nvPr/>
            </p:nvSpPr>
            <p:spPr bwMode="auto">
              <a:xfrm flipH="1">
                <a:off x="2832" y="2880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6" name="Line 15"/>
              <p:cNvSpPr>
                <a:spLocks noChangeShapeType="1"/>
              </p:cNvSpPr>
              <p:nvPr/>
            </p:nvSpPr>
            <p:spPr bwMode="auto">
              <a:xfrm>
                <a:off x="4224" y="288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7" name="AutoShape 16"/>
              <p:cNvSpPr>
                <a:spLocks noChangeArrowheads="1"/>
              </p:cNvSpPr>
              <p:nvPr/>
            </p:nvSpPr>
            <p:spPr bwMode="auto">
              <a:xfrm flipV="1">
                <a:off x="1536" y="2544"/>
                <a:ext cx="336" cy="288"/>
              </a:xfrm>
              <a:prstGeom prst="flowChartMagneticTap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768" name="Group 17"/>
              <p:cNvGrpSpPr>
                <a:grpSpLocks/>
              </p:cNvGrpSpPr>
              <p:nvPr/>
            </p:nvGrpSpPr>
            <p:grpSpPr bwMode="auto">
              <a:xfrm>
                <a:off x="2256" y="2304"/>
                <a:ext cx="240" cy="432"/>
                <a:chOff x="2736" y="1872"/>
                <a:chExt cx="240" cy="432"/>
              </a:xfrm>
            </p:grpSpPr>
            <p:sp>
              <p:nvSpPr>
                <p:cNvPr id="31777" name="Line 18"/>
                <p:cNvSpPr>
                  <a:spLocks noChangeShapeType="1"/>
                </p:cNvSpPr>
                <p:nvPr/>
              </p:nvSpPr>
              <p:spPr bwMode="auto">
                <a:xfrm>
                  <a:off x="2736" y="201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8" name="Line 19"/>
                <p:cNvSpPr>
                  <a:spLocks noChangeShapeType="1"/>
                </p:cNvSpPr>
                <p:nvPr/>
              </p:nvSpPr>
              <p:spPr bwMode="auto">
                <a:xfrm>
                  <a:off x="2976" y="201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9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736" y="2016"/>
                  <a:ext cx="24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0" name="Line 21"/>
                <p:cNvSpPr>
                  <a:spLocks noChangeShapeType="1"/>
                </p:cNvSpPr>
                <p:nvPr/>
              </p:nvSpPr>
              <p:spPr bwMode="auto">
                <a:xfrm>
                  <a:off x="2736" y="2016"/>
                  <a:ext cx="24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1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53" y="1932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2" name="Line 23"/>
                <p:cNvSpPr>
                  <a:spLocks noChangeShapeType="1"/>
                </p:cNvSpPr>
                <p:nvPr/>
              </p:nvSpPr>
              <p:spPr bwMode="auto">
                <a:xfrm>
                  <a:off x="2781" y="1929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3" name="AutoShape 24"/>
                <p:cNvSpPr>
                  <a:spLocks noChangeArrowheads="1"/>
                </p:cNvSpPr>
                <p:nvPr/>
              </p:nvSpPr>
              <p:spPr bwMode="auto">
                <a:xfrm>
                  <a:off x="2772" y="1872"/>
                  <a:ext cx="159" cy="132"/>
                </a:xfrm>
                <a:custGeom>
                  <a:avLst/>
                  <a:gdLst>
                    <a:gd name="T0" fmla="*/ 80 w 21600"/>
                    <a:gd name="T1" fmla="*/ 0 h 21600"/>
                    <a:gd name="T2" fmla="*/ 2 w 21600"/>
                    <a:gd name="T3" fmla="*/ 52 h 21600"/>
                    <a:gd name="T4" fmla="*/ 80 w 21600"/>
                    <a:gd name="T5" fmla="*/ 0 h 21600"/>
                    <a:gd name="T6" fmla="*/ 157 w 21600"/>
                    <a:gd name="T7" fmla="*/ 5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145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28" y="8590"/>
                      </a:moveTo>
                      <a:cubicBezTo>
                        <a:pt x="1274" y="3585"/>
                        <a:pt x="5686" y="-1"/>
                        <a:pt x="10800" y="0"/>
                      </a:cubicBezTo>
                      <a:cubicBezTo>
                        <a:pt x="15913" y="0"/>
                        <a:pt x="20325" y="3585"/>
                        <a:pt x="21371" y="8590"/>
                      </a:cubicBezTo>
                      <a:cubicBezTo>
                        <a:pt x="20325" y="3585"/>
                        <a:pt x="15913" y="-1"/>
                        <a:pt x="10799" y="0"/>
                      </a:cubicBezTo>
                      <a:cubicBezTo>
                        <a:pt x="5686" y="0"/>
                        <a:pt x="1274" y="3585"/>
                        <a:pt x="228" y="85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769" name="Line 25"/>
              <p:cNvSpPr>
                <a:spLocks noChangeShapeType="1"/>
              </p:cNvSpPr>
              <p:nvPr/>
            </p:nvSpPr>
            <p:spPr bwMode="auto">
              <a:xfrm>
                <a:off x="1200" y="268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0" name="Line 26"/>
              <p:cNvSpPr>
                <a:spLocks noChangeShapeType="1"/>
              </p:cNvSpPr>
              <p:nvPr/>
            </p:nvSpPr>
            <p:spPr bwMode="auto">
              <a:xfrm>
                <a:off x="1863" y="2570"/>
                <a:ext cx="3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Line 27"/>
              <p:cNvSpPr>
                <a:spLocks noChangeShapeType="1"/>
              </p:cNvSpPr>
              <p:nvPr/>
            </p:nvSpPr>
            <p:spPr bwMode="auto">
              <a:xfrm>
                <a:off x="2501" y="2583"/>
                <a:ext cx="5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Line 28"/>
              <p:cNvSpPr>
                <a:spLocks noChangeShapeType="1"/>
              </p:cNvSpPr>
              <p:nvPr/>
            </p:nvSpPr>
            <p:spPr bwMode="auto">
              <a:xfrm>
                <a:off x="3049" y="2579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3" name="Text Box 29"/>
              <p:cNvSpPr txBox="1">
                <a:spLocks noChangeArrowheads="1"/>
              </p:cNvSpPr>
              <p:nvPr/>
            </p:nvSpPr>
            <p:spPr bwMode="auto">
              <a:xfrm>
                <a:off x="864" y="2622"/>
                <a:ext cx="441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/>
                  <a:t>F</a:t>
                </a:r>
              </a:p>
            </p:txBody>
          </p:sp>
          <p:sp>
            <p:nvSpPr>
              <p:cNvPr id="31774" name="Text Box 30"/>
              <p:cNvSpPr txBox="1">
                <a:spLocks noChangeArrowheads="1"/>
              </p:cNvSpPr>
              <p:nvPr/>
            </p:nvSpPr>
            <p:spPr bwMode="auto">
              <a:xfrm>
                <a:off x="806" y="2937"/>
                <a:ext cx="739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/>
                  <a:t>C</a:t>
                </a:r>
                <a:r>
                  <a:rPr lang="en-US" sz="1800" baseline="-25000"/>
                  <a:t>A0</a:t>
                </a:r>
                <a:endParaRPr lang="en-US" sz="1800"/>
              </a:p>
            </p:txBody>
          </p:sp>
          <p:sp>
            <p:nvSpPr>
              <p:cNvPr id="31775" name="Text Box 31"/>
              <p:cNvSpPr txBox="1">
                <a:spLocks noChangeArrowheads="1"/>
              </p:cNvSpPr>
              <p:nvPr/>
            </p:nvSpPr>
            <p:spPr bwMode="auto">
              <a:xfrm>
                <a:off x="3636" y="3129"/>
                <a:ext cx="495" cy="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/>
                  <a:t>V</a:t>
                </a:r>
              </a:p>
            </p:txBody>
          </p:sp>
          <p:sp>
            <p:nvSpPr>
              <p:cNvPr id="31776" name="Text Box 32"/>
              <p:cNvSpPr txBox="1">
                <a:spLocks noChangeArrowheads="1"/>
              </p:cNvSpPr>
              <p:nvPr/>
            </p:nvSpPr>
            <p:spPr bwMode="auto">
              <a:xfrm>
                <a:off x="2927" y="3103"/>
                <a:ext cx="630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/>
                  <a:t>C</a:t>
                </a:r>
                <a:r>
                  <a:rPr lang="en-US" sz="1800" baseline="-25000"/>
                  <a:t>A</a:t>
                </a:r>
                <a:endParaRPr lang="en-US" sz="1800"/>
              </a:p>
            </p:txBody>
          </p:sp>
        </p:grpSp>
        <p:graphicFrame>
          <p:nvGraphicFramePr>
            <p:cNvPr id="31755" name="Object 34"/>
            <p:cNvGraphicFramePr>
              <a:graphicFrameLocks noChangeAspect="1"/>
            </p:cNvGraphicFramePr>
            <p:nvPr/>
          </p:nvGraphicFramePr>
          <p:xfrm>
            <a:off x="4800" y="3504"/>
            <a:ext cx="672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5" name="Equation" r:id="rId5" imgW="634725" imgH="406224" progId="Equation.3">
                    <p:embed/>
                  </p:oleObj>
                </mc:Choice>
                <mc:Fallback>
                  <p:oleObj name="Equation" r:id="rId5" imgW="634725" imgH="406224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3504"/>
                          <a:ext cx="672" cy="43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749" name="Object 35"/>
          <p:cNvGraphicFramePr>
            <a:graphicFrameLocks noChangeAspect="1"/>
          </p:cNvGraphicFramePr>
          <p:nvPr/>
        </p:nvGraphicFramePr>
        <p:xfrm>
          <a:off x="5181600" y="5029200"/>
          <a:ext cx="3600450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7" imgW="1954951" imgH="774364" progId="Equation.3">
                  <p:embed/>
                </p:oleObj>
              </mc:Choice>
              <mc:Fallback>
                <p:oleObj name="Equation" r:id="rId7" imgW="1954951" imgH="774364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29200"/>
                        <a:ext cx="3600450" cy="142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38"/>
          <p:cNvSpPr txBox="1">
            <a:spLocks noChangeArrowheads="1"/>
          </p:cNvSpPr>
          <p:nvPr/>
        </p:nvSpPr>
        <p:spPr bwMode="auto">
          <a:xfrm>
            <a:off x="609600" y="12954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We performed a process reaction curve for the isothermal CSTR with first order reaction.  The dynamic parameters are</a:t>
            </a:r>
          </a:p>
        </p:txBody>
      </p:sp>
      <p:sp>
        <p:nvSpPr>
          <p:cNvPr id="31751" name="Text Box 40"/>
          <p:cNvSpPr txBox="1">
            <a:spLocks noChangeArrowheads="1"/>
          </p:cNvSpPr>
          <p:nvPr/>
        </p:nvSpPr>
        <p:spPr bwMode="auto">
          <a:xfrm>
            <a:off x="609600" y="4191000"/>
            <a:ext cx="3581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Recently, we changed the feed flow rate by -40% and reached a new steady-state.  What are the C</a:t>
            </a:r>
            <a:r>
              <a:rPr lang="en-US" b="1" baseline="-25000"/>
              <a:t>A0</a:t>
            </a:r>
            <a:r>
              <a:rPr lang="en-US" b="1">
                <a:sym typeface="Symbol" pitchFamily="18" charset="2"/>
              </a:rPr>
              <a:t>C</a:t>
            </a:r>
            <a:r>
              <a:rPr lang="en-US" b="1" baseline="-25000">
                <a:sym typeface="Symbol" pitchFamily="18" charset="2"/>
              </a:rPr>
              <a:t>A</a:t>
            </a:r>
            <a:r>
              <a:rPr lang="en-US" b="1"/>
              <a:t> dynamics now?</a:t>
            </a:r>
          </a:p>
        </p:txBody>
      </p:sp>
      <p:graphicFrame>
        <p:nvGraphicFramePr>
          <p:cNvPr id="31752" name="Object 41"/>
          <p:cNvGraphicFramePr>
            <a:graphicFrameLocks noChangeAspect="1"/>
          </p:cNvGraphicFramePr>
          <p:nvPr/>
        </p:nvGraphicFramePr>
        <p:xfrm>
          <a:off x="838200" y="2438400"/>
          <a:ext cx="32766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Equation" r:id="rId9" imgW="1689100" imgH="609600" progId="Equation.3">
                  <p:embed/>
                </p:oleObj>
              </mc:Choice>
              <mc:Fallback>
                <p:oleObj name="Equation" r:id="rId9" imgW="1689100" imgH="6096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8400"/>
                        <a:ext cx="3276600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Rectangle 42"/>
          <p:cNvSpPr>
            <a:spLocks noChangeArrowheads="1"/>
          </p:cNvSpPr>
          <p:nvPr/>
        </p:nvSpPr>
        <p:spPr bwMode="auto">
          <a:xfrm>
            <a:off x="4648200" y="2362200"/>
            <a:ext cx="4310063" cy="426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lip" r:id="rId3" imgW="2701925" imgH="4019550" progId="MS_ClipArt_Gallery.5">
                  <p:embed/>
                </p:oleObj>
              </mc:Choice>
              <mc:Fallback>
                <p:oleObj name="Clip" r:id="rId3" imgW="2701925" imgH="401955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590800" y="1828800"/>
            <a:ext cx="5867400" cy="685800"/>
          </a:xfrm>
          <a:prstGeom prst="wedgeRoundRectCallout">
            <a:avLst>
              <a:gd name="adj1" fmla="val -66208"/>
              <a:gd name="adj2" fmla="val 69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Outline of the lesson.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14600" y="2971800"/>
            <a:ext cx="5943600" cy="2109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Experimental design for model building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Process reaction curve (graphical)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Statistical parameter estimation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Workshop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85800" y="533400"/>
            <a:ext cx="7848600" cy="10763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6: EMPIRICAL MODEL IDENTIFICATION</a:t>
            </a:r>
            <a:endParaRPr lang="en-US"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graphicFrame>
        <p:nvGraphicFramePr>
          <p:cNvPr id="32771" name="Object 5"/>
          <p:cNvGraphicFramePr>
            <a:graphicFrameLocks noChangeAspect="1"/>
          </p:cNvGraphicFramePr>
          <p:nvPr/>
        </p:nvGraphicFramePr>
        <p:xfrm>
          <a:off x="1066800" y="1600200"/>
          <a:ext cx="7889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Clip" r:id="rId3" imgW="2701925" imgH="4019550" progId="MS_ClipArt_Gallery.5">
                  <p:embed/>
                </p:oleObj>
              </mc:Choice>
              <mc:Fallback>
                <p:oleObj name="Clip" r:id="rId3" imgW="2701925" imgH="401955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7889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AutoShape 6"/>
          <p:cNvSpPr>
            <a:spLocks noChangeArrowheads="1"/>
          </p:cNvSpPr>
          <p:nvPr/>
        </p:nvSpPr>
        <p:spPr bwMode="auto">
          <a:xfrm>
            <a:off x="2438400" y="1447800"/>
            <a:ext cx="5486400" cy="838200"/>
          </a:xfrm>
          <a:prstGeom prst="wedgeRoundRectCallout">
            <a:avLst>
              <a:gd name="adj1" fmla="val -61486"/>
              <a:gd name="adj2" fmla="val -2670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Match the method to the application.</a:t>
            </a:r>
          </a:p>
        </p:txBody>
      </p:sp>
      <p:pic>
        <p:nvPicPr>
          <p:cNvPr id="32773" name="Picture 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8382000" cy="31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</a:t>
            </a:r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90600" y="1524000"/>
            <a:ext cx="7543800" cy="320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How accurate are empirical models?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Linear approximations of non-linear processes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Noise and unmeasured disturbances influence data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Lack of consistency in graphical method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lack of perfect implementation of valve change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sensor errors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066800" y="4876800"/>
          <a:ext cx="581025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Clip" r:id="rId3" imgW="1395413" imgH="3927475" progId="MS_ClipArt_Gallery.5">
                  <p:embed/>
                </p:oleObj>
              </mc:Choice>
              <mc:Fallback>
                <p:oleObj name="Clip" r:id="rId3" imgW="1395413" imgH="3927475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581025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286000" y="5316538"/>
            <a:ext cx="4876800" cy="1160462"/>
          </a:xfrm>
          <a:prstGeom prst="wedgeRoundRectCallout">
            <a:avLst>
              <a:gd name="adj1" fmla="val -64778"/>
              <a:gd name="adj2" fmla="val -52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Let’s say that each parameter has an error</a:t>
            </a:r>
          </a:p>
          <a:p>
            <a:pPr algn="ctr"/>
            <a:r>
              <a:rPr lang="en-US" sz="2000" b="1">
                <a:sym typeface="Symbol" pitchFamily="18" charset="2"/>
              </a:rPr>
              <a:t> 20%.  Is that good enough for </a:t>
            </a:r>
          </a:p>
          <a:p>
            <a:pPr algn="ctr"/>
            <a:r>
              <a:rPr lang="en-US" sz="2000" b="1">
                <a:sym typeface="Symbol" pitchFamily="18" charset="2"/>
              </a:rPr>
              <a:t>future applications</a:t>
            </a:r>
            <a:r>
              <a:rPr lang="en-US" sz="2000" b="1"/>
              <a:t>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458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6:  EMPIRCAL MODELLING WORKSHOP 1</a:t>
            </a:r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3058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We introduced an impulse to the process at t=0.  Develop and apply a graphical method to determine a dynamic model of the process.</a:t>
            </a:r>
          </a:p>
        </p:txBody>
      </p:sp>
      <p:grpSp>
        <p:nvGrpSpPr>
          <p:cNvPr id="34820" name="Group 203"/>
          <p:cNvGrpSpPr>
            <a:grpSpLocks/>
          </p:cNvGrpSpPr>
          <p:nvPr/>
        </p:nvGrpSpPr>
        <p:grpSpPr bwMode="auto">
          <a:xfrm>
            <a:off x="1676400" y="2743200"/>
            <a:ext cx="4981575" cy="3452813"/>
            <a:chOff x="602" y="1347"/>
            <a:chExt cx="1969" cy="1204"/>
          </a:xfrm>
        </p:grpSpPr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812" y="1399"/>
              <a:ext cx="1751" cy="10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812" y="1399"/>
              <a:ext cx="1751" cy="107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>
              <a:off x="812" y="1399"/>
              <a:ext cx="17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auto">
            <a:xfrm>
              <a:off x="812" y="1399"/>
              <a:ext cx="1751" cy="1072"/>
            </a:xfrm>
            <a:custGeom>
              <a:avLst/>
              <a:gdLst>
                <a:gd name="T0" fmla="*/ 0 w 261"/>
                <a:gd name="T1" fmla="*/ 1072 h 164"/>
                <a:gd name="T2" fmla="*/ 1751 w 261"/>
                <a:gd name="T3" fmla="*/ 1072 h 164"/>
                <a:gd name="T4" fmla="*/ 1751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 flipV="1">
              <a:off x="812" y="1399"/>
              <a:ext cx="1" cy="10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>
              <a:off x="812" y="2471"/>
              <a:ext cx="17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 flipV="1">
              <a:off x="812" y="1399"/>
              <a:ext cx="1" cy="10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 flipV="1">
              <a:off x="812" y="245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Line 13"/>
            <p:cNvSpPr>
              <a:spLocks noChangeShapeType="1"/>
            </p:cNvSpPr>
            <p:nvPr/>
          </p:nvSpPr>
          <p:spPr bwMode="auto">
            <a:xfrm>
              <a:off x="812" y="1399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792" y="2498"/>
              <a:ext cx="2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34831" name="Line 15"/>
            <p:cNvSpPr>
              <a:spLocks noChangeShapeType="1"/>
            </p:cNvSpPr>
            <p:nvPr/>
          </p:nvSpPr>
          <p:spPr bwMode="auto">
            <a:xfrm flipV="1">
              <a:off x="1107" y="245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16"/>
            <p:cNvSpPr>
              <a:spLocks noChangeShapeType="1"/>
            </p:cNvSpPr>
            <p:nvPr/>
          </p:nvSpPr>
          <p:spPr bwMode="auto">
            <a:xfrm>
              <a:off x="1107" y="1399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1087" y="2498"/>
              <a:ext cx="2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/>
            </a:p>
          </p:txBody>
        </p:sp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 flipV="1">
              <a:off x="1396" y="245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1396" y="1399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1349" y="2498"/>
              <a:ext cx="5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34837" name="Line 21"/>
            <p:cNvSpPr>
              <a:spLocks noChangeShapeType="1"/>
            </p:cNvSpPr>
            <p:nvPr/>
          </p:nvSpPr>
          <p:spPr bwMode="auto">
            <a:xfrm flipV="1">
              <a:off x="1691" y="245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Line 22"/>
            <p:cNvSpPr>
              <a:spLocks noChangeShapeType="1"/>
            </p:cNvSpPr>
            <p:nvPr/>
          </p:nvSpPr>
          <p:spPr bwMode="auto">
            <a:xfrm>
              <a:off x="1691" y="1399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Rectangle 23"/>
            <p:cNvSpPr>
              <a:spLocks noChangeArrowheads="1"/>
            </p:cNvSpPr>
            <p:nvPr/>
          </p:nvSpPr>
          <p:spPr bwMode="auto">
            <a:xfrm>
              <a:off x="1644" y="2498"/>
              <a:ext cx="5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/>
            </a:p>
          </p:txBody>
        </p:sp>
        <p:sp>
          <p:nvSpPr>
            <p:cNvPr id="34840" name="Line 24"/>
            <p:cNvSpPr>
              <a:spLocks noChangeShapeType="1"/>
            </p:cNvSpPr>
            <p:nvPr/>
          </p:nvSpPr>
          <p:spPr bwMode="auto">
            <a:xfrm flipV="1">
              <a:off x="1980" y="245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25"/>
            <p:cNvSpPr>
              <a:spLocks noChangeShapeType="1"/>
            </p:cNvSpPr>
            <p:nvPr/>
          </p:nvSpPr>
          <p:spPr bwMode="auto">
            <a:xfrm>
              <a:off x="1980" y="1399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Rectangle 26"/>
            <p:cNvSpPr>
              <a:spLocks noChangeArrowheads="1"/>
            </p:cNvSpPr>
            <p:nvPr/>
          </p:nvSpPr>
          <p:spPr bwMode="auto">
            <a:xfrm>
              <a:off x="1933" y="2498"/>
              <a:ext cx="5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34843" name="Line 27"/>
            <p:cNvSpPr>
              <a:spLocks noChangeShapeType="1"/>
            </p:cNvSpPr>
            <p:nvPr/>
          </p:nvSpPr>
          <p:spPr bwMode="auto">
            <a:xfrm flipV="1">
              <a:off x="2275" y="245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>
              <a:off x="2275" y="1399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Rectangle 29"/>
            <p:cNvSpPr>
              <a:spLocks noChangeArrowheads="1"/>
            </p:cNvSpPr>
            <p:nvPr/>
          </p:nvSpPr>
          <p:spPr bwMode="auto">
            <a:xfrm>
              <a:off x="2228" y="2498"/>
              <a:ext cx="5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/>
            </a:p>
          </p:txBody>
        </p:sp>
        <p:sp>
          <p:nvSpPr>
            <p:cNvPr id="34846" name="Line 30"/>
            <p:cNvSpPr>
              <a:spLocks noChangeShapeType="1"/>
            </p:cNvSpPr>
            <p:nvPr/>
          </p:nvSpPr>
          <p:spPr bwMode="auto">
            <a:xfrm flipV="1">
              <a:off x="2563" y="245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31"/>
            <p:cNvSpPr>
              <a:spLocks noChangeShapeType="1"/>
            </p:cNvSpPr>
            <p:nvPr/>
          </p:nvSpPr>
          <p:spPr bwMode="auto">
            <a:xfrm>
              <a:off x="2563" y="1399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Rectangle 32"/>
            <p:cNvSpPr>
              <a:spLocks noChangeArrowheads="1"/>
            </p:cNvSpPr>
            <p:nvPr/>
          </p:nvSpPr>
          <p:spPr bwMode="auto">
            <a:xfrm>
              <a:off x="2516" y="2498"/>
              <a:ext cx="5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/>
            </a:p>
          </p:txBody>
        </p:sp>
        <p:sp>
          <p:nvSpPr>
            <p:cNvPr id="34849" name="Line 33"/>
            <p:cNvSpPr>
              <a:spLocks noChangeShapeType="1"/>
            </p:cNvSpPr>
            <p:nvPr/>
          </p:nvSpPr>
          <p:spPr bwMode="auto">
            <a:xfrm>
              <a:off x="812" y="247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Line 34"/>
            <p:cNvSpPr>
              <a:spLocks noChangeShapeType="1"/>
            </p:cNvSpPr>
            <p:nvPr/>
          </p:nvSpPr>
          <p:spPr bwMode="auto">
            <a:xfrm flipH="1">
              <a:off x="2543" y="247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Rectangle 35"/>
            <p:cNvSpPr>
              <a:spLocks noChangeArrowheads="1"/>
            </p:cNvSpPr>
            <p:nvPr/>
          </p:nvSpPr>
          <p:spPr bwMode="auto">
            <a:xfrm>
              <a:off x="738" y="2420"/>
              <a:ext cx="2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34852" name="Line 36"/>
            <p:cNvSpPr>
              <a:spLocks noChangeShapeType="1"/>
            </p:cNvSpPr>
            <p:nvPr/>
          </p:nvSpPr>
          <p:spPr bwMode="auto">
            <a:xfrm>
              <a:off x="812" y="211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Line 37"/>
            <p:cNvSpPr>
              <a:spLocks noChangeShapeType="1"/>
            </p:cNvSpPr>
            <p:nvPr/>
          </p:nvSpPr>
          <p:spPr bwMode="auto">
            <a:xfrm flipH="1">
              <a:off x="2543" y="211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Rectangle 38"/>
            <p:cNvSpPr>
              <a:spLocks noChangeArrowheads="1"/>
            </p:cNvSpPr>
            <p:nvPr/>
          </p:nvSpPr>
          <p:spPr bwMode="auto">
            <a:xfrm>
              <a:off x="738" y="2060"/>
              <a:ext cx="2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34855" name="Line 39"/>
            <p:cNvSpPr>
              <a:spLocks noChangeShapeType="1"/>
            </p:cNvSpPr>
            <p:nvPr/>
          </p:nvSpPr>
          <p:spPr bwMode="auto">
            <a:xfrm>
              <a:off x="812" y="175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Line 40"/>
            <p:cNvSpPr>
              <a:spLocks noChangeShapeType="1"/>
            </p:cNvSpPr>
            <p:nvPr/>
          </p:nvSpPr>
          <p:spPr bwMode="auto">
            <a:xfrm flipH="1">
              <a:off x="2543" y="175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Rectangle 41"/>
            <p:cNvSpPr>
              <a:spLocks noChangeArrowheads="1"/>
            </p:cNvSpPr>
            <p:nvPr/>
          </p:nvSpPr>
          <p:spPr bwMode="auto">
            <a:xfrm>
              <a:off x="738" y="1706"/>
              <a:ext cx="2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34858" name="Line 42"/>
            <p:cNvSpPr>
              <a:spLocks noChangeShapeType="1"/>
            </p:cNvSpPr>
            <p:nvPr/>
          </p:nvSpPr>
          <p:spPr bwMode="auto">
            <a:xfrm>
              <a:off x="812" y="139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Line 43"/>
            <p:cNvSpPr>
              <a:spLocks noChangeShapeType="1"/>
            </p:cNvSpPr>
            <p:nvPr/>
          </p:nvSpPr>
          <p:spPr bwMode="auto">
            <a:xfrm flipH="1">
              <a:off x="2543" y="139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Rectangle 44"/>
            <p:cNvSpPr>
              <a:spLocks noChangeArrowheads="1"/>
            </p:cNvSpPr>
            <p:nvPr/>
          </p:nvSpPr>
          <p:spPr bwMode="auto">
            <a:xfrm>
              <a:off x="738" y="1347"/>
              <a:ext cx="2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/>
            </a:p>
          </p:txBody>
        </p:sp>
        <p:sp>
          <p:nvSpPr>
            <p:cNvPr id="34861" name="Line 45"/>
            <p:cNvSpPr>
              <a:spLocks noChangeShapeType="1"/>
            </p:cNvSpPr>
            <p:nvPr/>
          </p:nvSpPr>
          <p:spPr bwMode="auto">
            <a:xfrm>
              <a:off x="812" y="1399"/>
              <a:ext cx="17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Freeform 46"/>
            <p:cNvSpPr>
              <a:spLocks/>
            </p:cNvSpPr>
            <p:nvPr/>
          </p:nvSpPr>
          <p:spPr bwMode="auto">
            <a:xfrm>
              <a:off x="812" y="1399"/>
              <a:ext cx="1751" cy="1072"/>
            </a:xfrm>
            <a:custGeom>
              <a:avLst/>
              <a:gdLst>
                <a:gd name="T0" fmla="*/ 0 w 261"/>
                <a:gd name="T1" fmla="*/ 1072 h 164"/>
                <a:gd name="T2" fmla="*/ 1751 w 261"/>
                <a:gd name="T3" fmla="*/ 1072 h 164"/>
                <a:gd name="T4" fmla="*/ 1751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Line 47"/>
            <p:cNvSpPr>
              <a:spLocks noChangeShapeType="1"/>
            </p:cNvSpPr>
            <p:nvPr/>
          </p:nvSpPr>
          <p:spPr bwMode="auto">
            <a:xfrm flipV="1">
              <a:off x="812" y="1399"/>
              <a:ext cx="1" cy="10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Freeform 48"/>
            <p:cNvSpPr>
              <a:spLocks/>
            </p:cNvSpPr>
            <p:nvPr/>
          </p:nvSpPr>
          <p:spPr bwMode="auto">
            <a:xfrm>
              <a:off x="819" y="1399"/>
              <a:ext cx="1731" cy="1072"/>
            </a:xfrm>
            <a:custGeom>
              <a:avLst/>
              <a:gdLst>
                <a:gd name="T0" fmla="*/ 27 w 1548"/>
                <a:gd name="T1" fmla="*/ 1072 h 990"/>
                <a:gd name="T2" fmla="*/ 60 w 1548"/>
                <a:gd name="T3" fmla="*/ 1072 h 990"/>
                <a:gd name="T4" fmla="*/ 94 w 1548"/>
                <a:gd name="T5" fmla="*/ 1072 h 990"/>
                <a:gd name="T6" fmla="*/ 127 w 1548"/>
                <a:gd name="T7" fmla="*/ 1072 h 990"/>
                <a:gd name="T8" fmla="*/ 161 w 1548"/>
                <a:gd name="T9" fmla="*/ 1072 h 990"/>
                <a:gd name="T10" fmla="*/ 195 w 1548"/>
                <a:gd name="T11" fmla="*/ 105 h 990"/>
                <a:gd name="T12" fmla="*/ 221 w 1548"/>
                <a:gd name="T13" fmla="*/ 249 h 990"/>
                <a:gd name="T14" fmla="*/ 248 w 1548"/>
                <a:gd name="T15" fmla="*/ 379 h 990"/>
                <a:gd name="T16" fmla="*/ 282 w 1548"/>
                <a:gd name="T17" fmla="*/ 484 h 990"/>
                <a:gd name="T18" fmla="*/ 309 w 1548"/>
                <a:gd name="T19" fmla="*/ 575 h 990"/>
                <a:gd name="T20" fmla="*/ 335 w 1548"/>
                <a:gd name="T21" fmla="*/ 654 h 990"/>
                <a:gd name="T22" fmla="*/ 369 w 1548"/>
                <a:gd name="T23" fmla="*/ 713 h 990"/>
                <a:gd name="T24" fmla="*/ 396 w 1548"/>
                <a:gd name="T25" fmla="*/ 771 h 990"/>
                <a:gd name="T26" fmla="*/ 423 w 1548"/>
                <a:gd name="T27" fmla="*/ 818 h 990"/>
                <a:gd name="T28" fmla="*/ 456 w 1548"/>
                <a:gd name="T29" fmla="*/ 857 h 990"/>
                <a:gd name="T30" fmla="*/ 483 w 1548"/>
                <a:gd name="T31" fmla="*/ 889 h 990"/>
                <a:gd name="T32" fmla="*/ 517 w 1548"/>
                <a:gd name="T33" fmla="*/ 921 h 990"/>
                <a:gd name="T34" fmla="*/ 550 w 1548"/>
                <a:gd name="T35" fmla="*/ 947 h 990"/>
                <a:gd name="T36" fmla="*/ 584 w 1548"/>
                <a:gd name="T37" fmla="*/ 968 h 990"/>
                <a:gd name="T38" fmla="*/ 617 w 1548"/>
                <a:gd name="T39" fmla="*/ 988 h 990"/>
                <a:gd name="T40" fmla="*/ 651 w 1548"/>
                <a:gd name="T41" fmla="*/ 1001 h 990"/>
                <a:gd name="T42" fmla="*/ 684 w 1548"/>
                <a:gd name="T43" fmla="*/ 1014 h 990"/>
                <a:gd name="T44" fmla="*/ 718 w 1548"/>
                <a:gd name="T45" fmla="*/ 1027 h 990"/>
                <a:gd name="T46" fmla="*/ 751 w 1548"/>
                <a:gd name="T47" fmla="*/ 1033 h 990"/>
                <a:gd name="T48" fmla="*/ 785 w 1548"/>
                <a:gd name="T49" fmla="*/ 1040 h 990"/>
                <a:gd name="T50" fmla="*/ 819 w 1548"/>
                <a:gd name="T51" fmla="*/ 1046 h 990"/>
                <a:gd name="T52" fmla="*/ 852 w 1548"/>
                <a:gd name="T53" fmla="*/ 1053 h 990"/>
                <a:gd name="T54" fmla="*/ 886 w 1548"/>
                <a:gd name="T55" fmla="*/ 1053 h 990"/>
                <a:gd name="T56" fmla="*/ 919 w 1548"/>
                <a:gd name="T57" fmla="*/ 1059 h 990"/>
                <a:gd name="T58" fmla="*/ 953 w 1548"/>
                <a:gd name="T59" fmla="*/ 1059 h 990"/>
                <a:gd name="T60" fmla="*/ 986 w 1548"/>
                <a:gd name="T61" fmla="*/ 1059 h 990"/>
                <a:gd name="T62" fmla="*/ 1020 w 1548"/>
                <a:gd name="T63" fmla="*/ 1066 h 990"/>
                <a:gd name="T64" fmla="*/ 1053 w 1548"/>
                <a:gd name="T65" fmla="*/ 1066 h 990"/>
                <a:gd name="T66" fmla="*/ 1087 w 1548"/>
                <a:gd name="T67" fmla="*/ 1066 h 990"/>
                <a:gd name="T68" fmla="*/ 1120 w 1548"/>
                <a:gd name="T69" fmla="*/ 1066 h 990"/>
                <a:gd name="T70" fmla="*/ 1154 w 1548"/>
                <a:gd name="T71" fmla="*/ 1066 h 990"/>
                <a:gd name="T72" fmla="*/ 1188 w 1548"/>
                <a:gd name="T73" fmla="*/ 1072 h 990"/>
                <a:gd name="T74" fmla="*/ 1221 w 1548"/>
                <a:gd name="T75" fmla="*/ 1072 h 990"/>
                <a:gd name="T76" fmla="*/ 1255 w 1548"/>
                <a:gd name="T77" fmla="*/ 1072 h 990"/>
                <a:gd name="T78" fmla="*/ 1288 w 1548"/>
                <a:gd name="T79" fmla="*/ 1072 h 990"/>
                <a:gd name="T80" fmla="*/ 1322 w 1548"/>
                <a:gd name="T81" fmla="*/ 1072 h 990"/>
                <a:gd name="T82" fmla="*/ 1355 w 1548"/>
                <a:gd name="T83" fmla="*/ 1072 h 990"/>
                <a:gd name="T84" fmla="*/ 1389 w 1548"/>
                <a:gd name="T85" fmla="*/ 1072 h 990"/>
                <a:gd name="T86" fmla="*/ 1422 w 1548"/>
                <a:gd name="T87" fmla="*/ 1072 h 990"/>
                <a:gd name="T88" fmla="*/ 1456 w 1548"/>
                <a:gd name="T89" fmla="*/ 1072 h 990"/>
                <a:gd name="T90" fmla="*/ 1489 w 1548"/>
                <a:gd name="T91" fmla="*/ 1072 h 990"/>
                <a:gd name="T92" fmla="*/ 1523 w 1548"/>
                <a:gd name="T93" fmla="*/ 1072 h 990"/>
                <a:gd name="T94" fmla="*/ 1557 w 1548"/>
                <a:gd name="T95" fmla="*/ 1072 h 990"/>
                <a:gd name="T96" fmla="*/ 1590 w 1548"/>
                <a:gd name="T97" fmla="*/ 1072 h 990"/>
                <a:gd name="T98" fmla="*/ 1624 w 1548"/>
                <a:gd name="T99" fmla="*/ 1072 h 990"/>
                <a:gd name="T100" fmla="*/ 1657 w 1548"/>
                <a:gd name="T101" fmla="*/ 1072 h 990"/>
                <a:gd name="T102" fmla="*/ 1691 w 1548"/>
                <a:gd name="T103" fmla="*/ 1072 h 990"/>
                <a:gd name="T104" fmla="*/ 1724 w 1548"/>
                <a:gd name="T105" fmla="*/ 1072 h 9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48" h="990">
                  <a:moveTo>
                    <a:pt x="0" y="990"/>
                  </a:moveTo>
                  <a:lnTo>
                    <a:pt x="6" y="990"/>
                  </a:lnTo>
                  <a:lnTo>
                    <a:pt x="12" y="990"/>
                  </a:lnTo>
                  <a:lnTo>
                    <a:pt x="18" y="990"/>
                  </a:lnTo>
                  <a:lnTo>
                    <a:pt x="24" y="990"/>
                  </a:lnTo>
                  <a:lnTo>
                    <a:pt x="30" y="990"/>
                  </a:lnTo>
                  <a:lnTo>
                    <a:pt x="36" y="990"/>
                  </a:lnTo>
                  <a:lnTo>
                    <a:pt x="42" y="990"/>
                  </a:lnTo>
                  <a:lnTo>
                    <a:pt x="48" y="990"/>
                  </a:lnTo>
                  <a:lnTo>
                    <a:pt x="54" y="990"/>
                  </a:lnTo>
                  <a:lnTo>
                    <a:pt x="60" y="990"/>
                  </a:lnTo>
                  <a:lnTo>
                    <a:pt x="66" y="990"/>
                  </a:lnTo>
                  <a:lnTo>
                    <a:pt x="72" y="990"/>
                  </a:lnTo>
                  <a:lnTo>
                    <a:pt x="78" y="990"/>
                  </a:lnTo>
                  <a:lnTo>
                    <a:pt x="84" y="990"/>
                  </a:lnTo>
                  <a:lnTo>
                    <a:pt x="90" y="990"/>
                  </a:lnTo>
                  <a:lnTo>
                    <a:pt x="96" y="990"/>
                  </a:lnTo>
                  <a:lnTo>
                    <a:pt x="102" y="990"/>
                  </a:lnTo>
                  <a:lnTo>
                    <a:pt x="108" y="990"/>
                  </a:lnTo>
                  <a:lnTo>
                    <a:pt x="114" y="990"/>
                  </a:lnTo>
                  <a:lnTo>
                    <a:pt x="120" y="990"/>
                  </a:lnTo>
                  <a:lnTo>
                    <a:pt x="126" y="990"/>
                  </a:lnTo>
                  <a:lnTo>
                    <a:pt x="132" y="990"/>
                  </a:lnTo>
                  <a:lnTo>
                    <a:pt x="138" y="990"/>
                  </a:lnTo>
                  <a:lnTo>
                    <a:pt x="144" y="990"/>
                  </a:lnTo>
                  <a:lnTo>
                    <a:pt x="150" y="990"/>
                  </a:lnTo>
                  <a:lnTo>
                    <a:pt x="156" y="0"/>
                  </a:lnTo>
                  <a:lnTo>
                    <a:pt x="162" y="30"/>
                  </a:lnTo>
                  <a:lnTo>
                    <a:pt x="168" y="67"/>
                  </a:lnTo>
                  <a:lnTo>
                    <a:pt x="174" y="97"/>
                  </a:lnTo>
                  <a:lnTo>
                    <a:pt x="174" y="121"/>
                  </a:lnTo>
                  <a:lnTo>
                    <a:pt x="180" y="151"/>
                  </a:lnTo>
                  <a:lnTo>
                    <a:pt x="186" y="181"/>
                  </a:lnTo>
                  <a:lnTo>
                    <a:pt x="192" y="205"/>
                  </a:lnTo>
                  <a:lnTo>
                    <a:pt x="198" y="230"/>
                  </a:lnTo>
                  <a:lnTo>
                    <a:pt x="204" y="260"/>
                  </a:lnTo>
                  <a:lnTo>
                    <a:pt x="210" y="278"/>
                  </a:lnTo>
                  <a:lnTo>
                    <a:pt x="216" y="302"/>
                  </a:lnTo>
                  <a:lnTo>
                    <a:pt x="216" y="326"/>
                  </a:lnTo>
                  <a:lnTo>
                    <a:pt x="222" y="350"/>
                  </a:lnTo>
                  <a:lnTo>
                    <a:pt x="228" y="368"/>
                  </a:lnTo>
                  <a:lnTo>
                    <a:pt x="234" y="393"/>
                  </a:lnTo>
                  <a:lnTo>
                    <a:pt x="240" y="411"/>
                  </a:lnTo>
                  <a:lnTo>
                    <a:pt x="246" y="429"/>
                  </a:lnTo>
                  <a:lnTo>
                    <a:pt x="252" y="447"/>
                  </a:lnTo>
                  <a:lnTo>
                    <a:pt x="252" y="465"/>
                  </a:lnTo>
                  <a:lnTo>
                    <a:pt x="258" y="483"/>
                  </a:lnTo>
                  <a:lnTo>
                    <a:pt x="264" y="501"/>
                  </a:lnTo>
                  <a:lnTo>
                    <a:pt x="270" y="513"/>
                  </a:lnTo>
                  <a:lnTo>
                    <a:pt x="276" y="531"/>
                  </a:lnTo>
                  <a:lnTo>
                    <a:pt x="282" y="543"/>
                  </a:lnTo>
                  <a:lnTo>
                    <a:pt x="288" y="562"/>
                  </a:lnTo>
                  <a:lnTo>
                    <a:pt x="294" y="574"/>
                  </a:lnTo>
                  <a:lnTo>
                    <a:pt x="294" y="586"/>
                  </a:lnTo>
                  <a:lnTo>
                    <a:pt x="300" y="604"/>
                  </a:lnTo>
                  <a:lnTo>
                    <a:pt x="306" y="616"/>
                  </a:lnTo>
                  <a:lnTo>
                    <a:pt x="312" y="628"/>
                  </a:lnTo>
                  <a:lnTo>
                    <a:pt x="318" y="640"/>
                  </a:lnTo>
                  <a:lnTo>
                    <a:pt x="324" y="652"/>
                  </a:lnTo>
                  <a:lnTo>
                    <a:pt x="330" y="658"/>
                  </a:lnTo>
                  <a:lnTo>
                    <a:pt x="336" y="670"/>
                  </a:lnTo>
                  <a:lnTo>
                    <a:pt x="336" y="682"/>
                  </a:lnTo>
                  <a:lnTo>
                    <a:pt x="342" y="694"/>
                  </a:lnTo>
                  <a:lnTo>
                    <a:pt x="348" y="700"/>
                  </a:lnTo>
                  <a:lnTo>
                    <a:pt x="354" y="712"/>
                  </a:lnTo>
                  <a:lnTo>
                    <a:pt x="360" y="719"/>
                  </a:lnTo>
                  <a:lnTo>
                    <a:pt x="366" y="731"/>
                  </a:lnTo>
                  <a:lnTo>
                    <a:pt x="372" y="737"/>
                  </a:lnTo>
                  <a:lnTo>
                    <a:pt x="378" y="749"/>
                  </a:lnTo>
                  <a:lnTo>
                    <a:pt x="378" y="755"/>
                  </a:lnTo>
                  <a:lnTo>
                    <a:pt x="384" y="761"/>
                  </a:lnTo>
                  <a:lnTo>
                    <a:pt x="390" y="767"/>
                  </a:lnTo>
                  <a:lnTo>
                    <a:pt x="396" y="779"/>
                  </a:lnTo>
                  <a:lnTo>
                    <a:pt x="402" y="785"/>
                  </a:lnTo>
                  <a:lnTo>
                    <a:pt x="408" y="791"/>
                  </a:lnTo>
                  <a:lnTo>
                    <a:pt x="414" y="797"/>
                  </a:lnTo>
                  <a:lnTo>
                    <a:pt x="414" y="803"/>
                  </a:lnTo>
                  <a:lnTo>
                    <a:pt x="420" y="809"/>
                  </a:lnTo>
                  <a:lnTo>
                    <a:pt x="426" y="815"/>
                  </a:lnTo>
                  <a:lnTo>
                    <a:pt x="432" y="821"/>
                  </a:lnTo>
                  <a:lnTo>
                    <a:pt x="438" y="827"/>
                  </a:lnTo>
                  <a:lnTo>
                    <a:pt x="444" y="833"/>
                  </a:lnTo>
                  <a:lnTo>
                    <a:pt x="450" y="839"/>
                  </a:lnTo>
                  <a:lnTo>
                    <a:pt x="456" y="845"/>
                  </a:lnTo>
                  <a:lnTo>
                    <a:pt x="462" y="851"/>
                  </a:lnTo>
                  <a:lnTo>
                    <a:pt x="468" y="857"/>
                  </a:lnTo>
                  <a:lnTo>
                    <a:pt x="474" y="863"/>
                  </a:lnTo>
                  <a:lnTo>
                    <a:pt x="480" y="863"/>
                  </a:lnTo>
                  <a:lnTo>
                    <a:pt x="486" y="869"/>
                  </a:lnTo>
                  <a:lnTo>
                    <a:pt x="492" y="875"/>
                  </a:lnTo>
                  <a:lnTo>
                    <a:pt x="498" y="881"/>
                  </a:lnTo>
                  <a:lnTo>
                    <a:pt x="504" y="881"/>
                  </a:lnTo>
                  <a:lnTo>
                    <a:pt x="510" y="887"/>
                  </a:lnTo>
                  <a:lnTo>
                    <a:pt x="516" y="894"/>
                  </a:lnTo>
                  <a:lnTo>
                    <a:pt x="522" y="894"/>
                  </a:lnTo>
                  <a:lnTo>
                    <a:pt x="528" y="900"/>
                  </a:lnTo>
                  <a:lnTo>
                    <a:pt x="534" y="906"/>
                  </a:lnTo>
                  <a:lnTo>
                    <a:pt x="540" y="906"/>
                  </a:lnTo>
                  <a:lnTo>
                    <a:pt x="546" y="912"/>
                  </a:lnTo>
                  <a:lnTo>
                    <a:pt x="552" y="912"/>
                  </a:lnTo>
                  <a:lnTo>
                    <a:pt x="558" y="912"/>
                  </a:lnTo>
                  <a:lnTo>
                    <a:pt x="564" y="918"/>
                  </a:lnTo>
                  <a:lnTo>
                    <a:pt x="570" y="918"/>
                  </a:lnTo>
                  <a:lnTo>
                    <a:pt x="576" y="924"/>
                  </a:lnTo>
                  <a:lnTo>
                    <a:pt x="582" y="924"/>
                  </a:lnTo>
                  <a:lnTo>
                    <a:pt x="588" y="930"/>
                  </a:lnTo>
                  <a:lnTo>
                    <a:pt x="594" y="930"/>
                  </a:lnTo>
                  <a:lnTo>
                    <a:pt x="600" y="930"/>
                  </a:lnTo>
                  <a:lnTo>
                    <a:pt x="606" y="936"/>
                  </a:lnTo>
                  <a:lnTo>
                    <a:pt x="612" y="936"/>
                  </a:lnTo>
                  <a:lnTo>
                    <a:pt x="618" y="942"/>
                  </a:lnTo>
                  <a:lnTo>
                    <a:pt x="624" y="942"/>
                  </a:lnTo>
                  <a:lnTo>
                    <a:pt x="630" y="942"/>
                  </a:lnTo>
                  <a:lnTo>
                    <a:pt x="636" y="942"/>
                  </a:lnTo>
                  <a:lnTo>
                    <a:pt x="642" y="948"/>
                  </a:lnTo>
                  <a:lnTo>
                    <a:pt x="648" y="948"/>
                  </a:lnTo>
                  <a:lnTo>
                    <a:pt x="654" y="948"/>
                  </a:lnTo>
                  <a:lnTo>
                    <a:pt x="660" y="954"/>
                  </a:lnTo>
                  <a:lnTo>
                    <a:pt x="666" y="954"/>
                  </a:lnTo>
                  <a:lnTo>
                    <a:pt x="672" y="954"/>
                  </a:lnTo>
                  <a:lnTo>
                    <a:pt x="678" y="954"/>
                  </a:lnTo>
                  <a:lnTo>
                    <a:pt x="684" y="954"/>
                  </a:lnTo>
                  <a:lnTo>
                    <a:pt x="690" y="960"/>
                  </a:lnTo>
                  <a:lnTo>
                    <a:pt x="696" y="960"/>
                  </a:lnTo>
                  <a:lnTo>
                    <a:pt x="702" y="960"/>
                  </a:lnTo>
                  <a:lnTo>
                    <a:pt x="708" y="960"/>
                  </a:lnTo>
                  <a:lnTo>
                    <a:pt x="714" y="960"/>
                  </a:lnTo>
                  <a:lnTo>
                    <a:pt x="720" y="966"/>
                  </a:lnTo>
                  <a:lnTo>
                    <a:pt x="726" y="966"/>
                  </a:lnTo>
                  <a:lnTo>
                    <a:pt x="732" y="966"/>
                  </a:lnTo>
                  <a:lnTo>
                    <a:pt x="738" y="966"/>
                  </a:lnTo>
                  <a:lnTo>
                    <a:pt x="744" y="966"/>
                  </a:lnTo>
                  <a:lnTo>
                    <a:pt x="750" y="966"/>
                  </a:lnTo>
                  <a:lnTo>
                    <a:pt x="756" y="966"/>
                  </a:lnTo>
                  <a:lnTo>
                    <a:pt x="762" y="972"/>
                  </a:lnTo>
                  <a:lnTo>
                    <a:pt x="768" y="972"/>
                  </a:lnTo>
                  <a:lnTo>
                    <a:pt x="774" y="972"/>
                  </a:lnTo>
                  <a:lnTo>
                    <a:pt x="780" y="972"/>
                  </a:lnTo>
                  <a:lnTo>
                    <a:pt x="786" y="972"/>
                  </a:lnTo>
                  <a:lnTo>
                    <a:pt x="792" y="972"/>
                  </a:lnTo>
                  <a:lnTo>
                    <a:pt x="798" y="972"/>
                  </a:lnTo>
                  <a:lnTo>
                    <a:pt x="804" y="972"/>
                  </a:lnTo>
                  <a:lnTo>
                    <a:pt x="810" y="972"/>
                  </a:lnTo>
                  <a:lnTo>
                    <a:pt x="816" y="978"/>
                  </a:lnTo>
                  <a:lnTo>
                    <a:pt x="822" y="978"/>
                  </a:lnTo>
                  <a:lnTo>
                    <a:pt x="828" y="978"/>
                  </a:lnTo>
                  <a:lnTo>
                    <a:pt x="834" y="978"/>
                  </a:lnTo>
                  <a:lnTo>
                    <a:pt x="840" y="978"/>
                  </a:lnTo>
                  <a:lnTo>
                    <a:pt x="846" y="978"/>
                  </a:lnTo>
                  <a:lnTo>
                    <a:pt x="852" y="978"/>
                  </a:lnTo>
                  <a:lnTo>
                    <a:pt x="858" y="978"/>
                  </a:lnTo>
                  <a:lnTo>
                    <a:pt x="864" y="978"/>
                  </a:lnTo>
                  <a:lnTo>
                    <a:pt x="870" y="978"/>
                  </a:lnTo>
                  <a:lnTo>
                    <a:pt x="876" y="978"/>
                  </a:lnTo>
                  <a:lnTo>
                    <a:pt x="882" y="978"/>
                  </a:lnTo>
                  <a:lnTo>
                    <a:pt x="888" y="978"/>
                  </a:lnTo>
                  <a:lnTo>
                    <a:pt x="894" y="984"/>
                  </a:lnTo>
                  <a:lnTo>
                    <a:pt x="900" y="984"/>
                  </a:lnTo>
                  <a:lnTo>
                    <a:pt x="906" y="984"/>
                  </a:lnTo>
                  <a:lnTo>
                    <a:pt x="912" y="984"/>
                  </a:lnTo>
                  <a:lnTo>
                    <a:pt x="918" y="984"/>
                  </a:lnTo>
                  <a:lnTo>
                    <a:pt x="924" y="984"/>
                  </a:lnTo>
                  <a:lnTo>
                    <a:pt x="930" y="984"/>
                  </a:lnTo>
                  <a:lnTo>
                    <a:pt x="936" y="984"/>
                  </a:lnTo>
                  <a:lnTo>
                    <a:pt x="942" y="984"/>
                  </a:lnTo>
                  <a:lnTo>
                    <a:pt x="948" y="984"/>
                  </a:lnTo>
                  <a:lnTo>
                    <a:pt x="954" y="984"/>
                  </a:lnTo>
                  <a:lnTo>
                    <a:pt x="960" y="984"/>
                  </a:lnTo>
                  <a:lnTo>
                    <a:pt x="966" y="984"/>
                  </a:lnTo>
                  <a:lnTo>
                    <a:pt x="972" y="984"/>
                  </a:lnTo>
                  <a:lnTo>
                    <a:pt x="978" y="984"/>
                  </a:lnTo>
                  <a:lnTo>
                    <a:pt x="984" y="984"/>
                  </a:lnTo>
                  <a:lnTo>
                    <a:pt x="990" y="984"/>
                  </a:lnTo>
                  <a:lnTo>
                    <a:pt x="996" y="984"/>
                  </a:lnTo>
                  <a:lnTo>
                    <a:pt x="1002" y="984"/>
                  </a:lnTo>
                  <a:lnTo>
                    <a:pt x="1008" y="984"/>
                  </a:lnTo>
                  <a:lnTo>
                    <a:pt x="1014" y="984"/>
                  </a:lnTo>
                  <a:lnTo>
                    <a:pt x="1020" y="984"/>
                  </a:lnTo>
                  <a:lnTo>
                    <a:pt x="1026" y="984"/>
                  </a:lnTo>
                  <a:lnTo>
                    <a:pt x="1032" y="984"/>
                  </a:lnTo>
                  <a:lnTo>
                    <a:pt x="1038" y="984"/>
                  </a:lnTo>
                  <a:lnTo>
                    <a:pt x="1044" y="984"/>
                  </a:lnTo>
                  <a:lnTo>
                    <a:pt x="1050" y="984"/>
                  </a:lnTo>
                  <a:lnTo>
                    <a:pt x="1056" y="984"/>
                  </a:lnTo>
                  <a:lnTo>
                    <a:pt x="1062" y="990"/>
                  </a:lnTo>
                  <a:lnTo>
                    <a:pt x="1068" y="990"/>
                  </a:lnTo>
                  <a:lnTo>
                    <a:pt x="1074" y="990"/>
                  </a:lnTo>
                  <a:lnTo>
                    <a:pt x="1080" y="990"/>
                  </a:lnTo>
                  <a:lnTo>
                    <a:pt x="1086" y="990"/>
                  </a:lnTo>
                  <a:lnTo>
                    <a:pt x="1092" y="990"/>
                  </a:lnTo>
                  <a:lnTo>
                    <a:pt x="1098" y="990"/>
                  </a:lnTo>
                  <a:lnTo>
                    <a:pt x="1104" y="990"/>
                  </a:lnTo>
                  <a:lnTo>
                    <a:pt x="1110" y="990"/>
                  </a:lnTo>
                  <a:lnTo>
                    <a:pt x="1116" y="990"/>
                  </a:lnTo>
                  <a:lnTo>
                    <a:pt x="1122" y="990"/>
                  </a:lnTo>
                  <a:lnTo>
                    <a:pt x="1128" y="990"/>
                  </a:lnTo>
                  <a:lnTo>
                    <a:pt x="1134" y="990"/>
                  </a:lnTo>
                  <a:lnTo>
                    <a:pt x="1140" y="990"/>
                  </a:lnTo>
                  <a:lnTo>
                    <a:pt x="1146" y="990"/>
                  </a:lnTo>
                  <a:lnTo>
                    <a:pt x="1152" y="990"/>
                  </a:lnTo>
                  <a:lnTo>
                    <a:pt x="1158" y="990"/>
                  </a:lnTo>
                  <a:lnTo>
                    <a:pt x="1164" y="990"/>
                  </a:lnTo>
                  <a:lnTo>
                    <a:pt x="1170" y="990"/>
                  </a:lnTo>
                  <a:lnTo>
                    <a:pt x="1176" y="990"/>
                  </a:lnTo>
                  <a:lnTo>
                    <a:pt x="1182" y="990"/>
                  </a:lnTo>
                  <a:lnTo>
                    <a:pt x="1188" y="990"/>
                  </a:lnTo>
                  <a:lnTo>
                    <a:pt x="1194" y="990"/>
                  </a:lnTo>
                  <a:lnTo>
                    <a:pt x="1200" y="990"/>
                  </a:lnTo>
                  <a:lnTo>
                    <a:pt x="1206" y="990"/>
                  </a:lnTo>
                  <a:lnTo>
                    <a:pt x="1212" y="990"/>
                  </a:lnTo>
                  <a:lnTo>
                    <a:pt x="1218" y="990"/>
                  </a:lnTo>
                  <a:lnTo>
                    <a:pt x="1224" y="990"/>
                  </a:lnTo>
                  <a:lnTo>
                    <a:pt x="1230" y="990"/>
                  </a:lnTo>
                  <a:lnTo>
                    <a:pt x="1236" y="990"/>
                  </a:lnTo>
                  <a:lnTo>
                    <a:pt x="1242" y="990"/>
                  </a:lnTo>
                  <a:lnTo>
                    <a:pt x="1248" y="990"/>
                  </a:lnTo>
                  <a:lnTo>
                    <a:pt x="1254" y="990"/>
                  </a:lnTo>
                  <a:lnTo>
                    <a:pt x="1260" y="990"/>
                  </a:lnTo>
                  <a:lnTo>
                    <a:pt x="1266" y="990"/>
                  </a:lnTo>
                  <a:lnTo>
                    <a:pt x="1272" y="990"/>
                  </a:lnTo>
                  <a:lnTo>
                    <a:pt x="1278" y="990"/>
                  </a:lnTo>
                  <a:lnTo>
                    <a:pt x="1284" y="990"/>
                  </a:lnTo>
                  <a:lnTo>
                    <a:pt x="1290" y="990"/>
                  </a:lnTo>
                  <a:lnTo>
                    <a:pt x="1296" y="990"/>
                  </a:lnTo>
                  <a:lnTo>
                    <a:pt x="1302" y="990"/>
                  </a:lnTo>
                  <a:lnTo>
                    <a:pt x="1308" y="990"/>
                  </a:lnTo>
                  <a:lnTo>
                    <a:pt x="1314" y="990"/>
                  </a:lnTo>
                  <a:lnTo>
                    <a:pt x="1320" y="990"/>
                  </a:lnTo>
                  <a:lnTo>
                    <a:pt x="1326" y="990"/>
                  </a:lnTo>
                  <a:lnTo>
                    <a:pt x="1332" y="990"/>
                  </a:lnTo>
                  <a:lnTo>
                    <a:pt x="1338" y="990"/>
                  </a:lnTo>
                  <a:lnTo>
                    <a:pt x="1344" y="990"/>
                  </a:lnTo>
                  <a:lnTo>
                    <a:pt x="1350" y="990"/>
                  </a:lnTo>
                  <a:lnTo>
                    <a:pt x="1356" y="990"/>
                  </a:lnTo>
                  <a:lnTo>
                    <a:pt x="1362" y="990"/>
                  </a:lnTo>
                  <a:lnTo>
                    <a:pt x="1368" y="990"/>
                  </a:lnTo>
                  <a:lnTo>
                    <a:pt x="1374" y="990"/>
                  </a:lnTo>
                  <a:lnTo>
                    <a:pt x="1380" y="990"/>
                  </a:lnTo>
                  <a:lnTo>
                    <a:pt x="1386" y="990"/>
                  </a:lnTo>
                  <a:lnTo>
                    <a:pt x="1392" y="990"/>
                  </a:lnTo>
                  <a:lnTo>
                    <a:pt x="1398" y="990"/>
                  </a:lnTo>
                  <a:lnTo>
                    <a:pt x="1404" y="990"/>
                  </a:lnTo>
                  <a:lnTo>
                    <a:pt x="1410" y="990"/>
                  </a:lnTo>
                  <a:lnTo>
                    <a:pt x="1416" y="990"/>
                  </a:lnTo>
                  <a:lnTo>
                    <a:pt x="1422" y="990"/>
                  </a:lnTo>
                  <a:lnTo>
                    <a:pt x="1428" y="990"/>
                  </a:lnTo>
                  <a:lnTo>
                    <a:pt x="1434" y="990"/>
                  </a:lnTo>
                  <a:lnTo>
                    <a:pt x="1440" y="990"/>
                  </a:lnTo>
                  <a:lnTo>
                    <a:pt x="1446" y="990"/>
                  </a:lnTo>
                  <a:lnTo>
                    <a:pt x="1452" y="990"/>
                  </a:lnTo>
                  <a:lnTo>
                    <a:pt x="1458" y="990"/>
                  </a:lnTo>
                  <a:lnTo>
                    <a:pt x="1464" y="990"/>
                  </a:lnTo>
                  <a:lnTo>
                    <a:pt x="1470" y="990"/>
                  </a:lnTo>
                  <a:lnTo>
                    <a:pt x="1476" y="990"/>
                  </a:lnTo>
                  <a:lnTo>
                    <a:pt x="1482" y="990"/>
                  </a:lnTo>
                  <a:lnTo>
                    <a:pt x="1488" y="990"/>
                  </a:lnTo>
                  <a:lnTo>
                    <a:pt x="1494" y="990"/>
                  </a:lnTo>
                  <a:lnTo>
                    <a:pt x="1500" y="990"/>
                  </a:lnTo>
                  <a:lnTo>
                    <a:pt x="1506" y="990"/>
                  </a:lnTo>
                  <a:lnTo>
                    <a:pt x="1512" y="990"/>
                  </a:lnTo>
                  <a:lnTo>
                    <a:pt x="1518" y="990"/>
                  </a:lnTo>
                  <a:lnTo>
                    <a:pt x="1524" y="990"/>
                  </a:lnTo>
                  <a:lnTo>
                    <a:pt x="1530" y="990"/>
                  </a:lnTo>
                  <a:lnTo>
                    <a:pt x="1536" y="990"/>
                  </a:lnTo>
                  <a:lnTo>
                    <a:pt x="1542" y="990"/>
                  </a:lnTo>
                  <a:lnTo>
                    <a:pt x="1548" y="99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Rectangle 49"/>
            <p:cNvSpPr>
              <a:spLocks noChangeArrowheads="1"/>
            </p:cNvSpPr>
            <p:nvPr/>
          </p:nvSpPr>
          <p:spPr bwMode="auto">
            <a:xfrm rot="-5400000">
              <a:off x="572" y="1965"/>
              <a:ext cx="12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output</a:t>
              </a:r>
              <a:endParaRPr 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State whether we can use a first order with dead time model for the following process.  Explain your answer.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6303963" y="5270500"/>
            <a:ext cx="538162" cy="4746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4410075" y="5118100"/>
            <a:ext cx="1752600" cy="10175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3336925" y="3981450"/>
            <a:ext cx="1752600" cy="10175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2662238" y="3168650"/>
            <a:ext cx="1482725" cy="6778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47" name="Group 9"/>
          <p:cNvGrpSpPr>
            <a:grpSpLocks/>
          </p:cNvGrpSpPr>
          <p:nvPr/>
        </p:nvGrpSpPr>
        <p:grpSpPr bwMode="auto">
          <a:xfrm rot="-5400000">
            <a:off x="3275013" y="3244850"/>
            <a:ext cx="190500" cy="206375"/>
            <a:chOff x="306" y="575"/>
            <a:chExt cx="1142" cy="625"/>
          </a:xfrm>
        </p:grpSpPr>
        <p:sp>
          <p:nvSpPr>
            <p:cNvPr id="35873" name="Line 10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Line 11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Line 12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6" name="Line 13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7" name="Line 14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Line 15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9" name="Freeform 16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8" name="Line 17"/>
          <p:cNvSpPr>
            <a:spLocks noChangeShapeType="1"/>
          </p:cNvSpPr>
          <p:nvPr/>
        </p:nvSpPr>
        <p:spPr bwMode="auto">
          <a:xfrm flipH="1">
            <a:off x="3470275" y="3371850"/>
            <a:ext cx="5191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18"/>
          <p:cNvSpPr>
            <a:spLocks noChangeShapeType="1"/>
          </p:cNvSpPr>
          <p:nvPr/>
        </p:nvSpPr>
        <p:spPr bwMode="auto">
          <a:xfrm flipH="1">
            <a:off x="3016250" y="3368675"/>
            <a:ext cx="24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AutoShape 19"/>
          <p:cNvSpPr>
            <a:spLocks noChangeArrowheads="1"/>
          </p:cNvSpPr>
          <p:nvPr/>
        </p:nvSpPr>
        <p:spPr bwMode="auto">
          <a:xfrm>
            <a:off x="3605213" y="3981450"/>
            <a:ext cx="896937" cy="962025"/>
          </a:xfrm>
          <a:prstGeom prst="can">
            <a:avLst>
              <a:gd name="adj" fmla="val 26814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51" name="Oval 20"/>
          <p:cNvSpPr>
            <a:spLocks noChangeArrowheads="1"/>
          </p:cNvSpPr>
          <p:nvPr/>
        </p:nvSpPr>
        <p:spPr bwMode="auto">
          <a:xfrm>
            <a:off x="6438900" y="5407025"/>
            <a:ext cx="241300" cy="217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T</a:t>
            </a:r>
          </a:p>
        </p:txBody>
      </p:sp>
      <p:sp>
        <p:nvSpPr>
          <p:cNvPr id="35852" name="Line 21"/>
          <p:cNvSpPr>
            <a:spLocks noChangeShapeType="1"/>
          </p:cNvSpPr>
          <p:nvPr/>
        </p:nvSpPr>
        <p:spPr bwMode="auto">
          <a:xfrm>
            <a:off x="3968750" y="3387725"/>
            <a:ext cx="0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22"/>
          <p:cNvSpPr>
            <a:spLocks noChangeShapeType="1"/>
          </p:cNvSpPr>
          <p:nvPr/>
        </p:nvSpPr>
        <p:spPr bwMode="auto">
          <a:xfrm>
            <a:off x="4483100" y="4252913"/>
            <a:ext cx="471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AutoShape 23"/>
          <p:cNvSpPr>
            <a:spLocks noChangeArrowheads="1"/>
          </p:cNvSpPr>
          <p:nvPr/>
        </p:nvSpPr>
        <p:spPr bwMode="auto">
          <a:xfrm>
            <a:off x="4684713" y="5135563"/>
            <a:ext cx="896937" cy="960437"/>
          </a:xfrm>
          <a:prstGeom prst="can">
            <a:avLst>
              <a:gd name="adj" fmla="val 26770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55" name="Line 24"/>
          <p:cNvSpPr>
            <a:spLocks noChangeShapeType="1"/>
          </p:cNvSpPr>
          <p:nvPr/>
        </p:nvSpPr>
        <p:spPr bwMode="auto">
          <a:xfrm>
            <a:off x="5561013" y="5407025"/>
            <a:ext cx="473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Line 25"/>
          <p:cNvSpPr>
            <a:spLocks noChangeShapeType="1"/>
          </p:cNvSpPr>
          <p:nvPr/>
        </p:nvSpPr>
        <p:spPr bwMode="auto">
          <a:xfrm>
            <a:off x="6034088" y="5407025"/>
            <a:ext cx="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Line 26"/>
          <p:cNvSpPr>
            <a:spLocks noChangeShapeType="1"/>
          </p:cNvSpPr>
          <p:nvPr/>
        </p:nvSpPr>
        <p:spPr bwMode="auto">
          <a:xfrm flipH="1">
            <a:off x="6046788" y="5508625"/>
            <a:ext cx="387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858" name="Object 27"/>
          <p:cNvGraphicFramePr>
            <a:graphicFrameLocks noChangeAspect="1"/>
          </p:cNvGraphicFramePr>
          <p:nvPr/>
        </p:nvGraphicFramePr>
        <p:xfrm>
          <a:off x="762000" y="2133600"/>
          <a:ext cx="40322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3" imgW="1930400" imgH="444500" progId="Equation.3">
                  <p:embed/>
                </p:oleObj>
              </mc:Choice>
              <mc:Fallback>
                <p:oleObj name="Equation" r:id="rId3" imgW="1930400" imgH="4445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403225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59" name="Group 28"/>
          <p:cNvGrpSpPr>
            <a:grpSpLocks/>
          </p:cNvGrpSpPr>
          <p:nvPr/>
        </p:nvGrpSpPr>
        <p:grpSpPr bwMode="auto">
          <a:xfrm>
            <a:off x="3740150" y="4660900"/>
            <a:ext cx="622300" cy="588963"/>
            <a:chOff x="3888" y="2064"/>
            <a:chExt cx="442" cy="417"/>
          </a:xfrm>
        </p:grpSpPr>
        <p:sp>
          <p:nvSpPr>
            <p:cNvPr id="35866" name="AutoShape 29"/>
            <p:cNvSpPr>
              <a:spLocks noChangeArrowheads="1"/>
            </p:cNvSpPr>
            <p:nvPr/>
          </p:nvSpPr>
          <p:spPr bwMode="auto">
            <a:xfrm>
              <a:off x="3960" y="2064"/>
              <a:ext cx="172" cy="153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AutoShape 30"/>
            <p:cNvSpPr>
              <a:spLocks noChangeArrowheads="1"/>
            </p:cNvSpPr>
            <p:nvPr/>
          </p:nvSpPr>
          <p:spPr bwMode="auto">
            <a:xfrm>
              <a:off x="3888" y="2064"/>
              <a:ext cx="172" cy="153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AutoShape 31"/>
            <p:cNvSpPr>
              <a:spLocks noChangeArrowheads="1"/>
            </p:cNvSpPr>
            <p:nvPr/>
          </p:nvSpPr>
          <p:spPr bwMode="auto">
            <a:xfrm>
              <a:off x="4035" y="2064"/>
              <a:ext cx="172" cy="153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" name="AutoShape 32"/>
            <p:cNvSpPr>
              <a:spLocks noChangeArrowheads="1"/>
            </p:cNvSpPr>
            <p:nvPr/>
          </p:nvSpPr>
          <p:spPr bwMode="auto">
            <a:xfrm>
              <a:off x="4085" y="2064"/>
              <a:ext cx="172" cy="153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" name="AutoShape 33"/>
            <p:cNvSpPr>
              <a:spLocks noChangeArrowheads="1"/>
            </p:cNvSpPr>
            <p:nvPr/>
          </p:nvSpPr>
          <p:spPr bwMode="auto">
            <a:xfrm>
              <a:off x="4159" y="2064"/>
              <a:ext cx="171" cy="153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" name="Line 34"/>
            <p:cNvSpPr>
              <a:spLocks noChangeShapeType="1"/>
            </p:cNvSpPr>
            <p:nvPr/>
          </p:nvSpPr>
          <p:spPr bwMode="auto">
            <a:xfrm>
              <a:off x="3888" y="2151"/>
              <a:ext cx="0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2" name="Line 35"/>
            <p:cNvSpPr>
              <a:spLocks noChangeShapeType="1"/>
            </p:cNvSpPr>
            <p:nvPr/>
          </p:nvSpPr>
          <p:spPr bwMode="auto">
            <a:xfrm>
              <a:off x="4330" y="2151"/>
              <a:ext cx="0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5860" name="Object 36"/>
          <p:cNvGraphicFramePr>
            <a:graphicFrameLocks noChangeAspect="1"/>
          </p:cNvGraphicFramePr>
          <p:nvPr/>
        </p:nvGraphicFramePr>
        <p:xfrm>
          <a:off x="4800600" y="3200400"/>
          <a:ext cx="382111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Equation" r:id="rId5" imgW="1892300" imgH="469900" progId="Equation.3">
                  <p:embed/>
                </p:oleObj>
              </mc:Choice>
              <mc:Fallback>
                <p:oleObj name="Equation" r:id="rId5" imgW="1892300" imgH="4699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00400"/>
                        <a:ext cx="3821113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1" name="Object 37"/>
          <p:cNvGraphicFramePr>
            <a:graphicFrameLocks noChangeAspect="1"/>
          </p:cNvGraphicFramePr>
          <p:nvPr/>
        </p:nvGraphicFramePr>
        <p:xfrm>
          <a:off x="838200" y="5357813"/>
          <a:ext cx="31051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Equation" r:id="rId7" imgW="1713756" imgH="406224" progId="Equation.3">
                  <p:embed/>
                </p:oleObj>
              </mc:Choice>
              <mc:Fallback>
                <p:oleObj name="Equation" r:id="rId7" imgW="1713756" imgH="406224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57813"/>
                        <a:ext cx="31051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2" name="Object 38"/>
          <p:cNvGraphicFramePr>
            <a:graphicFrameLocks noChangeAspect="1"/>
          </p:cNvGraphicFramePr>
          <p:nvPr/>
        </p:nvGraphicFramePr>
        <p:xfrm>
          <a:off x="6235700" y="4660900"/>
          <a:ext cx="2225675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Equation" r:id="rId9" imgW="1333500" imgH="787400" progId="Equation.3">
                  <p:embed/>
                </p:oleObj>
              </mc:Choice>
              <mc:Fallback>
                <p:oleObj name="Equation" r:id="rId9" imgW="1333500" imgH="7874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4660900"/>
                        <a:ext cx="2225675" cy="132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3" name="Line 39"/>
          <p:cNvSpPr>
            <a:spLocks noChangeShapeType="1"/>
          </p:cNvSpPr>
          <p:nvPr/>
        </p:nvSpPr>
        <p:spPr bwMode="auto">
          <a:xfrm>
            <a:off x="4924425" y="4252913"/>
            <a:ext cx="0" cy="1017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Text Box 40"/>
          <p:cNvSpPr txBox="1">
            <a:spLocks noChangeArrowheads="1"/>
          </p:cNvSpPr>
          <p:nvPr/>
        </p:nvSpPr>
        <p:spPr bwMode="auto">
          <a:xfrm>
            <a:off x="5413375" y="6237288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(Time in seconds)</a:t>
            </a:r>
            <a:endParaRPr lang="en-US"/>
          </a:p>
        </p:txBody>
      </p:sp>
      <p:sp>
        <p:nvSpPr>
          <p:cNvPr id="35865" name="Text Box 41"/>
          <p:cNvSpPr txBox="1">
            <a:spLocks noChangeArrowheads="1"/>
          </p:cNvSpPr>
          <p:nvPr/>
        </p:nvSpPr>
        <p:spPr bwMode="auto">
          <a:xfrm>
            <a:off x="381000" y="304800"/>
            <a:ext cx="8458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6:  EMPIRCAL MODELLING WORKSHOP 2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7924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We are familiar with analyzers from courses on analytical chemistry.  In an industrial application, we can extract samples and transport them to a laboratory for measurement.  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458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6:  EMPIRCAL MODELLING WORKSHOP 3</a:t>
            </a:r>
            <a:endParaRPr lang="en-US"/>
          </a:p>
        </p:txBody>
      </p:sp>
      <p:grpSp>
        <p:nvGrpSpPr>
          <p:cNvPr id="36868" name="Group 46"/>
          <p:cNvGrpSpPr>
            <a:grpSpLocks/>
          </p:cNvGrpSpPr>
          <p:nvPr/>
        </p:nvGrpSpPr>
        <p:grpSpPr bwMode="auto">
          <a:xfrm>
            <a:off x="4191000" y="2971800"/>
            <a:ext cx="4095750" cy="2743200"/>
            <a:chOff x="1429" y="2153"/>
            <a:chExt cx="2580" cy="1728"/>
          </a:xfrm>
        </p:grpSpPr>
        <p:sp>
          <p:nvSpPr>
            <p:cNvPr id="30725" name="AutoShape 5"/>
            <p:cNvSpPr>
              <a:spLocks noChangeArrowheads="1"/>
            </p:cNvSpPr>
            <p:nvPr/>
          </p:nvSpPr>
          <p:spPr bwMode="auto">
            <a:xfrm>
              <a:off x="2112" y="2448"/>
              <a:ext cx="806" cy="946"/>
            </a:xfrm>
            <a:prstGeom prst="can">
              <a:avLst>
                <a:gd name="adj" fmla="val 29342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26" name="AutoShape 6"/>
            <p:cNvSpPr>
              <a:spLocks noChangeArrowheads="1"/>
            </p:cNvSpPr>
            <p:nvPr/>
          </p:nvSpPr>
          <p:spPr bwMode="auto">
            <a:xfrm flipV="1">
              <a:off x="3210" y="3305"/>
              <a:ext cx="216" cy="91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2" name="AutoShape 7"/>
            <p:cNvSpPr>
              <a:spLocks noChangeArrowheads="1"/>
            </p:cNvSpPr>
            <p:nvPr/>
          </p:nvSpPr>
          <p:spPr bwMode="auto">
            <a:xfrm>
              <a:off x="2327" y="3058"/>
              <a:ext cx="217" cy="213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AutoShape 8"/>
            <p:cNvSpPr>
              <a:spLocks noChangeArrowheads="1"/>
            </p:cNvSpPr>
            <p:nvPr/>
          </p:nvSpPr>
          <p:spPr bwMode="auto">
            <a:xfrm>
              <a:off x="2236" y="3058"/>
              <a:ext cx="218" cy="213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AutoShape 9"/>
            <p:cNvSpPr>
              <a:spLocks noChangeArrowheads="1"/>
            </p:cNvSpPr>
            <p:nvPr/>
          </p:nvSpPr>
          <p:spPr bwMode="auto">
            <a:xfrm>
              <a:off x="2422" y="3058"/>
              <a:ext cx="217" cy="213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AutoShape 10"/>
            <p:cNvSpPr>
              <a:spLocks noChangeArrowheads="1"/>
            </p:cNvSpPr>
            <p:nvPr/>
          </p:nvSpPr>
          <p:spPr bwMode="auto">
            <a:xfrm>
              <a:off x="2485" y="3058"/>
              <a:ext cx="217" cy="213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AutoShape 11"/>
            <p:cNvSpPr>
              <a:spLocks noChangeArrowheads="1"/>
            </p:cNvSpPr>
            <p:nvPr/>
          </p:nvSpPr>
          <p:spPr bwMode="auto">
            <a:xfrm>
              <a:off x="2578" y="3058"/>
              <a:ext cx="216" cy="213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Line 12"/>
            <p:cNvSpPr>
              <a:spLocks noChangeShapeType="1"/>
            </p:cNvSpPr>
            <p:nvPr/>
          </p:nvSpPr>
          <p:spPr bwMode="auto">
            <a:xfrm>
              <a:off x="2236" y="3179"/>
              <a:ext cx="0" cy="4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Line 13"/>
            <p:cNvSpPr>
              <a:spLocks noChangeShapeType="1"/>
            </p:cNvSpPr>
            <p:nvPr/>
          </p:nvSpPr>
          <p:spPr bwMode="auto">
            <a:xfrm>
              <a:off x="2794" y="3179"/>
              <a:ext cx="0" cy="4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79" name="Group 14"/>
            <p:cNvGrpSpPr>
              <a:grpSpLocks/>
            </p:cNvGrpSpPr>
            <p:nvPr/>
          </p:nvGrpSpPr>
          <p:grpSpPr bwMode="auto">
            <a:xfrm>
              <a:off x="2708" y="3633"/>
              <a:ext cx="193" cy="184"/>
              <a:chOff x="306" y="575"/>
              <a:chExt cx="1142" cy="625"/>
            </a:xfrm>
          </p:grpSpPr>
          <p:sp>
            <p:nvSpPr>
              <p:cNvPr id="36903" name="Line 15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4" name="Line 16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5" name="Line 17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6" name="Line 18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7" name="Line 19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8" name="Line 20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9" name="Freeform 21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80" name="Group 22"/>
            <p:cNvGrpSpPr>
              <a:grpSpLocks/>
            </p:cNvGrpSpPr>
            <p:nvPr/>
          </p:nvGrpSpPr>
          <p:grpSpPr bwMode="auto">
            <a:xfrm rot="-5400000">
              <a:off x="1641" y="2154"/>
              <a:ext cx="188" cy="186"/>
              <a:chOff x="306" y="575"/>
              <a:chExt cx="1142" cy="625"/>
            </a:xfrm>
          </p:grpSpPr>
          <p:sp>
            <p:nvSpPr>
              <p:cNvPr id="36896" name="Line 23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7" name="Line 24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8" name="Line 25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9" name="Line 26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0" name="Line 27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1" name="Line 28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2" name="Freeform 29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50" name="Oval 30"/>
            <p:cNvSpPr>
              <a:spLocks noChangeArrowheads="1"/>
            </p:cNvSpPr>
            <p:nvPr/>
          </p:nvSpPr>
          <p:spPr bwMode="auto">
            <a:xfrm>
              <a:off x="3199" y="3119"/>
              <a:ext cx="248" cy="214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82" name="Line 31"/>
            <p:cNvSpPr>
              <a:spLocks noChangeShapeType="1"/>
            </p:cNvSpPr>
            <p:nvPr/>
          </p:nvSpPr>
          <p:spPr bwMode="auto">
            <a:xfrm flipH="1">
              <a:off x="2915" y="3236"/>
              <a:ext cx="4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Line 32"/>
            <p:cNvSpPr>
              <a:spLocks noChangeShapeType="1"/>
            </p:cNvSpPr>
            <p:nvPr/>
          </p:nvSpPr>
          <p:spPr bwMode="auto">
            <a:xfrm>
              <a:off x="3312" y="3123"/>
              <a:ext cx="4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Line 33"/>
            <p:cNvSpPr>
              <a:spLocks noChangeShapeType="1"/>
            </p:cNvSpPr>
            <p:nvPr/>
          </p:nvSpPr>
          <p:spPr bwMode="auto">
            <a:xfrm>
              <a:off x="2794" y="3820"/>
              <a:ext cx="0" cy="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Line 34"/>
            <p:cNvSpPr>
              <a:spLocks noChangeShapeType="1"/>
            </p:cNvSpPr>
            <p:nvPr/>
          </p:nvSpPr>
          <p:spPr bwMode="auto">
            <a:xfrm>
              <a:off x="2298" y="2265"/>
              <a:ext cx="0" cy="3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Line 35"/>
            <p:cNvSpPr>
              <a:spLocks noChangeShapeType="1"/>
            </p:cNvSpPr>
            <p:nvPr/>
          </p:nvSpPr>
          <p:spPr bwMode="auto">
            <a:xfrm flipH="1">
              <a:off x="1832" y="2265"/>
              <a:ext cx="4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Line 36"/>
            <p:cNvSpPr>
              <a:spLocks noChangeShapeType="1"/>
            </p:cNvSpPr>
            <p:nvPr/>
          </p:nvSpPr>
          <p:spPr bwMode="auto">
            <a:xfrm flipH="1">
              <a:off x="1429" y="2265"/>
              <a:ext cx="2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Oval 37"/>
            <p:cNvSpPr>
              <a:spLocks noChangeArrowheads="1"/>
            </p:cNvSpPr>
            <p:nvPr/>
          </p:nvSpPr>
          <p:spPr bwMode="auto">
            <a:xfrm>
              <a:off x="3357" y="2589"/>
              <a:ext cx="218" cy="2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A</a:t>
              </a:r>
            </a:p>
          </p:txBody>
        </p:sp>
        <p:sp>
          <p:nvSpPr>
            <p:cNvPr id="36889" name="Line 38"/>
            <p:cNvSpPr>
              <a:spLocks noChangeShapeType="1"/>
            </p:cNvSpPr>
            <p:nvPr/>
          </p:nvSpPr>
          <p:spPr bwMode="auto">
            <a:xfrm>
              <a:off x="3013" y="3737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Line 39"/>
            <p:cNvSpPr>
              <a:spLocks noChangeShapeType="1"/>
            </p:cNvSpPr>
            <p:nvPr/>
          </p:nvSpPr>
          <p:spPr bwMode="auto">
            <a:xfrm flipV="1">
              <a:off x="3349" y="35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Line 40"/>
            <p:cNvSpPr>
              <a:spLocks noChangeShapeType="1"/>
            </p:cNvSpPr>
            <p:nvPr/>
          </p:nvSpPr>
          <p:spPr bwMode="auto">
            <a:xfrm>
              <a:off x="3349" y="354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Line 41"/>
            <p:cNvSpPr>
              <a:spLocks noChangeShapeType="1"/>
            </p:cNvSpPr>
            <p:nvPr/>
          </p:nvSpPr>
          <p:spPr bwMode="auto">
            <a:xfrm flipV="1">
              <a:off x="3467" y="28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93" name="Group 42"/>
            <p:cNvGrpSpPr>
              <a:grpSpLocks/>
            </p:cNvGrpSpPr>
            <p:nvPr/>
          </p:nvGrpSpPr>
          <p:grpSpPr bwMode="auto">
            <a:xfrm>
              <a:off x="3013" y="2201"/>
              <a:ext cx="996" cy="230"/>
              <a:chOff x="4608" y="2074"/>
              <a:chExt cx="996" cy="230"/>
            </a:xfrm>
          </p:grpSpPr>
          <p:sp>
            <p:nvSpPr>
              <p:cNvPr id="36894" name="Line 43"/>
              <p:cNvSpPr>
                <a:spLocks noChangeShapeType="1"/>
              </p:cNvSpPr>
              <p:nvPr/>
            </p:nvSpPr>
            <p:spPr bwMode="auto">
              <a:xfrm>
                <a:off x="4608" y="230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5" name="Freeform 44"/>
              <p:cNvSpPr>
                <a:spLocks/>
              </p:cNvSpPr>
              <p:nvPr/>
            </p:nvSpPr>
            <p:spPr bwMode="auto">
              <a:xfrm>
                <a:off x="4896" y="2074"/>
                <a:ext cx="708" cy="230"/>
              </a:xfrm>
              <a:custGeom>
                <a:avLst/>
                <a:gdLst>
                  <a:gd name="T0" fmla="*/ 0 w 708"/>
                  <a:gd name="T1" fmla="*/ 230 h 230"/>
                  <a:gd name="T2" fmla="*/ 27 w 708"/>
                  <a:gd name="T3" fmla="*/ 197 h 230"/>
                  <a:gd name="T4" fmla="*/ 57 w 708"/>
                  <a:gd name="T5" fmla="*/ 155 h 230"/>
                  <a:gd name="T6" fmla="*/ 84 w 708"/>
                  <a:gd name="T7" fmla="*/ 149 h 230"/>
                  <a:gd name="T8" fmla="*/ 135 w 708"/>
                  <a:gd name="T9" fmla="*/ 137 h 230"/>
                  <a:gd name="T10" fmla="*/ 150 w 708"/>
                  <a:gd name="T11" fmla="*/ 83 h 230"/>
                  <a:gd name="T12" fmla="*/ 171 w 708"/>
                  <a:gd name="T13" fmla="*/ 77 h 230"/>
                  <a:gd name="T14" fmla="*/ 240 w 708"/>
                  <a:gd name="T15" fmla="*/ 74 h 230"/>
                  <a:gd name="T16" fmla="*/ 285 w 708"/>
                  <a:gd name="T17" fmla="*/ 26 h 230"/>
                  <a:gd name="T18" fmla="*/ 324 w 708"/>
                  <a:gd name="T19" fmla="*/ 26 h 230"/>
                  <a:gd name="T20" fmla="*/ 408 w 708"/>
                  <a:gd name="T21" fmla="*/ 44 h 230"/>
                  <a:gd name="T22" fmla="*/ 459 w 708"/>
                  <a:gd name="T23" fmla="*/ 5 h 230"/>
                  <a:gd name="T24" fmla="*/ 513 w 708"/>
                  <a:gd name="T25" fmla="*/ 11 h 230"/>
                  <a:gd name="T26" fmla="*/ 603 w 708"/>
                  <a:gd name="T27" fmla="*/ 5 h 230"/>
                  <a:gd name="T28" fmla="*/ 669 w 708"/>
                  <a:gd name="T29" fmla="*/ 20 h 230"/>
                  <a:gd name="T30" fmla="*/ 708 w 708"/>
                  <a:gd name="T31" fmla="*/ 11 h 2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08" h="230">
                    <a:moveTo>
                      <a:pt x="0" y="230"/>
                    </a:moveTo>
                    <a:cubicBezTo>
                      <a:pt x="9" y="219"/>
                      <a:pt x="18" y="209"/>
                      <a:pt x="27" y="197"/>
                    </a:cubicBezTo>
                    <a:cubicBezTo>
                      <a:pt x="36" y="185"/>
                      <a:pt x="48" y="163"/>
                      <a:pt x="57" y="155"/>
                    </a:cubicBezTo>
                    <a:cubicBezTo>
                      <a:pt x="66" y="147"/>
                      <a:pt x="71" y="152"/>
                      <a:pt x="84" y="149"/>
                    </a:cubicBezTo>
                    <a:cubicBezTo>
                      <a:pt x="97" y="146"/>
                      <a:pt x="124" y="148"/>
                      <a:pt x="135" y="137"/>
                    </a:cubicBezTo>
                    <a:cubicBezTo>
                      <a:pt x="146" y="126"/>
                      <a:pt x="144" y="93"/>
                      <a:pt x="150" y="83"/>
                    </a:cubicBezTo>
                    <a:cubicBezTo>
                      <a:pt x="156" y="73"/>
                      <a:pt x="156" y="78"/>
                      <a:pt x="171" y="77"/>
                    </a:cubicBezTo>
                    <a:cubicBezTo>
                      <a:pt x="186" y="76"/>
                      <a:pt x="221" y="82"/>
                      <a:pt x="240" y="74"/>
                    </a:cubicBezTo>
                    <a:cubicBezTo>
                      <a:pt x="259" y="66"/>
                      <a:pt x="271" y="34"/>
                      <a:pt x="285" y="26"/>
                    </a:cubicBezTo>
                    <a:cubicBezTo>
                      <a:pt x="299" y="18"/>
                      <a:pt x="304" y="23"/>
                      <a:pt x="324" y="26"/>
                    </a:cubicBezTo>
                    <a:cubicBezTo>
                      <a:pt x="344" y="29"/>
                      <a:pt x="386" y="47"/>
                      <a:pt x="408" y="44"/>
                    </a:cubicBezTo>
                    <a:cubicBezTo>
                      <a:pt x="430" y="41"/>
                      <a:pt x="442" y="10"/>
                      <a:pt x="459" y="5"/>
                    </a:cubicBezTo>
                    <a:cubicBezTo>
                      <a:pt x="476" y="0"/>
                      <a:pt x="489" y="11"/>
                      <a:pt x="513" y="11"/>
                    </a:cubicBezTo>
                    <a:cubicBezTo>
                      <a:pt x="537" y="11"/>
                      <a:pt x="577" y="4"/>
                      <a:pt x="603" y="5"/>
                    </a:cubicBezTo>
                    <a:cubicBezTo>
                      <a:pt x="629" y="6"/>
                      <a:pt x="652" y="19"/>
                      <a:pt x="669" y="20"/>
                    </a:cubicBezTo>
                    <a:cubicBezTo>
                      <a:pt x="686" y="21"/>
                      <a:pt x="702" y="12"/>
                      <a:pt x="708" y="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869" name="Text Box 47"/>
          <p:cNvSpPr txBox="1">
            <a:spLocks noChangeArrowheads="1"/>
          </p:cNvSpPr>
          <p:nvPr/>
        </p:nvSpPr>
        <p:spPr bwMode="auto">
          <a:xfrm>
            <a:off x="685800" y="3048000"/>
            <a:ext cx="3124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What equipment is required so that  could we can achieve faster measurements for use in feedback control?</a:t>
            </a:r>
            <a:endParaRPr lang="en-US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792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We are performing an experiment, changing the reflux flow and measuring the purity of the distillate.  Discuss the processes that will affect the empirical dynamic model.</a:t>
            </a:r>
          </a:p>
        </p:txBody>
      </p:sp>
      <p:sp>
        <p:nvSpPr>
          <p:cNvPr id="37891" name="AutoShape 4"/>
          <p:cNvSpPr>
            <a:spLocks noChangeArrowheads="1"/>
          </p:cNvSpPr>
          <p:nvPr/>
        </p:nvSpPr>
        <p:spPr bwMode="auto">
          <a:xfrm>
            <a:off x="2819400" y="3429000"/>
            <a:ext cx="1295400" cy="1524000"/>
          </a:xfrm>
          <a:prstGeom prst="can">
            <a:avLst>
              <a:gd name="adj" fmla="val 29412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Reactor</a:t>
            </a:r>
          </a:p>
        </p:txBody>
      </p:sp>
      <p:grpSp>
        <p:nvGrpSpPr>
          <p:cNvPr id="37892" name="Group 5"/>
          <p:cNvGrpSpPr>
            <a:grpSpLocks/>
          </p:cNvGrpSpPr>
          <p:nvPr/>
        </p:nvGrpSpPr>
        <p:grpSpPr bwMode="auto">
          <a:xfrm>
            <a:off x="4191000" y="2438400"/>
            <a:ext cx="2435225" cy="3281363"/>
            <a:chOff x="485" y="1488"/>
            <a:chExt cx="1825" cy="2466"/>
          </a:xfrm>
        </p:grpSpPr>
        <p:sp>
          <p:nvSpPr>
            <p:cNvPr id="31750" name="AutoShape 6"/>
            <p:cNvSpPr>
              <a:spLocks noChangeArrowheads="1"/>
            </p:cNvSpPr>
            <p:nvPr/>
          </p:nvSpPr>
          <p:spPr bwMode="auto">
            <a:xfrm rot="5400000">
              <a:off x="143" y="2544"/>
              <a:ext cx="1873" cy="335"/>
            </a:xfrm>
            <a:prstGeom prst="flowChartTerminator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3" name="Freeform 7"/>
            <p:cNvSpPr>
              <a:spLocks/>
            </p:cNvSpPr>
            <p:nvPr/>
          </p:nvSpPr>
          <p:spPr bwMode="auto">
            <a:xfrm>
              <a:off x="485" y="2732"/>
              <a:ext cx="427" cy="5"/>
            </a:xfrm>
            <a:custGeom>
              <a:avLst/>
              <a:gdLst>
                <a:gd name="T0" fmla="*/ 0 w 427"/>
                <a:gd name="T1" fmla="*/ 0 h 5"/>
                <a:gd name="T2" fmla="*/ 427 w 427"/>
                <a:gd name="T3" fmla="*/ 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7" h="5">
                  <a:moveTo>
                    <a:pt x="0" y="0"/>
                  </a:moveTo>
                  <a:lnTo>
                    <a:pt x="427" y="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Oval 8"/>
            <p:cNvSpPr>
              <a:spLocks noChangeArrowheads="1"/>
            </p:cNvSpPr>
            <p:nvPr/>
          </p:nvSpPr>
          <p:spPr bwMode="auto">
            <a:xfrm>
              <a:off x="1440" y="336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Oval 9"/>
            <p:cNvSpPr>
              <a:spLocks noChangeArrowheads="1"/>
            </p:cNvSpPr>
            <p:nvPr/>
          </p:nvSpPr>
          <p:spPr bwMode="auto">
            <a:xfrm>
              <a:off x="1584" y="1632"/>
              <a:ext cx="192" cy="19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Line 10"/>
            <p:cNvSpPr>
              <a:spLocks noChangeShapeType="1"/>
            </p:cNvSpPr>
            <p:nvPr/>
          </p:nvSpPr>
          <p:spPr bwMode="auto">
            <a:xfrm flipV="1">
              <a:off x="168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Line 11"/>
            <p:cNvSpPr>
              <a:spLocks noChangeShapeType="1"/>
            </p:cNvSpPr>
            <p:nvPr/>
          </p:nvSpPr>
          <p:spPr bwMode="auto">
            <a:xfrm flipH="1">
              <a:off x="1056" y="148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Line 12"/>
            <p:cNvSpPr>
              <a:spLocks noChangeShapeType="1"/>
            </p:cNvSpPr>
            <p:nvPr/>
          </p:nvSpPr>
          <p:spPr bwMode="auto">
            <a:xfrm>
              <a:off x="1056" y="14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Line 13"/>
            <p:cNvSpPr>
              <a:spLocks noChangeShapeType="1"/>
            </p:cNvSpPr>
            <p:nvPr/>
          </p:nvSpPr>
          <p:spPr bwMode="auto">
            <a:xfrm flipV="1">
              <a:off x="1530" y="321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Line 14"/>
            <p:cNvSpPr>
              <a:spLocks noChangeShapeType="1"/>
            </p:cNvSpPr>
            <p:nvPr/>
          </p:nvSpPr>
          <p:spPr bwMode="auto">
            <a:xfrm flipH="1">
              <a:off x="1242" y="321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Line 15"/>
            <p:cNvSpPr>
              <a:spLocks noChangeShapeType="1"/>
            </p:cNvSpPr>
            <p:nvPr/>
          </p:nvSpPr>
          <p:spPr bwMode="auto">
            <a:xfrm>
              <a:off x="1080" y="3642"/>
              <a:ext cx="0" cy="1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Line 16"/>
            <p:cNvSpPr>
              <a:spLocks noChangeShapeType="1"/>
            </p:cNvSpPr>
            <p:nvPr/>
          </p:nvSpPr>
          <p:spPr bwMode="auto">
            <a:xfrm>
              <a:off x="1074" y="3828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Line 17"/>
            <p:cNvSpPr>
              <a:spLocks noChangeShapeType="1"/>
            </p:cNvSpPr>
            <p:nvPr/>
          </p:nvSpPr>
          <p:spPr bwMode="auto">
            <a:xfrm>
              <a:off x="1530" y="35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Line 18"/>
            <p:cNvSpPr>
              <a:spLocks noChangeShapeType="1"/>
            </p:cNvSpPr>
            <p:nvPr/>
          </p:nvSpPr>
          <p:spPr bwMode="auto">
            <a:xfrm flipH="1">
              <a:off x="1344" y="34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AutoShape 19"/>
            <p:cNvSpPr>
              <a:spLocks noChangeArrowheads="1"/>
            </p:cNvSpPr>
            <p:nvPr/>
          </p:nvSpPr>
          <p:spPr bwMode="auto">
            <a:xfrm>
              <a:off x="1488" y="1920"/>
              <a:ext cx="384" cy="144"/>
            </a:xfrm>
            <a:prstGeom prst="flowChartTerminator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6" name="Line 20"/>
            <p:cNvSpPr>
              <a:spLocks noChangeShapeType="1"/>
            </p:cNvSpPr>
            <p:nvPr/>
          </p:nvSpPr>
          <p:spPr bwMode="auto">
            <a:xfrm>
              <a:off x="1680" y="18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Line 21"/>
            <p:cNvSpPr>
              <a:spLocks noChangeShapeType="1"/>
            </p:cNvSpPr>
            <p:nvPr/>
          </p:nvSpPr>
          <p:spPr bwMode="auto">
            <a:xfrm>
              <a:off x="1686" y="210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Line 22"/>
            <p:cNvSpPr>
              <a:spLocks noChangeShapeType="1"/>
            </p:cNvSpPr>
            <p:nvPr/>
          </p:nvSpPr>
          <p:spPr bwMode="auto">
            <a:xfrm flipV="1">
              <a:off x="1392" y="196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Line 23"/>
            <p:cNvSpPr>
              <a:spLocks noChangeShapeType="1"/>
            </p:cNvSpPr>
            <p:nvPr/>
          </p:nvSpPr>
          <p:spPr bwMode="auto">
            <a:xfrm flipH="1">
              <a:off x="1200" y="19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Line 24"/>
            <p:cNvSpPr>
              <a:spLocks noChangeShapeType="1"/>
            </p:cNvSpPr>
            <p:nvPr/>
          </p:nvSpPr>
          <p:spPr bwMode="auto">
            <a:xfrm>
              <a:off x="1686" y="215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21" name="Group 25"/>
            <p:cNvGrpSpPr>
              <a:grpSpLocks/>
            </p:cNvGrpSpPr>
            <p:nvPr/>
          </p:nvGrpSpPr>
          <p:grpSpPr bwMode="auto">
            <a:xfrm>
              <a:off x="2070" y="2046"/>
              <a:ext cx="144" cy="180"/>
              <a:chOff x="2400" y="1749"/>
              <a:chExt cx="215" cy="287"/>
            </a:xfrm>
          </p:grpSpPr>
          <p:sp>
            <p:nvSpPr>
              <p:cNvPr id="37960" name="Line 26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61" name="Line 27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62" name="Line 28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63" name="Line 29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64" name="Line 30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65" name="Line 31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66" name="Freeform 32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136 h 396"/>
                  <a:gd name="T2" fmla="*/ 24 w 200"/>
                  <a:gd name="T3" fmla="*/ 120 h 396"/>
                  <a:gd name="T4" fmla="*/ 48 w 200"/>
                  <a:gd name="T5" fmla="*/ 70 h 396"/>
                  <a:gd name="T6" fmla="*/ 36 w 200"/>
                  <a:gd name="T7" fmla="*/ 21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22" name="Group 33"/>
            <p:cNvGrpSpPr>
              <a:grpSpLocks/>
            </p:cNvGrpSpPr>
            <p:nvPr/>
          </p:nvGrpSpPr>
          <p:grpSpPr bwMode="auto">
            <a:xfrm flipV="1">
              <a:off x="1434" y="2100"/>
              <a:ext cx="144" cy="180"/>
              <a:chOff x="2400" y="1749"/>
              <a:chExt cx="215" cy="287"/>
            </a:xfrm>
          </p:grpSpPr>
          <p:sp>
            <p:nvSpPr>
              <p:cNvPr id="37953" name="Line 34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4" name="Line 35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5" name="Line 36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6" name="Line 37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7" name="Line 38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8" name="Line 39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9" name="Freeform 40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136 h 396"/>
                  <a:gd name="T2" fmla="*/ 24 w 200"/>
                  <a:gd name="T3" fmla="*/ 120 h 396"/>
                  <a:gd name="T4" fmla="*/ 48 w 200"/>
                  <a:gd name="T5" fmla="*/ 70 h 396"/>
                  <a:gd name="T6" fmla="*/ 36 w 200"/>
                  <a:gd name="T7" fmla="*/ 21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23" name="Line 41"/>
            <p:cNvSpPr>
              <a:spLocks noChangeShapeType="1"/>
            </p:cNvSpPr>
            <p:nvPr/>
          </p:nvSpPr>
          <p:spPr bwMode="auto">
            <a:xfrm>
              <a:off x="2214" y="215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4" name="Line 42"/>
            <p:cNvSpPr>
              <a:spLocks noChangeShapeType="1"/>
            </p:cNvSpPr>
            <p:nvPr/>
          </p:nvSpPr>
          <p:spPr bwMode="auto">
            <a:xfrm>
              <a:off x="1680" y="206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5" name="Line 43"/>
            <p:cNvSpPr>
              <a:spLocks noChangeShapeType="1"/>
            </p:cNvSpPr>
            <p:nvPr/>
          </p:nvSpPr>
          <p:spPr bwMode="auto">
            <a:xfrm flipH="1">
              <a:off x="1584" y="21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Line 44"/>
            <p:cNvSpPr>
              <a:spLocks noChangeShapeType="1"/>
            </p:cNvSpPr>
            <p:nvPr/>
          </p:nvSpPr>
          <p:spPr bwMode="auto">
            <a:xfrm>
              <a:off x="1392" y="2112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Line 45"/>
            <p:cNvSpPr>
              <a:spLocks noChangeShapeType="1"/>
            </p:cNvSpPr>
            <p:nvPr/>
          </p:nvSpPr>
          <p:spPr bwMode="auto">
            <a:xfrm>
              <a:off x="1392" y="21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8" name="Oval 46"/>
            <p:cNvSpPr>
              <a:spLocks noChangeArrowheads="1"/>
            </p:cNvSpPr>
            <p:nvPr/>
          </p:nvSpPr>
          <p:spPr bwMode="auto">
            <a:xfrm>
              <a:off x="1902" y="192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9" name="Line 47"/>
            <p:cNvSpPr>
              <a:spLocks noChangeShapeType="1"/>
            </p:cNvSpPr>
            <p:nvPr/>
          </p:nvSpPr>
          <p:spPr bwMode="auto">
            <a:xfrm>
              <a:off x="1998" y="196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Line 48"/>
            <p:cNvSpPr>
              <a:spLocks noChangeShapeType="1"/>
            </p:cNvSpPr>
            <p:nvPr/>
          </p:nvSpPr>
          <p:spPr bwMode="auto">
            <a:xfrm>
              <a:off x="2130" y="1962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1" name="Line 49"/>
            <p:cNvSpPr>
              <a:spLocks noChangeShapeType="1"/>
            </p:cNvSpPr>
            <p:nvPr/>
          </p:nvSpPr>
          <p:spPr bwMode="auto">
            <a:xfrm flipH="1">
              <a:off x="1440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32" name="Group 50"/>
            <p:cNvGrpSpPr>
              <a:grpSpLocks/>
            </p:cNvGrpSpPr>
            <p:nvPr/>
          </p:nvGrpSpPr>
          <p:grpSpPr bwMode="auto">
            <a:xfrm flipV="1">
              <a:off x="1974" y="3744"/>
              <a:ext cx="144" cy="180"/>
              <a:chOff x="2400" y="1749"/>
              <a:chExt cx="215" cy="287"/>
            </a:xfrm>
          </p:grpSpPr>
          <p:sp>
            <p:nvSpPr>
              <p:cNvPr id="37946" name="Line 51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7" name="Line 52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8" name="Line 53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9" name="Line 54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0" name="Line 55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1" name="Line 56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2" name="Freeform 57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136 h 396"/>
                  <a:gd name="T2" fmla="*/ 24 w 200"/>
                  <a:gd name="T3" fmla="*/ 120 h 396"/>
                  <a:gd name="T4" fmla="*/ 48 w 200"/>
                  <a:gd name="T5" fmla="*/ 70 h 396"/>
                  <a:gd name="T6" fmla="*/ 36 w 200"/>
                  <a:gd name="T7" fmla="*/ 21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33" name="Group 58"/>
            <p:cNvGrpSpPr>
              <a:grpSpLocks/>
            </p:cNvGrpSpPr>
            <p:nvPr/>
          </p:nvGrpSpPr>
          <p:grpSpPr bwMode="auto">
            <a:xfrm>
              <a:off x="1776" y="3348"/>
              <a:ext cx="144" cy="180"/>
              <a:chOff x="2400" y="1749"/>
              <a:chExt cx="215" cy="287"/>
            </a:xfrm>
          </p:grpSpPr>
          <p:sp>
            <p:nvSpPr>
              <p:cNvPr id="37939" name="Line 59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0" name="Line 60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1" name="Line 61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2" name="Line 62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3" name="Line 63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4" name="Line 64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5" name="Freeform 65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136 h 396"/>
                  <a:gd name="T2" fmla="*/ 24 w 200"/>
                  <a:gd name="T3" fmla="*/ 120 h 396"/>
                  <a:gd name="T4" fmla="*/ 48 w 200"/>
                  <a:gd name="T5" fmla="*/ 70 h 396"/>
                  <a:gd name="T6" fmla="*/ 36 w 200"/>
                  <a:gd name="T7" fmla="*/ 21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34" name="Oval 66"/>
            <p:cNvSpPr>
              <a:spLocks noChangeArrowheads="1"/>
            </p:cNvSpPr>
            <p:nvPr/>
          </p:nvSpPr>
          <p:spPr bwMode="auto">
            <a:xfrm>
              <a:off x="720" y="3408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5" name="Line 67"/>
            <p:cNvSpPr>
              <a:spLocks noChangeShapeType="1"/>
            </p:cNvSpPr>
            <p:nvPr/>
          </p:nvSpPr>
          <p:spPr bwMode="auto">
            <a:xfrm>
              <a:off x="792" y="3546"/>
              <a:ext cx="0" cy="4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6" name="Line 68"/>
            <p:cNvSpPr>
              <a:spLocks noChangeShapeType="1"/>
            </p:cNvSpPr>
            <p:nvPr/>
          </p:nvSpPr>
          <p:spPr bwMode="auto">
            <a:xfrm>
              <a:off x="792" y="3954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7" name="Line 69"/>
            <p:cNvSpPr>
              <a:spLocks noChangeShapeType="1"/>
            </p:cNvSpPr>
            <p:nvPr/>
          </p:nvSpPr>
          <p:spPr bwMode="auto">
            <a:xfrm flipV="1">
              <a:off x="2052" y="3918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8" name="Line 70"/>
            <p:cNvSpPr>
              <a:spLocks noChangeShapeType="1"/>
            </p:cNvSpPr>
            <p:nvPr/>
          </p:nvSpPr>
          <p:spPr bwMode="auto">
            <a:xfrm>
              <a:off x="2112" y="382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3" name="Line 71"/>
          <p:cNvSpPr>
            <a:spLocks noChangeShapeType="1"/>
          </p:cNvSpPr>
          <p:nvPr/>
        </p:nvSpPr>
        <p:spPr bwMode="auto">
          <a:xfrm>
            <a:off x="685800" y="3124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72"/>
          <p:cNvSpPr>
            <a:spLocks noChangeShapeType="1"/>
          </p:cNvSpPr>
          <p:nvPr/>
        </p:nvSpPr>
        <p:spPr bwMode="auto">
          <a:xfrm>
            <a:off x="32766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73"/>
          <p:cNvSpPr txBox="1">
            <a:spLocks noChangeArrowheads="1"/>
          </p:cNvSpPr>
          <p:nvPr/>
        </p:nvSpPr>
        <p:spPr bwMode="auto">
          <a:xfrm>
            <a:off x="228600" y="3505200"/>
            <a:ext cx="1295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Fresh feed flow is constant</a:t>
            </a:r>
            <a:endParaRPr lang="en-US"/>
          </a:p>
        </p:txBody>
      </p:sp>
      <p:sp>
        <p:nvSpPr>
          <p:cNvPr id="37896" name="Line 74"/>
          <p:cNvSpPr>
            <a:spLocks noChangeShapeType="1"/>
          </p:cNvSpPr>
          <p:nvPr/>
        </p:nvSpPr>
        <p:spPr bwMode="auto">
          <a:xfrm>
            <a:off x="6553200" y="5562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75"/>
          <p:cNvSpPr>
            <a:spLocks noChangeShapeType="1"/>
          </p:cNvSpPr>
          <p:nvPr/>
        </p:nvSpPr>
        <p:spPr bwMode="auto">
          <a:xfrm flipH="1">
            <a:off x="2133600" y="62484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76"/>
          <p:cNvSpPr>
            <a:spLocks noChangeShapeType="1"/>
          </p:cNvSpPr>
          <p:nvPr/>
        </p:nvSpPr>
        <p:spPr bwMode="auto">
          <a:xfrm flipV="1">
            <a:off x="2133600" y="3124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Text Box 77"/>
          <p:cNvSpPr txBox="1">
            <a:spLocks noChangeArrowheads="1"/>
          </p:cNvSpPr>
          <p:nvPr/>
        </p:nvSpPr>
        <p:spPr bwMode="auto">
          <a:xfrm>
            <a:off x="6923088" y="5181600"/>
            <a:ext cx="1752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Mostly unreacted feed</a:t>
            </a:r>
          </a:p>
        </p:txBody>
      </p:sp>
      <p:sp>
        <p:nvSpPr>
          <p:cNvPr id="37900" name="Text Box 78"/>
          <p:cNvSpPr txBox="1">
            <a:spLocks noChangeArrowheads="1"/>
          </p:cNvSpPr>
          <p:nvPr/>
        </p:nvSpPr>
        <p:spPr bwMode="auto">
          <a:xfrm>
            <a:off x="6781800" y="28194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Pure product</a:t>
            </a:r>
          </a:p>
        </p:txBody>
      </p:sp>
      <p:sp>
        <p:nvSpPr>
          <p:cNvPr id="37901" name="Text Box 80"/>
          <p:cNvSpPr txBox="1">
            <a:spLocks noChangeArrowheads="1"/>
          </p:cNvSpPr>
          <p:nvPr/>
        </p:nvSpPr>
        <p:spPr bwMode="auto">
          <a:xfrm>
            <a:off x="381000" y="304800"/>
            <a:ext cx="8458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6:  EMPIRCAL MODELLING WORKSHOP 4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6"/>
          <p:cNvGraphicFramePr>
            <a:graphicFrameLocks noChangeAspect="1"/>
          </p:cNvGraphicFramePr>
          <p:nvPr/>
        </p:nvGraphicFramePr>
        <p:xfrm>
          <a:off x="685800" y="5029200"/>
          <a:ext cx="6365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Clip" r:id="rId3" imgW="1857375" imgH="3995738" progId="MS_ClipArt_Gallery.5">
                  <p:embed/>
                </p:oleObj>
              </mc:Choice>
              <mc:Fallback>
                <p:oleObj name="Clip" r:id="rId3" imgW="1857375" imgH="3995738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6365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AutoShape 7"/>
          <p:cNvSpPr>
            <a:spLocks noChangeArrowheads="1"/>
          </p:cNvSpPr>
          <p:nvPr/>
        </p:nvSpPr>
        <p:spPr bwMode="auto">
          <a:xfrm>
            <a:off x="1960563" y="4987925"/>
            <a:ext cx="6477000" cy="1676400"/>
          </a:xfrm>
          <a:prstGeom prst="wedgeRoundRectCallout">
            <a:avLst>
              <a:gd name="adj1" fmla="val -59880"/>
              <a:gd name="adj2" fmla="val -3267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8600" indent="-228600"/>
            <a:r>
              <a:rPr lang="en-US" sz="1800" b="1">
                <a:solidFill>
                  <a:schemeClr val="accent2"/>
                </a:solidFill>
              </a:rPr>
              <a:t>Lot’s of improvement</a:t>
            </a:r>
            <a:r>
              <a:rPr lang="en-US" sz="1800" b="1"/>
              <a:t>, but we need some more study!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Read the textbook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Review the notes, especially learning goals and workshop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Try out the self-study suggestions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Naturally, we’ll have an assignment!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6: EMPIRICAL MODEL IDENTIFICATION</a:t>
            </a:r>
            <a:endParaRPr lang="en-US" sz="3200"/>
          </a:p>
        </p:txBody>
      </p:sp>
      <p:graphicFrame>
        <p:nvGraphicFramePr>
          <p:cNvPr id="38917" name="Object 9"/>
          <p:cNvGraphicFramePr>
            <a:graphicFrameLocks noChangeAspect="1"/>
          </p:cNvGraphicFramePr>
          <p:nvPr/>
        </p:nvGraphicFramePr>
        <p:xfrm>
          <a:off x="762000" y="1371600"/>
          <a:ext cx="9588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Clip" r:id="rId5" imgW="2701925" imgH="4019550" progId="MS_ClipArt_Gallery.5">
                  <p:embed/>
                </p:oleObj>
              </mc:Choice>
              <mc:Fallback>
                <p:oleObj name="Clip" r:id="rId5" imgW="2701925" imgH="4019550" progId="MS_ClipArt_Gallery.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9588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AutoShape 10"/>
          <p:cNvSpPr>
            <a:spLocks noChangeArrowheads="1"/>
          </p:cNvSpPr>
          <p:nvPr/>
        </p:nvSpPr>
        <p:spPr bwMode="auto">
          <a:xfrm>
            <a:off x="2590800" y="1143000"/>
            <a:ext cx="5867400" cy="914400"/>
          </a:xfrm>
          <a:prstGeom prst="wedgeRoundRectCallout">
            <a:avLst>
              <a:gd name="adj1" fmla="val -71051"/>
              <a:gd name="adj2" fmla="val -781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2438400" y="2286000"/>
            <a:ext cx="6096000" cy="247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Design and implement a good experiment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Perform the graphical calculations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Perform the statistical calculations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Combine fundamental and empirical modelling for chemical process systems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6: LEARNING RESOURCES</a:t>
            </a:r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75438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/>
              <a:t>SITE PC-EDUCATION WEB </a:t>
            </a:r>
          </a:p>
          <a:p>
            <a:r>
              <a:rPr lang="en-US" b="1"/>
              <a:t>	- Instrumentation Notes</a:t>
            </a:r>
          </a:p>
          <a:p>
            <a:r>
              <a:rPr lang="en-US" b="1"/>
              <a:t>	- Interactive Learning Module (Chapter 6)</a:t>
            </a:r>
          </a:p>
          <a:p>
            <a:r>
              <a:rPr lang="en-US" b="1"/>
              <a:t>	- Tutorials (Chapter 6)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Software Laboratory</a:t>
            </a:r>
          </a:p>
          <a:p>
            <a:r>
              <a:rPr lang="en-US" b="1"/>
              <a:t>	- S_LOOP program to simulate experimental step data, with noise if desired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Intermediate reference on statistical method</a:t>
            </a:r>
          </a:p>
          <a:p>
            <a:pPr>
              <a:spcBef>
                <a:spcPct val="50000"/>
              </a:spcBef>
            </a:pPr>
            <a:r>
              <a:rPr lang="en-US" b="1"/>
              <a:t>	- Brosilow, C. and B. Joseph, Techniques of Model-Based Control, Prentice-Hall, Upper Saddle River, 2002 (Chapters 15 &amp; 16).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6: SUGGESTIONS FOR SELF-STUDY</a:t>
            </a:r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772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1.	Find a process reaction curve plotted in Chapters 1-5 in the textbook.  Fit using a graphical method.</a:t>
            </a:r>
          </a:p>
          <a:p>
            <a:pPr>
              <a:spcBef>
                <a:spcPct val="50000"/>
              </a:spcBef>
            </a:pPr>
            <a:r>
              <a:rPr lang="en-US" b="1"/>
              <a:t>	Discuss how the parameters would change if the experiment were repeated at a flow 1/2 the original value.</a:t>
            </a:r>
          </a:p>
          <a:p>
            <a:pPr>
              <a:spcBef>
                <a:spcPct val="50000"/>
              </a:spcBef>
            </a:pPr>
            <a:r>
              <a:rPr lang="en-US" b="1"/>
              <a:t>2.	Estimate the range of dynamics that we expect from</a:t>
            </a:r>
          </a:p>
          <a:p>
            <a:r>
              <a:rPr lang="en-US" b="1"/>
              <a:t>	a. flow in a pipe</a:t>
            </a:r>
          </a:p>
          <a:p>
            <a:r>
              <a:rPr lang="en-US" b="1"/>
              <a:t>	b. heat exchangers</a:t>
            </a:r>
          </a:p>
          <a:p>
            <a:r>
              <a:rPr lang="en-US" b="1"/>
              <a:t>	c. levels in reflux drums</a:t>
            </a:r>
          </a:p>
          <a:p>
            <a:r>
              <a:rPr lang="en-US" b="1"/>
              <a:t>	d. distillation composition</a:t>
            </a:r>
          </a:p>
          <a:p>
            <a:r>
              <a:rPr lang="en-US" b="1"/>
              <a:t>	e. distillation pressure</a:t>
            </a:r>
          </a:p>
          <a:p>
            <a:pPr>
              <a:spcBef>
                <a:spcPct val="50000"/>
              </a:spcBef>
            </a:pPr>
            <a:r>
              <a:rPr lang="en-US" b="1"/>
              <a:t>3.	Develop an Excel spreadsheet to estimate the parameters in a first order dynamic model.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6: EMPIRICAL MODELLING</a:t>
            </a:r>
            <a:endParaRPr lang="en-US" sz="320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685800" y="1752600"/>
          <a:ext cx="9017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lip" r:id="rId3" imgW="2701925" imgH="4019550" progId="MS_ClipArt_Gallery.5">
                  <p:embed/>
                </p:oleObj>
              </mc:Choice>
              <mc:Fallback>
                <p:oleObj name="Clip" r:id="rId3" imgW="2701925" imgH="401955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9017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514600" y="1524000"/>
            <a:ext cx="5867400" cy="1295400"/>
          </a:xfrm>
          <a:prstGeom prst="wedgeRoundRectCallout">
            <a:avLst>
              <a:gd name="adj1" fmla="val -66208"/>
              <a:gd name="adj2" fmla="val -2316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We have invested a lot of effort to learn fundamental</a:t>
            </a:r>
          </a:p>
          <a:p>
            <a:pPr algn="ctr"/>
            <a:r>
              <a:rPr lang="en-US" sz="2000" b="1"/>
              <a:t>modelling.  Why are we now learning </a:t>
            </a:r>
          </a:p>
          <a:p>
            <a:pPr algn="ctr"/>
            <a:r>
              <a:rPr lang="en-US" sz="2000" b="1"/>
              <a:t>about an empirical approach? 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38200" y="3124200"/>
            <a:ext cx="7924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TRUE/FALSE QUESTIONS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We have all </a:t>
            </a:r>
            <a:r>
              <a:rPr lang="en-US" b="1" u="sng">
                <a:solidFill>
                  <a:schemeClr val="accent2"/>
                </a:solidFill>
              </a:rPr>
              <a:t>data </a:t>
            </a:r>
            <a:r>
              <a:rPr lang="en-US" b="1"/>
              <a:t>needed to develop a fundamental model of a complex process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We have the </a:t>
            </a:r>
            <a:r>
              <a:rPr lang="en-US" b="1" u="sng">
                <a:solidFill>
                  <a:schemeClr val="accent2"/>
                </a:solidFill>
              </a:rPr>
              <a:t>time</a:t>
            </a:r>
            <a:r>
              <a:rPr lang="en-US" b="1"/>
              <a:t> to develop a fundamental model of a complex process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Experiments are </a:t>
            </a:r>
            <a:r>
              <a:rPr lang="en-US" b="1" u="sng">
                <a:solidFill>
                  <a:schemeClr val="accent2"/>
                </a:solidFill>
              </a:rPr>
              <a:t>easy</a:t>
            </a:r>
            <a:r>
              <a:rPr lang="en-US" b="1"/>
              <a:t> to perform in a chemical process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We need </a:t>
            </a:r>
            <a:r>
              <a:rPr lang="en-US" b="1" u="sng">
                <a:solidFill>
                  <a:schemeClr val="accent2"/>
                </a:solidFill>
              </a:rPr>
              <a:t>very</a:t>
            </a:r>
            <a:r>
              <a:rPr lang="en-US" b="1"/>
              <a:t> accurate models for control engineering</a:t>
            </a: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228600" y="3657600"/>
            <a:ext cx="914400" cy="2905125"/>
            <a:chOff x="144" y="2304"/>
            <a:chExt cx="576" cy="1830"/>
          </a:xfrm>
        </p:grpSpPr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144" y="2880"/>
              <a:ext cx="57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false</a:t>
              </a:r>
            </a:p>
          </p:txBody>
        </p:sp>
        <p:sp>
          <p:nvSpPr>
            <p:cNvPr id="6152" name="Text Box 7"/>
            <p:cNvSpPr txBox="1">
              <a:spLocks noChangeArrowheads="1"/>
            </p:cNvSpPr>
            <p:nvPr/>
          </p:nvSpPr>
          <p:spPr bwMode="auto">
            <a:xfrm>
              <a:off x="144" y="2304"/>
              <a:ext cx="57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false</a:t>
              </a:r>
            </a:p>
          </p:txBody>
        </p:sp>
        <p:sp>
          <p:nvSpPr>
            <p:cNvPr id="6153" name="Text Box 8"/>
            <p:cNvSpPr txBox="1">
              <a:spLocks noChangeArrowheads="1"/>
            </p:cNvSpPr>
            <p:nvPr/>
          </p:nvSpPr>
          <p:spPr bwMode="auto">
            <a:xfrm>
              <a:off x="144" y="3408"/>
              <a:ext cx="57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false</a:t>
              </a:r>
            </a:p>
          </p:txBody>
        </p:sp>
        <p:sp>
          <p:nvSpPr>
            <p:cNvPr id="6154" name="Text Box 9"/>
            <p:cNvSpPr txBox="1">
              <a:spLocks noChangeArrowheads="1"/>
            </p:cNvSpPr>
            <p:nvPr/>
          </p:nvSpPr>
          <p:spPr bwMode="auto">
            <a:xfrm>
              <a:off x="144" y="3840"/>
              <a:ext cx="57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false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953000" y="1385888"/>
            <a:ext cx="73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Start</a:t>
            </a:r>
            <a:endParaRPr lang="en-US" b="1"/>
          </a:p>
        </p:txBody>
      </p:sp>
      <p:grpSp>
        <p:nvGrpSpPr>
          <p:cNvPr id="7172" name="Group 34"/>
          <p:cNvGrpSpPr>
            <a:grpSpLocks/>
          </p:cNvGrpSpPr>
          <p:nvPr/>
        </p:nvGrpSpPr>
        <p:grpSpPr bwMode="auto">
          <a:xfrm>
            <a:off x="1295400" y="1489075"/>
            <a:ext cx="7162800" cy="5368925"/>
            <a:chOff x="816" y="938"/>
            <a:chExt cx="4512" cy="3382"/>
          </a:xfrm>
        </p:grpSpPr>
        <p:sp>
          <p:nvSpPr>
            <p:cNvPr id="7175" name="Text Box 3"/>
            <p:cNvSpPr txBox="1">
              <a:spLocks noChangeArrowheads="1"/>
            </p:cNvSpPr>
            <p:nvPr/>
          </p:nvSpPr>
          <p:spPr bwMode="auto">
            <a:xfrm>
              <a:off x="1728" y="1274"/>
              <a:ext cx="321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/>
                <a:t>Experimental Design</a:t>
              </a:r>
            </a:p>
          </p:txBody>
        </p:sp>
        <p:sp>
          <p:nvSpPr>
            <p:cNvPr id="7176" name="Text Box 4"/>
            <p:cNvSpPr txBox="1">
              <a:spLocks noChangeArrowheads="1"/>
            </p:cNvSpPr>
            <p:nvPr/>
          </p:nvSpPr>
          <p:spPr bwMode="auto">
            <a:xfrm>
              <a:off x="1728" y="1754"/>
              <a:ext cx="321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/>
                <a:t>Plant Experimentation</a:t>
              </a:r>
            </a:p>
          </p:txBody>
        </p:sp>
        <p:sp>
          <p:nvSpPr>
            <p:cNvPr id="7177" name="Text Box 5"/>
            <p:cNvSpPr txBox="1">
              <a:spLocks noChangeArrowheads="1"/>
            </p:cNvSpPr>
            <p:nvPr/>
          </p:nvSpPr>
          <p:spPr bwMode="auto">
            <a:xfrm>
              <a:off x="1728" y="2186"/>
              <a:ext cx="321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/>
                <a:t>Determine Model Structure</a:t>
              </a:r>
            </a:p>
          </p:txBody>
        </p:sp>
        <p:sp>
          <p:nvSpPr>
            <p:cNvPr id="7178" name="Text Box 6"/>
            <p:cNvSpPr txBox="1">
              <a:spLocks noChangeArrowheads="1"/>
            </p:cNvSpPr>
            <p:nvPr/>
          </p:nvSpPr>
          <p:spPr bwMode="auto">
            <a:xfrm>
              <a:off x="1728" y="2666"/>
              <a:ext cx="321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/>
                <a:t>Parameter Estimation</a:t>
              </a:r>
            </a:p>
          </p:txBody>
        </p:sp>
        <p:sp>
          <p:nvSpPr>
            <p:cNvPr id="7179" name="Text Box 7"/>
            <p:cNvSpPr txBox="1">
              <a:spLocks noChangeArrowheads="1"/>
            </p:cNvSpPr>
            <p:nvPr/>
          </p:nvSpPr>
          <p:spPr bwMode="auto">
            <a:xfrm>
              <a:off x="1728" y="3146"/>
              <a:ext cx="321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/>
                <a:t>Diagnostic Evaluation</a:t>
              </a:r>
            </a:p>
          </p:txBody>
        </p:sp>
        <p:sp>
          <p:nvSpPr>
            <p:cNvPr id="7180" name="Text Box 8"/>
            <p:cNvSpPr txBox="1">
              <a:spLocks noChangeArrowheads="1"/>
            </p:cNvSpPr>
            <p:nvPr/>
          </p:nvSpPr>
          <p:spPr bwMode="auto">
            <a:xfrm>
              <a:off x="1728" y="3626"/>
              <a:ext cx="321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/>
                <a:t>Model Verification</a:t>
              </a:r>
            </a:p>
          </p:txBody>
        </p:sp>
        <p:sp>
          <p:nvSpPr>
            <p:cNvPr id="7181" name="Text Box 11"/>
            <p:cNvSpPr txBox="1">
              <a:spLocks noChangeArrowheads="1"/>
            </p:cNvSpPr>
            <p:nvPr/>
          </p:nvSpPr>
          <p:spPr bwMode="auto">
            <a:xfrm>
              <a:off x="2932" y="4070"/>
              <a:ext cx="7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b="1"/>
                <a:t>Complete</a:t>
              </a:r>
              <a:endParaRPr lang="en-US" b="1"/>
            </a:p>
          </p:txBody>
        </p:sp>
        <p:sp>
          <p:nvSpPr>
            <p:cNvPr id="7182" name="Line 13"/>
            <p:cNvSpPr>
              <a:spLocks noChangeShapeType="1"/>
            </p:cNvSpPr>
            <p:nvPr/>
          </p:nvSpPr>
          <p:spPr bwMode="auto">
            <a:xfrm>
              <a:off x="3360" y="113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Freeform 14"/>
            <p:cNvSpPr>
              <a:spLocks/>
            </p:cNvSpPr>
            <p:nvPr/>
          </p:nvSpPr>
          <p:spPr bwMode="auto">
            <a:xfrm>
              <a:off x="3360" y="3886"/>
              <a:ext cx="1" cy="220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22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Freeform 15"/>
            <p:cNvSpPr>
              <a:spLocks/>
            </p:cNvSpPr>
            <p:nvPr/>
          </p:nvSpPr>
          <p:spPr bwMode="auto">
            <a:xfrm>
              <a:off x="3360" y="2002"/>
              <a:ext cx="1" cy="184"/>
            </a:xfrm>
            <a:custGeom>
              <a:avLst/>
              <a:gdLst>
                <a:gd name="T0" fmla="*/ 0 w 1"/>
                <a:gd name="T1" fmla="*/ 0 h 184"/>
                <a:gd name="T2" fmla="*/ 0 w 1"/>
                <a:gd name="T3" fmla="*/ 184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4">
                  <a:moveTo>
                    <a:pt x="0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Freeform 16"/>
            <p:cNvSpPr>
              <a:spLocks/>
            </p:cNvSpPr>
            <p:nvPr/>
          </p:nvSpPr>
          <p:spPr bwMode="auto">
            <a:xfrm>
              <a:off x="3360" y="3406"/>
              <a:ext cx="1" cy="220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22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Freeform 17"/>
            <p:cNvSpPr>
              <a:spLocks/>
            </p:cNvSpPr>
            <p:nvPr/>
          </p:nvSpPr>
          <p:spPr bwMode="auto">
            <a:xfrm>
              <a:off x="3360" y="2922"/>
              <a:ext cx="1" cy="220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22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18"/>
            <p:cNvSpPr>
              <a:spLocks noChangeShapeType="1"/>
            </p:cNvSpPr>
            <p:nvPr/>
          </p:nvSpPr>
          <p:spPr bwMode="auto">
            <a:xfrm>
              <a:off x="3360" y="151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19"/>
            <p:cNvSpPr>
              <a:spLocks noChangeShapeType="1"/>
            </p:cNvSpPr>
            <p:nvPr/>
          </p:nvSpPr>
          <p:spPr bwMode="auto">
            <a:xfrm>
              <a:off x="3360" y="242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Line 20"/>
            <p:cNvSpPr>
              <a:spLocks noChangeShapeType="1"/>
            </p:cNvSpPr>
            <p:nvPr/>
          </p:nvSpPr>
          <p:spPr bwMode="auto">
            <a:xfrm>
              <a:off x="1344" y="137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Line 21"/>
            <p:cNvSpPr>
              <a:spLocks noChangeShapeType="1"/>
            </p:cNvSpPr>
            <p:nvPr/>
          </p:nvSpPr>
          <p:spPr bwMode="auto">
            <a:xfrm>
              <a:off x="1344" y="233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Line 22"/>
            <p:cNvSpPr>
              <a:spLocks noChangeShapeType="1"/>
            </p:cNvSpPr>
            <p:nvPr/>
          </p:nvSpPr>
          <p:spPr bwMode="auto">
            <a:xfrm flipV="1">
              <a:off x="1344" y="1274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Line 23"/>
            <p:cNvSpPr>
              <a:spLocks noChangeShapeType="1"/>
            </p:cNvSpPr>
            <p:nvPr/>
          </p:nvSpPr>
          <p:spPr bwMode="auto">
            <a:xfrm>
              <a:off x="4944" y="372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Line 24"/>
            <p:cNvSpPr>
              <a:spLocks noChangeShapeType="1"/>
            </p:cNvSpPr>
            <p:nvPr/>
          </p:nvSpPr>
          <p:spPr bwMode="auto">
            <a:xfrm>
              <a:off x="4944" y="329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Line 25"/>
            <p:cNvSpPr>
              <a:spLocks noChangeShapeType="1"/>
            </p:cNvSpPr>
            <p:nvPr/>
          </p:nvSpPr>
          <p:spPr bwMode="auto">
            <a:xfrm>
              <a:off x="4944" y="233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Line 26"/>
            <p:cNvSpPr>
              <a:spLocks noChangeShapeType="1"/>
            </p:cNvSpPr>
            <p:nvPr/>
          </p:nvSpPr>
          <p:spPr bwMode="auto">
            <a:xfrm flipV="1">
              <a:off x="4992" y="1417"/>
              <a:ext cx="33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Line 27"/>
            <p:cNvSpPr>
              <a:spLocks noChangeShapeType="1"/>
            </p:cNvSpPr>
            <p:nvPr/>
          </p:nvSpPr>
          <p:spPr bwMode="auto">
            <a:xfrm flipV="1">
              <a:off x="5328" y="1418"/>
              <a:ext cx="0" cy="2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Line 28"/>
            <p:cNvSpPr>
              <a:spLocks noChangeShapeType="1"/>
            </p:cNvSpPr>
            <p:nvPr/>
          </p:nvSpPr>
          <p:spPr bwMode="auto">
            <a:xfrm>
              <a:off x="1344" y="377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960" y="3482"/>
              <a:ext cx="768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Alternative</a:t>
              </a:r>
            </a:p>
            <a:p>
              <a:pPr>
                <a:spcBef>
                  <a:spcPct val="50000"/>
                </a:spcBef>
              </a:pPr>
              <a:r>
                <a:rPr lang="en-US" sz="1600" b="1"/>
                <a:t>data</a:t>
              </a:r>
              <a:endParaRPr lang="en-US" sz="1600"/>
            </a:p>
          </p:txBody>
        </p:sp>
        <p:sp>
          <p:nvSpPr>
            <p:cNvPr id="7199" name="Text Box 30"/>
            <p:cNvSpPr txBox="1">
              <a:spLocks noChangeArrowheads="1"/>
            </p:cNvSpPr>
            <p:nvPr/>
          </p:nvSpPr>
          <p:spPr bwMode="auto">
            <a:xfrm>
              <a:off x="816" y="938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A priori  knowledge</a:t>
              </a:r>
              <a:endParaRPr lang="en-US" sz="1600"/>
            </a:p>
          </p:txBody>
        </p:sp>
      </p:grpSp>
      <p:graphicFrame>
        <p:nvGraphicFramePr>
          <p:cNvPr id="7173" name="Object 32"/>
          <p:cNvGraphicFramePr>
            <a:graphicFrameLocks noChangeAspect="1"/>
          </p:cNvGraphicFramePr>
          <p:nvPr/>
        </p:nvGraphicFramePr>
        <p:xfrm>
          <a:off x="533400" y="3276600"/>
          <a:ext cx="7889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Clip" r:id="rId3" imgW="2701925" imgH="4019550" progId="MS_ClipArt_Gallery.5">
                  <p:embed/>
                </p:oleObj>
              </mc:Choice>
              <mc:Fallback>
                <p:oleObj name="Clip" r:id="rId3" imgW="2701925" imgH="4019550" progId="MS_ClipArt_Gallery.5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7889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AutoShape 33"/>
          <p:cNvSpPr>
            <a:spLocks noChangeArrowheads="1"/>
          </p:cNvSpPr>
          <p:nvPr/>
        </p:nvSpPr>
        <p:spPr bwMode="auto">
          <a:xfrm>
            <a:off x="381000" y="1981200"/>
            <a:ext cx="1295400" cy="1066800"/>
          </a:xfrm>
          <a:prstGeom prst="wedgeRoundRectCallout">
            <a:avLst>
              <a:gd name="adj1" fmla="val -18139"/>
              <a:gd name="adj2" fmla="val 6815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Not just</a:t>
            </a:r>
          </a:p>
          <a:p>
            <a:pPr algn="ctr"/>
            <a:r>
              <a:rPr lang="en-US" sz="1600" b="1"/>
              <a:t> process</a:t>
            </a:r>
          </a:p>
          <a:p>
            <a:pPr algn="ctr"/>
            <a:r>
              <a:rPr lang="en-US" sz="1600" b="1"/>
              <a:t>control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grpSp>
        <p:nvGrpSpPr>
          <p:cNvPr id="8195" name="Group 30"/>
          <p:cNvGrpSpPr>
            <a:grpSpLocks/>
          </p:cNvGrpSpPr>
          <p:nvPr/>
        </p:nvGrpSpPr>
        <p:grpSpPr bwMode="auto">
          <a:xfrm>
            <a:off x="5943600" y="1295400"/>
            <a:ext cx="2743200" cy="3111500"/>
            <a:chOff x="3429" y="943"/>
            <a:chExt cx="1995" cy="1742"/>
          </a:xfrm>
        </p:grpSpPr>
        <p:sp>
          <p:nvSpPr>
            <p:cNvPr id="8236" name="Text Box 4"/>
            <p:cNvSpPr txBox="1">
              <a:spLocks noChangeArrowheads="1"/>
            </p:cNvSpPr>
            <p:nvPr/>
          </p:nvSpPr>
          <p:spPr bwMode="auto">
            <a:xfrm>
              <a:off x="3619" y="1081"/>
              <a:ext cx="1593" cy="1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/>
                <a:t>Experimental Design</a:t>
              </a:r>
            </a:p>
          </p:txBody>
        </p:sp>
        <p:sp>
          <p:nvSpPr>
            <p:cNvPr id="8237" name="Text Box 5"/>
            <p:cNvSpPr txBox="1">
              <a:spLocks noChangeArrowheads="1"/>
            </p:cNvSpPr>
            <p:nvPr/>
          </p:nvSpPr>
          <p:spPr bwMode="auto">
            <a:xfrm>
              <a:off x="3619" y="1323"/>
              <a:ext cx="1593" cy="1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/>
                <a:t>Plant Experimentation</a:t>
              </a:r>
            </a:p>
          </p:txBody>
        </p:sp>
        <p:sp>
          <p:nvSpPr>
            <p:cNvPr id="8238" name="Text Box 6"/>
            <p:cNvSpPr txBox="1">
              <a:spLocks noChangeArrowheads="1"/>
            </p:cNvSpPr>
            <p:nvPr/>
          </p:nvSpPr>
          <p:spPr bwMode="auto">
            <a:xfrm>
              <a:off x="3619" y="1540"/>
              <a:ext cx="1593" cy="1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/>
                <a:t>Determine Model Structure</a:t>
              </a:r>
            </a:p>
          </p:txBody>
        </p:sp>
        <p:sp>
          <p:nvSpPr>
            <p:cNvPr id="8239" name="Text Box 7"/>
            <p:cNvSpPr txBox="1">
              <a:spLocks noChangeArrowheads="1"/>
            </p:cNvSpPr>
            <p:nvPr/>
          </p:nvSpPr>
          <p:spPr bwMode="auto">
            <a:xfrm>
              <a:off x="3619" y="1780"/>
              <a:ext cx="1593" cy="1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/>
                <a:t>Parameter Estimation</a:t>
              </a:r>
            </a:p>
          </p:txBody>
        </p:sp>
        <p:sp>
          <p:nvSpPr>
            <p:cNvPr id="8240" name="Text Box 8"/>
            <p:cNvSpPr txBox="1">
              <a:spLocks noChangeArrowheads="1"/>
            </p:cNvSpPr>
            <p:nvPr/>
          </p:nvSpPr>
          <p:spPr bwMode="auto">
            <a:xfrm>
              <a:off x="3619" y="2021"/>
              <a:ext cx="1593" cy="1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/>
                <a:t>Diagnostic Evaluation</a:t>
              </a:r>
            </a:p>
          </p:txBody>
        </p:sp>
        <p:sp>
          <p:nvSpPr>
            <p:cNvPr id="8241" name="Text Box 9"/>
            <p:cNvSpPr txBox="1">
              <a:spLocks noChangeArrowheads="1"/>
            </p:cNvSpPr>
            <p:nvPr/>
          </p:nvSpPr>
          <p:spPr bwMode="auto">
            <a:xfrm>
              <a:off x="3619" y="2261"/>
              <a:ext cx="1593" cy="1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/>
                <a:t>Model Verification</a:t>
              </a:r>
            </a:p>
          </p:txBody>
        </p:sp>
        <p:sp>
          <p:nvSpPr>
            <p:cNvPr id="8242" name="Text Box 10"/>
            <p:cNvSpPr txBox="1">
              <a:spLocks noChangeArrowheads="1"/>
            </p:cNvSpPr>
            <p:nvPr/>
          </p:nvSpPr>
          <p:spPr bwMode="auto">
            <a:xfrm>
              <a:off x="4308" y="943"/>
              <a:ext cx="33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/>
                <a:t>Start</a:t>
              </a:r>
            </a:p>
          </p:txBody>
        </p:sp>
        <p:sp>
          <p:nvSpPr>
            <p:cNvPr id="8243" name="Text Box 11"/>
            <p:cNvSpPr txBox="1">
              <a:spLocks noChangeArrowheads="1"/>
            </p:cNvSpPr>
            <p:nvPr/>
          </p:nvSpPr>
          <p:spPr bwMode="auto">
            <a:xfrm>
              <a:off x="4215" y="2548"/>
              <a:ext cx="51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/>
                <a:t>Complete</a:t>
              </a:r>
            </a:p>
          </p:txBody>
        </p:sp>
        <p:sp>
          <p:nvSpPr>
            <p:cNvPr id="8244" name="Line 12"/>
            <p:cNvSpPr>
              <a:spLocks noChangeShapeType="1"/>
            </p:cNvSpPr>
            <p:nvPr/>
          </p:nvSpPr>
          <p:spPr bwMode="auto">
            <a:xfrm>
              <a:off x="4427" y="1009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5" name="Freeform 13"/>
            <p:cNvSpPr>
              <a:spLocks/>
            </p:cNvSpPr>
            <p:nvPr/>
          </p:nvSpPr>
          <p:spPr bwMode="auto">
            <a:xfrm>
              <a:off x="4427" y="2392"/>
              <a:ext cx="0" cy="111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11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6" name="Freeform 14"/>
            <p:cNvSpPr>
              <a:spLocks/>
            </p:cNvSpPr>
            <p:nvPr/>
          </p:nvSpPr>
          <p:spPr bwMode="auto">
            <a:xfrm>
              <a:off x="4427" y="1447"/>
              <a:ext cx="0" cy="92"/>
            </a:xfrm>
            <a:custGeom>
              <a:avLst/>
              <a:gdLst>
                <a:gd name="T0" fmla="*/ 0 w 1"/>
                <a:gd name="T1" fmla="*/ 0 h 184"/>
                <a:gd name="T2" fmla="*/ 0 w 1"/>
                <a:gd name="T3" fmla="*/ 92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4">
                  <a:moveTo>
                    <a:pt x="0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Freeform 15"/>
            <p:cNvSpPr>
              <a:spLocks/>
            </p:cNvSpPr>
            <p:nvPr/>
          </p:nvSpPr>
          <p:spPr bwMode="auto">
            <a:xfrm>
              <a:off x="4427" y="2151"/>
              <a:ext cx="0" cy="111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11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8" name="Freeform 16"/>
            <p:cNvSpPr>
              <a:spLocks/>
            </p:cNvSpPr>
            <p:nvPr/>
          </p:nvSpPr>
          <p:spPr bwMode="auto">
            <a:xfrm>
              <a:off x="4427" y="1908"/>
              <a:ext cx="0" cy="111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11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" name="Line 17"/>
            <p:cNvSpPr>
              <a:spLocks noChangeShapeType="1"/>
            </p:cNvSpPr>
            <p:nvPr/>
          </p:nvSpPr>
          <p:spPr bwMode="auto">
            <a:xfrm>
              <a:off x="4427" y="1202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0" name="Line 18"/>
            <p:cNvSpPr>
              <a:spLocks noChangeShapeType="1"/>
            </p:cNvSpPr>
            <p:nvPr/>
          </p:nvSpPr>
          <p:spPr bwMode="auto">
            <a:xfrm>
              <a:off x="4427" y="1659"/>
              <a:ext cx="0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1" name="Line 19"/>
            <p:cNvSpPr>
              <a:spLocks noChangeShapeType="1"/>
            </p:cNvSpPr>
            <p:nvPr/>
          </p:nvSpPr>
          <p:spPr bwMode="auto">
            <a:xfrm>
              <a:off x="3429" y="1129"/>
              <a:ext cx="1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2" name="Line 20"/>
            <p:cNvSpPr>
              <a:spLocks noChangeShapeType="1"/>
            </p:cNvSpPr>
            <p:nvPr/>
          </p:nvSpPr>
          <p:spPr bwMode="auto">
            <a:xfrm>
              <a:off x="3429" y="1611"/>
              <a:ext cx="1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3" name="Line 21"/>
            <p:cNvSpPr>
              <a:spLocks noChangeShapeType="1"/>
            </p:cNvSpPr>
            <p:nvPr/>
          </p:nvSpPr>
          <p:spPr bwMode="auto">
            <a:xfrm flipV="1">
              <a:off x="3429" y="1081"/>
              <a:ext cx="0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Line 22"/>
            <p:cNvSpPr>
              <a:spLocks noChangeShapeType="1"/>
            </p:cNvSpPr>
            <p:nvPr/>
          </p:nvSpPr>
          <p:spPr bwMode="auto">
            <a:xfrm>
              <a:off x="5210" y="2310"/>
              <a:ext cx="1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5" name="Line 23"/>
            <p:cNvSpPr>
              <a:spLocks noChangeShapeType="1"/>
            </p:cNvSpPr>
            <p:nvPr/>
          </p:nvSpPr>
          <p:spPr bwMode="auto">
            <a:xfrm>
              <a:off x="5210" y="2093"/>
              <a:ext cx="1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6" name="Line 24"/>
            <p:cNvSpPr>
              <a:spLocks noChangeShapeType="1"/>
            </p:cNvSpPr>
            <p:nvPr/>
          </p:nvSpPr>
          <p:spPr bwMode="auto">
            <a:xfrm>
              <a:off x="5210" y="1611"/>
              <a:ext cx="1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7" name="Line 25"/>
            <p:cNvSpPr>
              <a:spLocks noChangeShapeType="1"/>
            </p:cNvSpPr>
            <p:nvPr/>
          </p:nvSpPr>
          <p:spPr bwMode="auto">
            <a:xfrm>
              <a:off x="5234" y="1153"/>
              <a:ext cx="1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8" name="Line 26"/>
            <p:cNvSpPr>
              <a:spLocks noChangeShapeType="1"/>
            </p:cNvSpPr>
            <p:nvPr/>
          </p:nvSpPr>
          <p:spPr bwMode="auto">
            <a:xfrm flipV="1">
              <a:off x="5400" y="1153"/>
              <a:ext cx="0" cy="1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9" name="Line 27"/>
            <p:cNvSpPr>
              <a:spLocks noChangeShapeType="1"/>
            </p:cNvSpPr>
            <p:nvPr/>
          </p:nvSpPr>
          <p:spPr bwMode="auto">
            <a:xfrm>
              <a:off x="3429" y="2334"/>
              <a:ext cx="1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196" name="Object 31"/>
          <p:cNvGraphicFramePr>
            <a:graphicFrameLocks noChangeAspect="1"/>
          </p:cNvGraphicFramePr>
          <p:nvPr/>
        </p:nvGraphicFramePr>
        <p:xfrm>
          <a:off x="4191000" y="1524000"/>
          <a:ext cx="7889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Clip" r:id="rId3" imgW="2701925" imgH="4019550" progId="MS_ClipArt_Gallery.5">
                  <p:embed/>
                </p:oleObj>
              </mc:Choice>
              <mc:Fallback>
                <p:oleObj name="Clip" r:id="rId3" imgW="2701925" imgH="4019550" progId="MS_ClipArt_Gallery.5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0"/>
                        <a:ext cx="7889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AutoShape 32"/>
          <p:cNvSpPr>
            <a:spLocks noChangeArrowheads="1"/>
          </p:cNvSpPr>
          <p:nvPr/>
        </p:nvSpPr>
        <p:spPr bwMode="auto">
          <a:xfrm>
            <a:off x="609600" y="1295400"/>
            <a:ext cx="3048000" cy="1447800"/>
          </a:xfrm>
          <a:prstGeom prst="wedgeRoundRectCallout">
            <a:avLst>
              <a:gd name="adj1" fmla="val 70259"/>
              <a:gd name="adj2" fmla="val -2368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Looks very general; it is!</a:t>
            </a:r>
          </a:p>
          <a:p>
            <a:pPr algn="ctr"/>
            <a:r>
              <a:rPr lang="en-US" sz="2000" b="1"/>
              <a:t>However, we still need to </a:t>
            </a:r>
          </a:p>
          <a:p>
            <a:pPr algn="ctr"/>
            <a:r>
              <a:rPr lang="en-US" sz="2000" b="1"/>
              <a:t>understand the process!</a:t>
            </a:r>
          </a:p>
        </p:txBody>
      </p:sp>
      <p:sp>
        <p:nvSpPr>
          <p:cNvPr id="8198" name="Text Box 33"/>
          <p:cNvSpPr txBox="1">
            <a:spLocks noChangeArrowheads="1"/>
          </p:cNvSpPr>
          <p:nvPr/>
        </p:nvSpPr>
        <p:spPr bwMode="auto">
          <a:xfrm>
            <a:off x="685800" y="4724400"/>
            <a:ext cx="7620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Changing the temperature 10 K in a ethane pyrolysis  reactor is allowed.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Changing the temperature in a bio-reactor could kill micro-organisms</a:t>
            </a:r>
          </a:p>
        </p:txBody>
      </p:sp>
      <p:grpSp>
        <p:nvGrpSpPr>
          <p:cNvPr id="8199" name="Group 34"/>
          <p:cNvGrpSpPr>
            <a:grpSpLocks/>
          </p:cNvGrpSpPr>
          <p:nvPr/>
        </p:nvGrpSpPr>
        <p:grpSpPr bwMode="auto">
          <a:xfrm>
            <a:off x="1447800" y="3048000"/>
            <a:ext cx="2133600" cy="1439863"/>
            <a:chOff x="192" y="1973"/>
            <a:chExt cx="1578" cy="1340"/>
          </a:xfrm>
        </p:grpSpPr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660" y="2202"/>
              <a:ext cx="552" cy="733"/>
            </a:xfrm>
            <a:prstGeom prst="can">
              <a:avLst>
                <a:gd name="adj" fmla="val 33197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 flipV="1">
              <a:off x="1412" y="2865"/>
              <a:ext cx="148" cy="71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02" name="AutoShape 37"/>
            <p:cNvSpPr>
              <a:spLocks noChangeArrowheads="1"/>
            </p:cNvSpPr>
            <p:nvPr/>
          </p:nvSpPr>
          <p:spPr bwMode="auto">
            <a:xfrm>
              <a:off x="807" y="2675"/>
              <a:ext cx="149" cy="165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AutoShape 38"/>
            <p:cNvSpPr>
              <a:spLocks noChangeArrowheads="1"/>
            </p:cNvSpPr>
            <p:nvPr/>
          </p:nvSpPr>
          <p:spPr bwMode="auto">
            <a:xfrm>
              <a:off x="745" y="2675"/>
              <a:ext cx="149" cy="165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AutoShape 39"/>
            <p:cNvSpPr>
              <a:spLocks noChangeArrowheads="1"/>
            </p:cNvSpPr>
            <p:nvPr/>
          </p:nvSpPr>
          <p:spPr bwMode="auto">
            <a:xfrm>
              <a:off x="872" y="2675"/>
              <a:ext cx="149" cy="165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40"/>
            <p:cNvSpPr>
              <a:spLocks noChangeArrowheads="1"/>
            </p:cNvSpPr>
            <p:nvPr/>
          </p:nvSpPr>
          <p:spPr bwMode="auto">
            <a:xfrm>
              <a:off x="915" y="2675"/>
              <a:ext cx="149" cy="165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AutoShape 41"/>
            <p:cNvSpPr>
              <a:spLocks noChangeArrowheads="1"/>
            </p:cNvSpPr>
            <p:nvPr/>
          </p:nvSpPr>
          <p:spPr bwMode="auto">
            <a:xfrm>
              <a:off x="979" y="2675"/>
              <a:ext cx="148" cy="165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Line 42"/>
            <p:cNvSpPr>
              <a:spLocks noChangeShapeType="1"/>
            </p:cNvSpPr>
            <p:nvPr/>
          </p:nvSpPr>
          <p:spPr bwMode="auto">
            <a:xfrm>
              <a:off x="745" y="2769"/>
              <a:ext cx="0" cy="3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Line 43"/>
            <p:cNvSpPr>
              <a:spLocks noChangeShapeType="1"/>
            </p:cNvSpPr>
            <p:nvPr/>
          </p:nvSpPr>
          <p:spPr bwMode="auto">
            <a:xfrm>
              <a:off x="1127" y="2769"/>
              <a:ext cx="0" cy="3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09" name="Group 44"/>
            <p:cNvGrpSpPr>
              <a:grpSpLocks/>
            </p:cNvGrpSpPr>
            <p:nvPr/>
          </p:nvGrpSpPr>
          <p:grpSpPr bwMode="auto">
            <a:xfrm>
              <a:off x="1068" y="3121"/>
              <a:ext cx="132" cy="142"/>
              <a:chOff x="306" y="575"/>
              <a:chExt cx="1142" cy="625"/>
            </a:xfrm>
          </p:grpSpPr>
          <p:sp>
            <p:nvSpPr>
              <p:cNvPr id="8229" name="Line 45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0" name="Line 46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1" name="Line 47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2" name="Line 48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3" name="Line 49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4" name="Line 50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5" name="Freeform 51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10" name="Group 52"/>
            <p:cNvGrpSpPr>
              <a:grpSpLocks/>
            </p:cNvGrpSpPr>
            <p:nvPr/>
          </p:nvGrpSpPr>
          <p:grpSpPr bwMode="auto">
            <a:xfrm rot="-5400000">
              <a:off x="329" y="1982"/>
              <a:ext cx="146" cy="127"/>
              <a:chOff x="306" y="575"/>
              <a:chExt cx="1142" cy="625"/>
            </a:xfrm>
          </p:grpSpPr>
          <p:sp>
            <p:nvSpPr>
              <p:cNvPr id="8222" name="Line 53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Line 54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Line 55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Line 56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Line 57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7" name="Line 58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8" name="Freeform 59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04" name="Oval 60"/>
            <p:cNvSpPr>
              <a:spLocks noChangeArrowheads="1"/>
            </p:cNvSpPr>
            <p:nvPr/>
          </p:nvSpPr>
          <p:spPr bwMode="auto">
            <a:xfrm>
              <a:off x="1404" y="2722"/>
              <a:ext cx="170" cy="165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12" name="Line 61"/>
            <p:cNvSpPr>
              <a:spLocks noChangeShapeType="1"/>
            </p:cNvSpPr>
            <p:nvPr/>
          </p:nvSpPr>
          <p:spPr bwMode="auto">
            <a:xfrm flipH="1">
              <a:off x="1210" y="2813"/>
              <a:ext cx="2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62"/>
            <p:cNvSpPr>
              <a:spLocks noChangeShapeType="1"/>
            </p:cNvSpPr>
            <p:nvPr/>
          </p:nvSpPr>
          <p:spPr bwMode="auto">
            <a:xfrm>
              <a:off x="1482" y="2725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63"/>
            <p:cNvSpPr>
              <a:spLocks noChangeShapeType="1"/>
            </p:cNvSpPr>
            <p:nvPr/>
          </p:nvSpPr>
          <p:spPr bwMode="auto">
            <a:xfrm>
              <a:off x="1127" y="3266"/>
              <a:ext cx="0" cy="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Line 64"/>
            <p:cNvSpPr>
              <a:spLocks noChangeShapeType="1"/>
            </p:cNvSpPr>
            <p:nvPr/>
          </p:nvSpPr>
          <p:spPr bwMode="auto">
            <a:xfrm>
              <a:off x="787" y="2060"/>
              <a:ext cx="0" cy="2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Line 65"/>
            <p:cNvSpPr>
              <a:spLocks noChangeShapeType="1"/>
            </p:cNvSpPr>
            <p:nvPr/>
          </p:nvSpPr>
          <p:spPr bwMode="auto">
            <a:xfrm flipH="1">
              <a:off x="468" y="206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Line 66"/>
            <p:cNvSpPr>
              <a:spLocks noChangeShapeType="1"/>
            </p:cNvSpPr>
            <p:nvPr/>
          </p:nvSpPr>
          <p:spPr bwMode="auto">
            <a:xfrm flipH="1">
              <a:off x="192" y="2060"/>
              <a:ext cx="1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Oval 67"/>
            <p:cNvSpPr>
              <a:spLocks noChangeArrowheads="1"/>
            </p:cNvSpPr>
            <p:nvPr/>
          </p:nvSpPr>
          <p:spPr bwMode="auto">
            <a:xfrm>
              <a:off x="447" y="2438"/>
              <a:ext cx="149" cy="16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T</a:t>
              </a:r>
            </a:p>
          </p:txBody>
        </p:sp>
        <p:sp>
          <p:nvSpPr>
            <p:cNvPr id="8219" name="Oval 68"/>
            <p:cNvSpPr>
              <a:spLocks noChangeArrowheads="1"/>
            </p:cNvSpPr>
            <p:nvPr/>
          </p:nvSpPr>
          <p:spPr bwMode="auto">
            <a:xfrm>
              <a:off x="436" y="2681"/>
              <a:ext cx="149" cy="1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A</a:t>
              </a:r>
            </a:p>
          </p:txBody>
        </p:sp>
        <p:sp>
          <p:nvSpPr>
            <p:cNvPr id="8220" name="Line 69"/>
            <p:cNvSpPr>
              <a:spLocks noChangeShapeType="1"/>
            </p:cNvSpPr>
            <p:nvPr/>
          </p:nvSpPr>
          <p:spPr bwMode="auto">
            <a:xfrm>
              <a:off x="588" y="2536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Line 70"/>
            <p:cNvSpPr>
              <a:spLocks noChangeShapeType="1"/>
            </p:cNvSpPr>
            <p:nvPr/>
          </p:nvSpPr>
          <p:spPr bwMode="auto">
            <a:xfrm>
              <a:off x="583" y="2757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7"/>
          <p:cNvGrpSpPr>
            <a:grpSpLocks/>
          </p:cNvGrpSpPr>
          <p:nvPr/>
        </p:nvGrpSpPr>
        <p:grpSpPr bwMode="auto">
          <a:xfrm>
            <a:off x="228600" y="1524000"/>
            <a:ext cx="2981325" cy="4689475"/>
            <a:chOff x="1472" y="961"/>
            <a:chExt cx="1878" cy="2954"/>
          </a:xfrm>
        </p:grpSpPr>
        <p:sp>
          <p:nvSpPr>
            <p:cNvPr id="9230" name="Text Box 3"/>
            <p:cNvSpPr txBox="1">
              <a:spLocks noChangeArrowheads="1"/>
            </p:cNvSpPr>
            <p:nvPr/>
          </p:nvSpPr>
          <p:spPr bwMode="auto">
            <a:xfrm>
              <a:off x="1472" y="1244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Experimental Design</a:t>
              </a:r>
            </a:p>
          </p:txBody>
        </p:sp>
        <p:sp>
          <p:nvSpPr>
            <p:cNvPr id="9231" name="Text Box 4"/>
            <p:cNvSpPr txBox="1">
              <a:spLocks noChangeArrowheads="1"/>
            </p:cNvSpPr>
            <p:nvPr/>
          </p:nvSpPr>
          <p:spPr bwMode="auto">
            <a:xfrm>
              <a:off x="1472" y="1657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Plant Experimentation</a:t>
              </a:r>
            </a:p>
          </p:txBody>
        </p:sp>
        <p:sp>
          <p:nvSpPr>
            <p:cNvPr id="9232" name="Text Box 5"/>
            <p:cNvSpPr txBox="1">
              <a:spLocks noChangeArrowheads="1"/>
            </p:cNvSpPr>
            <p:nvPr/>
          </p:nvSpPr>
          <p:spPr bwMode="auto">
            <a:xfrm>
              <a:off x="1472" y="202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Determine Model Structure</a:t>
              </a:r>
            </a:p>
          </p:txBody>
        </p:sp>
        <p:sp>
          <p:nvSpPr>
            <p:cNvPr id="9233" name="Text Box 6"/>
            <p:cNvSpPr txBox="1">
              <a:spLocks noChangeArrowheads="1"/>
            </p:cNvSpPr>
            <p:nvPr/>
          </p:nvSpPr>
          <p:spPr bwMode="auto">
            <a:xfrm>
              <a:off x="1472" y="243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Parameter Estimation</a:t>
              </a:r>
            </a:p>
          </p:txBody>
        </p:sp>
        <p:sp>
          <p:nvSpPr>
            <p:cNvPr id="9234" name="Text Box 7"/>
            <p:cNvSpPr txBox="1">
              <a:spLocks noChangeArrowheads="1"/>
            </p:cNvSpPr>
            <p:nvPr/>
          </p:nvSpPr>
          <p:spPr bwMode="auto">
            <a:xfrm>
              <a:off x="1472" y="285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Diagnostic Evaluation</a:t>
              </a:r>
            </a:p>
          </p:txBody>
        </p:sp>
        <p:sp>
          <p:nvSpPr>
            <p:cNvPr id="9235" name="Text Box 8"/>
            <p:cNvSpPr txBox="1">
              <a:spLocks noChangeArrowheads="1"/>
            </p:cNvSpPr>
            <p:nvPr/>
          </p:nvSpPr>
          <p:spPr bwMode="auto">
            <a:xfrm>
              <a:off x="1472" y="326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Model Verification</a:t>
              </a:r>
            </a:p>
          </p:txBody>
        </p:sp>
        <p:sp>
          <p:nvSpPr>
            <p:cNvPr id="9236" name="Text Box 9"/>
            <p:cNvSpPr txBox="1">
              <a:spLocks noChangeArrowheads="1"/>
            </p:cNvSpPr>
            <p:nvPr/>
          </p:nvSpPr>
          <p:spPr bwMode="auto">
            <a:xfrm>
              <a:off x="2284" y="961"/>
              <a:ext cx="394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Start</a:t>
              </a:r>
            </a:p>
          </p:txBody>
        </p:sp>
        <p:sp>
          <p:nvSpPr>
            <p:cNvPr id="9237" name="Text Box 10"/>
            <p:cNvSpPr txBox="1">
              <a:spLocks noChangeArrowheads="1"/>
            </p:cNvSpPr>
            <p:nvPr/>
          </p:nvSpPr>
          <p:spPr bwMode="auto">
            <a:xfrm>
              <a:off x="2175" y="3703"/>
              <a:ext cx="643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Complete</a:t>
              </a:r>
            </a:p>
          </p:txBody>
        </p:sp>
        <p:sp>
          <p:nvSpPr>
            <p:cNvPr id="9238" name="Line 11"/>
            <p:cNvSpPr>
              <a:spLocks noChangeShapeType="1"/>
            </p:cNvSpPr>
            <p:nvPr/>
          </p:nvSpPr>
          <p:spPr bwMode="auto">
            <a:xfrm>
              <a:off x="2425" y="112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Freeform 12"/>
            <p:cNvSpPr>
              <a:spLocks/>
            </p:cNvSpPr>
            <p:nvPr/>
          </p:nvSpPr>
          <p:spPr bwMode="auto">
            <a:xfrm>
              <a:off x="2425" y="3484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Freeform 13"/>
            <p:cNvSpPr>
              <a:spLocks/>
            </p:cNvSpPr>
            <p:nvPr/>
          </p:nvSpPr>
          <p:spPr bwMode="auto">
            <a:xfrm>
              <a:off x="2425" y="1869"/>
              <a:ext cx="0" cy="157"/>
            </a:xfrm>
            <a:custGeom>
              <a:avLst/>
              <a:gdLst>
                <a:gd name="T0" fmla="*/ 0 w 1"/>
                <a:gd name="T1" fmla="*/ 0 h 184"/>
                <a:gd name="T2" fmla="*/ 0 w 1"/>
                <a:gd name="T3" fmla="*/ 157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4">
                  <a:moveTo>
                    <a:pt x="0" y="0"/>
                  </a:moveTo>
                  <a:lnTo>
                    <a:pt x="0" y="184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Freeform 14"/>
            <p:cNvSpPr>
              <a:spLocks/>
            </p:cNvSpPr>
            <p:nvPr/>
          </p:nvSpPr>
          <p:spPr bwMode="auto">
            <a:xfrm>
              <a:off x="2425" y="3072"/>
              <a:ext cx="0" cy="190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9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Freeform 15"/>
            <p:cNvSpPr>
              <a:spLocks/>
            </p:cNvSpPr>
            <p:nvPr/>
          </p:nvSpPr>
          <p:spPr bwMode="auto">
            <a:xfrm>
              <a:off x="2425" y="2657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Line 16"/>
            <p:cNvSpPr>
              <a:spLocks noChangeShapeType="1"/>
            </p:cNvSpPr>
            <p:nvPr/>
          </p:nvSpPr>
          <p:spPr bwMode="auto">
            <a:xfrm>
              <a:off x="2425" y="1451"/>
              <a:ext cx="0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Line 17"/>
            <p:cNvSpPr>
              <a:spLocks noChangeShapeType="1"/>
            </p:cNvSpPr>
            <p:nvPr/>
          </p:nvSpPr>
          <p:spPr bwMode="auto">
            <a:xfrm>
              <a:off x="2425" y="2231"/>
              <a:ext cx="0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9" name="Text Box 28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sp>
        <p:nvSpPr>
          <p:cNvPr id="9220" name="Text Box 29"/>
          <p:cNvSpPr txBox="1">
            <a:spLocks noChangeArrowheads="1"/>
          </p:cNvSpPr>
          <p:nvPr/>
        </p:nvSpPr>
        <p:spPr bwMode="auto">
          <a:xfrm>
            <a:off x="4572000" y="1295400"/>
            <a:ext cx="4191000" cy="150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/>
              <a:t>Base case operating conditions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/>
              <a:t>Definition of perturbation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/>
              <a:t>Measures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/>
              <a:t>Duration</a:t>
            </a:r>
          </a:p>
        </p:txBody>
      </p:sp>
      <p:sp>
        <p:nvSpPr>
          <p:cNvPr id="9221" name="Line 30"/>
          <p:cNvSpPr>
            <a:spLocks noChangeShapeType="1"/>
          </p:cNvSpPr>
          <p:nvPr/>
        </p:nvSpPr>
        <p:spPr bwMode="auto">
          <a:xfrm>
            <a:off x="3200400" y="2133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31"/>
          <p:cNvSpPr txBox="1">
            <a:spLocks noChangeArrowheads="1"/>
          </p:cNvSpPr>
          <p:nvPr/>
        </p:nvSpPr>
        <p:spPr bwMode="auto">
          <a:xfrm>
            <a:off x="4572000" y="3124200"/>
            <a:ext cx="41910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/>
              <a:t>Safely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/>
              <a:t>Small effect on product quality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/>
              <a:t>Small effect of profit</a:t>
            </a:r>
          </a:p>
        </p:txBody>
      </p:sp>
      <p:sp>
        <p:nvSpPr>
          <p:cNvPr id="9223" name="Line 32"/>
          <p:cNvSpPr>
            <a:spLocks noChangeShapeType="1"/>
          </p:cNvSpPr>
          <p:nvPr/>
        </p:nvSpPr>
        <p:spPr bwMode="auto">
          <a:xfrm>
            <a:off x="3200400" y="281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33"/>
          <p:cNvSpPr>
            <a:spLocks noChangeShapeType="1"/>
          </p:cNvSpPr>
          <p:nvPr/>
        </p:nvSpPr>
        <p:spPr bwMode="auto">
          <a:xfrm>
            <a:off x="4114800" y="2819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34"/>
          <p:cNvSpPr>
            <a:spLocks noChangeShapeType="1"/>
          </p:cNvSpPr>
          <p:nvPr/>
        </p:nvSpPr>
        <p:spPr bwMode="auto">
          <a:xfrm>
            <a:off x="4114800" y="3733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Text Box 35"/>
          <p:cNvSpPr txBox="1">
            <a:spLocks noChangeArrowheads="1"/>
          </p:cNvSpPr>
          <p:nvPr/>
        </p:nvSpPr>
        <p:spPr bwMode="auto">
          <a:xfrm>
            <a:off x="4572000" y="4572000"/>
            <a:ext cx="41910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/>
              <a:t>We will stick with linear.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/>
              <a:t>What order, dead time, etc?</a:t>
            </a:r>
          </a:p>
        </p:txBody>
      </p:sp>
      <p:sp>
        <p:nvSpPr>
          <p:cNvPr id="9227" name="Line 36"/>
          <p:cNvSpPr>
            <a:spLocks noChangeShapeType="1"/>
          </p:cNvSpPr>
          <p:nvPr/>
        </p:nvSpPr>
        <p:spPr bwMode="auto">
          <a:xfrm>
            <a:off x="3200400" y="3352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37"/>
          <p:cNvSpPr>
            <a:spLocks noChangeShapeType="1"/>
          </p:cNvSpPr>
          <p:nvPr/>
        </p:nvSpPr>
        <p:spPr bwMode="auto">
          <a:xfrm>
            <a:off x="3733800" y="3352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Line 38"/>
          <p:cNvSpPr>
            <a:spLocks noChangeShapeType="1"/>
          </p:cNvSpPr>
          <p:nvPr/>
        </p:nvSpPr>
        <p:spPr bwMode="auto">
          <a:xfrm>
            <a:off x="3733800" y="4953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228600" y="1524000"/>
            <a:ext cx="2981325" cy="4689475"/>
            <a:chOff x="1472" y="961"/>
            <a:chExt cx="1878" cy="2954"/>
          </a:xfrm>
        </p:grpSpPr>
        <p:sp>
          <p:nvSpPr>
            <p:cNvPr id="10254" name="Text Box 3"/>
            <p:cNvSpPr txBox="1">
              <a:spLocks noChangeArrowheads="1"/>
            </p:cNvSpPr>
            <p:nvPr/>
          </p:nvSpPr>
          <p:spPr bwMode="auto">
            <a:xfrm>
              <a:off x="1472" y="1244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Experimental Design</a:t>
              </a:r>
            </a:p>
          </p:txBody>
        </p:sp>
        <p:sp>
          <p:nvSpPr>
            <p:cNvPr id="10255" name="Text Box 4"/>
            <p:cNvSpPr txBox="1">
              <a:spLocks noChangeArrowheads="1"/>
            </p:cNvSpPr>
            <p:nvPr/>
          </p:nvSpPr>
          <p:spPr bwMode="auto">
            <a:xfrm>
              <a:off x="1472" y="1657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Plant Experimentation</a:t>
              </a:r>
            </a:p>
          </p:txBody>
        </p:sp>
        <p:sp>
          <p:nvSpPr>
            <p:cNvPr id="10256" name="Text Box 5"/>
            <p:cNvSpPr txBox="1">
              <a:spLocks noChangeArrowheads="1"/>
            </p:cNvSpPr>
            <p:nvPr/>
          </p:nvSpPr>
          <p:spPr bwMode="auto">
            <a:xfrm>
              <a:off x="1472" y="202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Determine Model Structure</a:t>
              </a:r>
            </a:p>
          </p:txBody>
        </p:sp>
        <p:sp>
          <p:nvSpPr>
            <p:cNvPr id="10257" name="Text Box 6"/>
            <p:cNvSpPr txBox="1">
              <a:spLocks noChangeArrowheads="1"/>
            </p:cNvSpPr>
            <p:nvPr/>
          </p:nvSpPr>
          <p:spPr bwMode="auto">
            <a:xfrm>
              <a:off x="1472" y="243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Parameter Estimation</a:t>
              </a:r>
            </a:p>
          </p:txBody>
        </p:sp>
        <p:sp>
          <p:nvSpPr>
            <p:cNvPr id="10258" name="Text Box 7"/>
            <p:cNvSpPr txBox="1">
              <a:spLocks noChangeArrowheads="1"/>
            </p:cNvSpPr>
            <p:nvPr/>
          </p:nvSpPr>
          <p:spPr bwMode="auto">
            <a:xfrm>
              <a:off x="1472" y="285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Diagnostic Evaluation</a:t>
              </a:r>
            </a:p>
          </p:txBody>
        </p:sp>
        <p:sp>
          <p:nvSpPr>
            <p:cNvPr id="10259" name="Text Box 8"/>
            <p:cNvSpPr txBox="1">
              <a:spLocks noChangeArrowheads="1"/>
            </p:cNvSpPr>
            <p:nvPr/>
          </p:nvSpPr>
          <p:spPr bwMode="auto">
            <a:xfrm>
              <a:off x="1472" y="326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Model Verification</a:t>
              </a:r>
            </a:p>
          </p:txBody>
        </p:sp>
        <p:sp>
          <p:nvSpPr>
            <p:cNvPr id="10260" name="Text Box 9"/>
            <p:cNvSpPr txBox="1">
              <a:spLocks noChangeArrowheads="1"/>
            </p:cNvSpPr>
            <p:nvPr/>
          </p:nvSpPr>
          <p:spPr bwMode="auto">
            <a:xfrm>
              <a:off x="2284" y="961"/>
              <a:ext cx="394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Start</a:t>
              </a:r>
            </a:p>
          </p:txBody>
        </p:sp>
        <p:sp>
          <p:nvSpPr>
            <p:cNvPr id="10261" name="Text Box 10"/>
            <p:cNvSpPr txBox="1">
              <a:spLocks noChangeArrowheads="1"/>
            </p:cNvSpPr>
            <p:nvPr/>
          </p:nvSpPr>
          <p:spPr bwMode="auto">
            <a:xfrm>
              <a:off x="2175" y="3703"/>
              <a:ext cx="643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Complete</a:t>
              </a:r>
            </a:p>
          </p:txBody>
        </p:sp>
        <p:sp>
          <p:nvSpPr>
            <p:cNvPr id="10262" name="Line 11"/>
            <p:cNvSpPr>
              <a:spLocks noChangeShapeType="1"/>
            </p:cNvSpPr>
            <p:nvPr/>
          </p:nvSpPr>
          <p:spPr bwMode="auto">
            <a:xfrm>
              <a:off x="2425" y="112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Freeform 12"/>
            <p:cNvSpPr>
              <a:spLocks/>
            </p:cNvSpPr>
            <p:nvPr/>
          </p:nvSpPr>
          <p:spPr bwMode="auto">
            <a:xfrm>
              <a:off x="2425" y="3484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Freeform 13"/>
            <p:cNvSpPr>
              <a:spLocks/>
            </p:cNvSpPr>
            <p:nvPr/>
          </p:nvSpPr>
          <p:spPr bwMode="auto">
            <a:xfrm>
              <a:off x="2425" y="1869"/>
              <a:ext cx="0" cy="157"/>
            </a:xfrm>
            <a:custGeom>
              <a:avLst/>
              <a:gdLst>
                <a:gd name="T0" fmla="*/ 0 w 1"/>
                <a:gd name="T1" fmla="*/ 0 h 184"/>
                <a:gd name="T2" fmla="*/ 0 w 1"/>
                <a:gd name="T3" fmla="*/ 157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4">
                  <a:moveTo>
                    <a:pt x="0" y="0"/>
                  </a:moveTo>
                  <a:lnTo>
                    <a:pt x="0" y="184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Freeform 14"/>
            <p:cNvSpPr>
              <a:spLocks/>
            </p:cNvSpPr>
            <p:nvPr/>
          </p:nvSpPr>
          <p:spPr bwMode="auto">
            <a:xfrm>
              <a:off x="2425" y="3072"/>
              <a:ext cx="0" cy="190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9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Freeform 15"/>
            <p:cNvSpPr>
              <a:spLocks/>
            </p:cNvSpPr>
            <p:nvPr/>
          </p:nvSpPr>
          <p:spPr bwMode="auto">
            <a:xfrm>
              <a:off x="2425" y="2657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16"/>
            <p:cNvSpPr>
              <a:spLocks noChangeShapeType="1"/>
            </p:cNvSpPr>
            <p:nvPr/>
          </p:nvSpPr>
          <p:spPr bwMode="auto">
            <a:xfrm>
              <a:off x="2425" y="1451"/>
              <a:ext cx="0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Line 17"/>
            <p:cNvSpPr>
              <a:spLocks noChangeShapeType="1"/>
            </p:cNvSpPr>
            <p:nvPr/>
          </p:nvSpPr>
          <p:spPr bwMode="auto">
            <a:xfrm>
              <a:off x="2425" y="2231"/>
              <a:ext cx="0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3" name="Text Box 18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4495800" y="3200400"/>
            <a:ext cx="4191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/>
              <a:t>Gain, time constant, dead time ...</a:t>
            </a:r>
          </a:p>
        </p:txBody>
      </p:sp>
      <p:sp>
        <p:nvSpPr>
          <p:cNvPr id="10245" name="Text Box 21"/>
          <p:cNvSpPr txBox="1">
            <a:spLocks noChangeArrowheads="1"/>
          </p:cNvSpPr>
          <p:nvPr/>
        </p:nvSpPr>
        <p:spPr bwMode="auto">
          <a:xfrm>
            <a:off x="4495800" y="4114800"/>
            <a:ext cx="4191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/>
              <a:t>Does the model fit the data used to evaluate the parameters?</a:t>
            </a:r>
          </a:p>
        </p:txBody>
      </p:sp>
      <p:sp>
        <p:nvSpPr>
          <p:cNvPr id="10246" name="Text Box 25"/>
          <p:cNvSpPr txBox="1">
            <a:spLocks noChangeArrowheads="1"/>
          </p:cNvSpPr>
          <p:nvPr/>
        </p:nvSpPr>
        <p:spPr bwMode="auto">
          <a:xfrm>
            <a:off x="4495800" y="5410200"/>
            <a:ext cx="4191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/>
              <a:t>Does the model fit a new set of data not used in parameter estimation.</a:t>
            </a:r>
          </a:p>
        </p:txBody>
      </p:sp>
      <p:sp>
        <p:nvSpPr>
          <p:cNvPr id="10247" name="Line 29"/>
          <p:cNvSpPr>
            <a:spLocks noChangeShapeType="1"/>
          </p:cNvSpPr>
          <p:nvPr/>
        </p:nvSpPr>
        <p:spPr bwMode="auto">
          <a:xfrm>
            <a:off x="3200400" y="4038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30"/>
          <p:cNvSpPr>
            <a:spLocks noChangeShapeType="1"/>
          </p:cNvSpPr>
          <p:nvPr/>
        </p:nvSpPr>
        <p:spPr bwMode="auto">
          <a:xfrm flipV="1">
            <a:off x="36576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31"/>
          <p:cNvSpPr>
            <a:spLocks noChangeShapeType="1"/>
          </p:cNvSpPr>
          <p:nvPr/>
        </p:nvSpPr>
        <p:spPr bwMode="auto">
          <a:xfrm>
            <a:off x="3657600" y="3429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32"/>
          <p:cNvSpPr>
            <a:spLocks noChangeShapeType="1"/>
          </p:cNvSpPr>
          <p:nvPr/>
        </p:nvSpPr>
        <p:spPr bwMode="auto">
          <a:xfrm>
            <a:off x="3200400" y="4648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33"/>
          <p:cNvSpPr>
            <a:spLocks noChangeShapeType="1"/>
          </p:cNvSpPr>
          <p:nvPr/>
        </p:nvSpPr>
        <p:spPr bwMode="auto">
          <a:xfrm>
            <a:off x="32004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34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35"/>
          <p:cNvSpPr>
            <a:spLocks noChangeShapeType="1"/>
          </p:cNvSpPr>
          <p:nvPr/>
        </p:nvSpPr>
        <p:spPr bwMode="auto">
          <a:xfrm>
            <a:off x="3657600" y="594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228600" y="1524000"/>
            <a:ext cx="2981325" cy="4689475"/>
            <a:chOff x="1472" y="961"/>
            <a:chExt cx="1878" cy="2954"/>
          </a:xfrm>
        </p:grpSpPr>
        <p:sp>
          <p:nvSpPr>
            <p:cNvPr id="11271" name="Text Box 3"/>
            <p:cNvSpPr txBox="1">
              <a:spLocks noChangeArrowheads="1"/>
            </p:cNvSpPr>
            <p:nvPr/>
          </p:nvSpPr>
          <p:spPr bwMode="auto">
            <a:xfrm>
              <a:off x="1472" y="1244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Experimental Design</a:t>
              </a:r>
            </a:p>
          </p:txBody>
        </p:sp>
        <p:sp>
          <p:nvSpPr>
            <p:cNvPr id="11272" name="Text Box 4"/>
            <p:cNvSpPr txBox="1">
              <a:spLocks noChangeArrowheads="1"/>
            </p:cNvSpPr>
            <p:nvPr/>
          </p:nvSpPr>
          <p:spPr bwMode="auto">
            <a:xfrm>
              <a:off x="1472" y="1657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Plant Experimentation</a:t>
              </a:r>
            </a:p>
          </p:txBody>
        </p:sp>
        <p:sp>
          <p:nvSpPr>
            <p:cNvPr id="11273" name="Text Box 5"/>
            <p:cNvSpPr txBox="1">
              <a:spLocks noChangeArrowheads="1"/>
            </p:cNvSpPr>
            <p:nvPr/>
          </p:nvSpPr>
          <p:spPr bwMode="auto">
            <a:xfrm>
              <a:off x="1472" y="202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Determine Model Structure</a:t>
              </a:r>
            </a:p>
          </p:txBody>
        </p:sp>
        <p:sp>
          <p:nvSpPr>
            <p:cNvPr id="11274" name="Text Box 6"/>
            <p:cNvSpPr txBox="1">
              <a:spLocks noChangeArrowheads="1"/>
            </p:cNvSpPr>
            <p:nvPr/>
          </p:nvSpPr>
          <p:spPr bwMode="auto">
            <a:xfrm>
              <a:off x="1472" y="2438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Parameter Estimation</a:t>
              </a:r>
            </a:p>
          </p:txBody>
        </p:sp>
        <p:sp>
          <p:nvSpPr>
            <p:cNvPr id="11275" name="Text Box 7"/>
            <p:cNvSpPr txBox="1">
              <a:spLocks noChangeArrowheads="1"/>
            </p:cNvSpPr>
            <p:nvPr/>
          </p:nvSpPr>
          <p:spPr bwMode="auto">
            <a:xfrm>
              <a:off x="1472" y="285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Diagnostic Evaluation</a:t>
              </a:r>
            </a:p>
          </p:txBody>
        </p:sp>
        <p:sp>
          <p:nvSpPr>
            <p:cNvPr id="11276" name="Text Box 8"/>
            <p:cNvSpPr txBox="1">
              <a:spLocks noChangeArrowheads="1"/>
            </p:cNvSpPr>
            <p:nvPr/>
          </p:nvSpPr>
          <p:spPr bwMode="auto">
            <a:xfrm>
              <a:off x="1472" y="3260"/>
              <a:ext cx="1878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Model Verification</a:t>
              </a:r>
            </a:p>
          </p:txBody>
        </p:sp>
        <p:sp>
          <p:nvSpPr>
            <p:cNvPr id="11277" name="Text Box 9"/>
            <p:cNvSpPr txBox="1">
              <a:spLocks noChangeArrowheads="1"/>
            </p:cNvSpPr>
            <p:nvPr/>
          </p:nvSpPr>
          <p:spPr bwMode="auto">
            <a:xfrm>
              <a:off x="2284" y="961"/>
              <a:ext cx="394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Start</a:t>
              </a:r>
            </a:p>
          </p:txBody>
        </p:sp>
        <p:sp>
          <p:nvSpPr>
            <p:cNvPr id="11278" name="Text Box 10"/>
            <p:cNvSpPr txBox="1">
              <a:spLocks noChangeArrowheads="1"/>
            </p:cNvSpPr>
            <p:nvPr/>
          </p:nvSpPr>
          <p:spPr bwMode="auto">
            <a:xfrm>
              <a:off x="2175" y="3703"/>
              <a:ext cx="643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Complete</a:t>
              </a:r>
            </a:p>
          </p:txBody>
        </p:sp>
        <p:sp>
          <p:nvSpPr>
            <p:cNvPr id="11279" name="Line 11"/>
            <p:cNvSpPr>
              <a:spLocks noChangeShapeType="1"/>
            </p:cNvSpPr>
            <p:nvPr/>
          </p:nvSpPr>
          <p:spPr bwMode="auto">
            <a:xfrm>
              <a:off x="2425" y="112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Freeform 12"/>
            <p:cNvSpPr>
              <a:spLocks/>
            </p:cNvSpPr>
            <p:nvPr/>
          </p:nvSpPr>
          <p:spPr bwMode="auto">
            <a:xfrm>
              <a:off x="2425" y="3484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Freeform 13"/>
            <p:cNvSpPr>
              <a:spLocks/>
            </p:cNvSpPr>
            <p:nvPr/>
          </p:nvSpPr>
          <p:spPr bwMode="auto">
            <a:xfrm>
              <a:off x="2425" y="1869"/>
              <a:ext cx="0" cy="157"/>
            </a:xfrm>
            <a:custGeom>
              <a:avLst/>
              <a:gdLst>
                <a:gd name="T0" fmla="*/ 0 w 1"/>
                <a:gd name="T1" fmla="*/ 0 h 184"/>
                <a:gd name="T2" fmla="*/ 0 w 1"/>
                <a:gd name="T3" fmla="*/ 157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4">
                  <a:moveTo>
                    <a:pt x="0" y="0"/>
                  </a:moveTo>
                  <a:lnTo>
                    <a:pt x="0" y="184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Freeform 14"/>
            <p:cNvSpPr>
              <a:spLocks/>
            </p:cNvSpPr>
            <p:nvPr/>
          </p:nvSpPr>
          <p:spPr bwMode="auto">
            <a:xfrm>
              <a:off x="2425" y="3072"/>
              <a:ext cx="0" cy="190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9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Freeform 15"/>
            <p:cNvSpPr>
              <a:spLocks/>
            </p:cNvSpPr>
            <p:nvPr/>
          </p:nvSpPr>
          <p:spPr bwMode="auto">
            <a:xfrm>
              <a:off x="2425" y="2657"/>
              <a:ext cx="0" cy="189"/>
            </a:xfrm>
            <a:custGeom>
              <a:avLst/>
              <a:gdLst>
                <a:gd name="T0" fmla="*/ 0 w 1"/>
                <a:gd name="T1" fmla="*/ 0 h 220"/>
                <a:gd name="T2" fmla="*/ 1 w 1"/>
                <a:gd name="T3" fmla="*/ 189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0">
                  <a:moveTo>
                    <a:pt x="0" y="0"/>
                  </a:moveTo>
                  <a:lnTo>
                    <a:pt x="1" y="220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Line 16"/>
            <p:cNvSpPr>
              <a:spLocks noChangeShapeType="1"/>
            </p:cNvSpPr>
            <p:nvPr/>
          </p:nvSpPr>
          <p:spPr bwMode="auto">
            <a:xfrm>
              <a:off x="2425" y="1451"/>
              <a:ext cx="0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Line 17"/>
            <p:cNvSpPr>
              <a:spLocks noChangeShapeType="1"/>
            </p:cNvSpPr>
            <p:nvPr/>
          </p:nvSpPr>
          <p:spPr bwMode="auto">
            <a:xfrm>
              <a:off x="2425" y="2231"/>
              <a:ext cx="0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7" name="Text Box 18"/>
          <p:cNvSpPr txBox="1">
            <a:spLocks noChangeArrowheads="1"/>
          </p:cNvSpPr>
          <p:nvPr/>
        </p:nvSpPr>
        <p:spPr bwMode="auto">
          <a:xfrm>
            <a:off x="609600" y="609600"/>
            <a:ext cx="80772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EMPIRICAL MODEL BUILDING PROCEDURE</a:t>
            </a:r>
            <a:endParaRPr lang="en-US"/>
          </a:p>
        </p:txBody>
      </p:sp>
      <p:sp>
        <p:nvSpPr>
          <p:cNvPr id="11268" name="Text Box 29"/>
          <p:cNvSpPr txBox="1">
            <a:spLocks noChangeArrowheads="1"/>
          </p:cNvSpPr>
          <p:nvPr/>
        </p:nvSpPr>
        <p:spPr bwMode="auto">
          <a:xfrm>
            <a:off x="3810000" y="1905000"/>
            <a:ext cx="4724400" cy="3570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What is our goal?</a:t>
            </a:r>
          </a:p>
          <a:p>
            <a:pPr>
              <a:spcBef>
                <a:spcPct val="50000"/>
              </a:spcBef>
            </a:pPr>
            <a:r>
              <a:rPr lang="en-US" b="1"/>
              <a:t>	We seek models good enough for control design, controller tuning, and process design.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How do we know?</a:t>
            </a:r>
          </a:p>
          <a:p>
            <a:pPr>
              <a:spcBef>
                <a:spcPct val="50000"/>
              </a:spcBef>
            </a:pPr>
            <a:r>
              <a:rPr lang="en-US" b="1"/>
              <a:t>	</a:t>
            </a:r>
            <a:r>
              <a:rPr lang="en-US" b="1">
                <a:solidFill>
                  <a:srgbClr val="FF0000"/>
                </a:solidFill>
              </a:rPr>
              <a:t>We’ll have to trust the book and instructor for now.</a:t>
            </a:r>
            <a:r>
              <a:rPr lang="en-US" b="1"/>
              <a:t>  </a:t>
            </a:r>
            <a:r>
              <a:rPr lang="en-US" b="1" u="sng">
                <a:solidFill>
                  <a:schemeClr val="accent2"/>
                </a:solidFill>
              </a:rPr>
              <a:t>But, we will check often in the future!</a:t>
            </a:r>
            <a:endParaRPr lang="en-US" b="1"/>
          </a:p>
        </p:txBody>
      </p:sp>
      <p:sp>
        <p:nvSpPr>
          <p:cNvPr id="11269" name="Oval 30"/>
          <p:cNvSpPr>
            <a:spLocks noChangeArrowheads="1"/>
          </p:cNvSpPr>
          <p:nvPr/>
        </p:nvSpPr>
        <p:spPr bwMode="auto">
          <a:xfrm>
            <a:off x="1158875" y="5562600"/>
            <a:ext cx="1371600" cy="990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32"/>
          <p:cNvSpPr>
            <a:spLocks noChangeShapeType="1"/>
          </p:cNvSpPr>
          <p:nvPr/>
        </p:nvSpPr>
        <p:spPr bwMode="auto">
          <a:xfrm flipV="1">
            <a:off x="1752600" y="2286000"/>
            <a:ext cx="2057400" cy="3581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1015</TotalTime>
  <Words>1457</Words>
  <Application>Microsoft Office PowerPoint</Application>
  <PresentationFormat>On-screen Show (4:3)</PresentationFormat>
  <Paragraphs>369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Times New Roman</vt:lpstr>
      <vt:lpstr>Arial</vt:lpstr>
      <vt:lpstr>Calibri</vt:lpstr>
      <vt:lpstr>Symbol</vt:lpstr>
      <vt:lpstr>Helvetica</vt:lpstr>
      <vt:lpstr>Blank Presentation</vt:lpstr>
      <vt:lpstr>1_Blank Presentation</vt:lpstr>
      <vt:lpstr>Microsoft Clip Gallery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E. Marlin</dc:creator>
  <cp:lastModifiedBy>marlint</cp:lastModifiedBy>
  <cp:revision>29</cp:revision>
  <cp:lastPrinted>2002-10-20T21:02:42Z</cp:lastPrinted>
  <dcterms:created xsi:type="dcterms:W3CDTF">2002-10-17T20:49:22Z</dcterms:created>
  <dcterms:modified xsi:type="dcterms:W3CDTF">2013-06-24T18:07:25Z</dcterms:modified>
</cp:coreProperties>
</file>