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67" r:id="rId2"/>
    <p:sldId id="334" r:id="rId3"/>
    <p:sldId id="361" r:id="rId4"/>
    <p:sldId id="335" r:id="rId5"/>
    <p:sldId id="278" r:id="rId6"/>
    <p:sldId id="303" r:id="rId7"/>
    <p:sldId id="280" r:id="rId8"/>
    <p:sldId id="281" r:id="rId9"/>
    <p:sldId id="282" r:id="rId10"/>
    <p:sldId id="283" r:id="rId11"/>
    <p:sldId id="372" r:id="rId12"/>
    <p:sldId id="362" r:id="rId13"/>
    <p:sldId id="284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371" r:id="rId22"/>
    <p:sldId id="294" r:id="rId23"/>
    <p:sldId id="304" r:id="rId24"/>
    <p:sldId id="305" r:id="rId25"/>
    <p:sldId id="306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295" r:id="rId38"/>
    <p:sldId id="320" r:id="rId39"/>
    <p:sldId id="321" r:id="rId40"/>
    <p:sldId id="336" r:id="rId41"/>
    <p:sldId id="337" r:id="rId42"/>
    <p:sldId id="338" r:id="rId43"/>
    <p:sldId id="339" r:id="rId44"/>
    <p:sldId id="340" r:id="rId45"/>
    <p:sldId id="341" r:id="rId46"/>
    <p:sldId id="322" r:id="rId47"/>
    <p:sldId id="323" r:id="rId48"/>
    <p:sldId id="324" r:id="rId49"/>
    <p:sldId id="325" r:id="rId50"/>
    <p:sldId id="326" r:id="rId51"/>
    <p:sldId id="367" r:id="rId52"/>
    <p:sldId id="373" r:id="rId53"/>
    <p:sldId id="374" r:id="rId54"/>
    <p:sldId id="375" r:id="rId55"/>
    <p:sldId id="329" r:id="rId56"/>
    <p:sldId id="330" r:id="rId57"/>
    <p:sldId id="331" r:id="rId58"/>
    <p:sldId id="332" r:id="rId59"/>
    <p:sldId id="333" r:id="rId60"/>
    <p:sldId id="368" r:id="rId61"/>
    <p:sldId id="363" r:id="rId62"/>
    <p:sldId id="364" r:id="rId63"/>
    <p:sldId id="365" r:id="rId64"/>
    <p:sldId id="366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70" r:id="rId77"/>
    <p:sldId id="353" r:id="rId78"/>
    <p:sldId id="355" r:id="rId79"/>
    <p:sldId id="356" r:id="rId80"/>
    <p:sldId id="357" r:id="rId81"/>
    <p:sldId id="358" r:id="rId82"/>
    <p:sldId id="359" r:id="rId83"/>
    <p:sldId id="369" r:id="rId84"/>
    <p:sldId id="376" r:id="rId85"/>
  </p:sldIdLst>
  <p:sldSz cx="9144000" cy="6858000" type="screen4x3"/>
  <p:notesSz cx="7010400" cy="9236075"/>
  <p:custDataLst>
    <p:tags r:id="rId8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FFFF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8" autoAdjust="0"/>
    <p:restoredTop sz="99517" autoAdjust="0"/>
  </p:normalViewPr>
  <p:slideViewPr>
    <p:cSldViewPr>
      <p:cViewPr varScale="1">
        <p:scale>
          <a:sx n="85" d="100"/>
          <a:sy n="85" d="100"/>
        </p:scale>
        <p:origin x="-133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090A7FC-E4C2-46D4-85F8-35E0CBD45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C0E3AD-82C6-4E7D-AAAA-DB391DB4E0E4}" type="datetimeFigureOut">
              <a:rPr lang="en-US"/>
              <a:pPr>
                <a:defRPr/>
              </a:pPr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A33B66-E0B0-4DE5-A24D-FC8999E7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836949-F5D4-4FB4-95BF-E8E8F48A053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9FB9FB-013F-479E-88D7-725BE02D58E6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4A58B2-8B53-43F7-9703-9100CC25FDF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349BE7-98B5-4A28-8574-71C60277B876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AD69FF-93D2-45A3-A70F-FDEC65E9BE7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32BC4D-0E57-4D51-B85C-CB3376E13BC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A3D083-C4EA-4F87-AE28-F687C1E85E1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60E7BF-69E6-4212-9BBE-74FAEC247E76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5E545-6377-4954-ADDA-480E9FDEA6FE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D289E-7FDC-4D78-9C7E-430FC9B61AEB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F40ADF-A217-4982-A030-A3C40338491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12737C-7588-4F55-AB57-131812B1B506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704EF-CA9B-4D16-BA9B-0F381AB8720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6B70F0-133F-4BEE-8D4C-3A94A823F29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19DD51-5DAF-4D7D-8DF5-8EB1B4828EB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99338F-5BD4-430F-8450-CC50C7AA0F3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4BA4A5-212F-479C-B7D4-8269A470B7E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0EA701-589E-4CC6-8C51-8FE30896EC60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58D885-CF0F-49E7-91A9-78E5C3F6D73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182D2-0DF9-4713-90EB-8CC7C73A4B8B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EF818-7EA9-44DD-A9D3-2515962BFAB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7C56FC-B3DB-4380-9213-182994246A5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C6EE43-204C-4906-9271-6753B2BA2F7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8F1555-E556-4EF2-AA78-8DE60473D15E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37CCF3-1EEE-44EA-9482-C8575FBC846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0361D-4112-44E6-9944-C8EB7EC7303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72D62C-6027-4E06-8147-E1B259B4E96E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154A3F-4E97-4D6C-9F91-3880A7BD04B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91A51F-70F5-44D8-8922-EA1352229420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387850"/>
            <a:ext cx="5140325" cy="4156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905C7-B828-451B-A0A0-CB8384766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A58B-D279-4FC4-B7D6-39573D32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6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211F-2B71-475D-A57B-BD816F7B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A2877-E15E-4A2D-B0B4-86D1C1E3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2B9A-F10B-44FA-8D6B-DB72567DA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7238-5D11-4C5F-9FFE-64030CF35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C19A3-EA3F-470A-8043-B3057482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E9F6-AAF9-4492-99CB-12D3B89D1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8A9E-B9D8-4491-A632-2A32BB270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3FE32-C009-42A4-89F7-E15E5ED4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5257F-D710-4FA6-A69F-DB3F0ADD4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F0B9E4-1A86-438E-9D90-4E9B7619E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omega.com/ppt/pptsc.asp?ref=A_R_DIALTEMP&amp;Nav=teme06" TargetMode="Externa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omega.com/ppt/pptsc_lg.asp?ref=A_R_DIALTEMP&amp;Nav=TEME06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ega.com/pptst/PGH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hyperlink" Target="http://www.pumpworld.com/centrif1.htm" TargetMode="Externa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citizendium.org/images/d/d1/Control_Valve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citizendium.org/wiki/File:Control_Valve.png" TargetMode="Externa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en.citizendium.org/images/d/d1/Control_Valve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citizendium.org/wiki/File:Control_Valve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citizendium.org/images/d/d1/Control_Valve.pn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93688" y="304800"/>
            <a:ext cx="85344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8325" indent="-568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r>
              <a:rPr lang="en-US" sz="3600" b="1" dirty="0" smtClean="0">
                <a:latin typeface="Tahoma" pitchFamily="34" charset="0"/>
              </a:rPr>
              <a:t>Chemical Engineering 460 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sz="3600" b="1" dirty="0" smtClean="0">
                <a:latin typeface="Tahoma" pitchFamily="34" charset="0"/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</a:rPr>
              <a:t>Physical Side </a:t>
            </a:r>
            <a:r>
              <a:rPr lang="en-US" sz="3600" b="1" dirty="0" smtClean="0">
                <a:latin typeface="Tahoma" pitchFamily="34" charset="0"/>
              </a:rPr>
              <a:t>of Process Control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b="1" dirty="0" smtClean="0">
                <a:latin typeface="Tahoma" pitchFamily="34" charset="0"/>
              </a:rPr>
              <a:t>By T. Marlin</a:t>
            </a:r>
          </a:p>
          <a:p>
            <a:pPr algn="ctr" eaLnBrk="1" hangingPunct="1">
              <a:spcBef>
                <a:spcPts val="1200"/>
              </a:spcBef>
              <a:defRPr/>
            </a:pPr>
            <a:endParaRPr lang="en-US" b="1" dirty="0" smtClean="0">
              <a:latin typeface="Tahoma" pitchFamily="34" charset="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sz="3600" b="1" dirty="0" smtClean="0">
                <a:latin typeface="Tahoma" pitchFamily="34" charset="0"/>
              </a:rPr>
              <a:t>Learning </a:t>
            </a:r>
            <a:r>
              <a:rPr lang="en-US" sz="3600" b="1" dirty="0">
                <a:latin typeface="Tahoma" pitchFamily="34" charset="0"/>
              </a:rPr>
              <a:t>goals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Sensor selection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	+ Selection factors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 	+ Location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	+ Physics for 4 important measured variables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Control valves, bodies and actuators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Signal transmission and digital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905000" y="2667000"/>
            <a:ext cx="1585913" cy="1585913"/>
            <a:chOff x="1785" y="1065"/>
            <a:chExt cx="2190" cy="2190"/>
          </a:xfrm>
        </p:grpSpPr>
        <p:grpSp>
          <p:nvGrpSpPr>
            <p:cNvPr id="11314" name="Group 3"/>
            <p:cNvGrpSpPr>
              <a:grpSpLocks/>
            </p:cNvGrpSpPr>
            <p:nvPr/>
          </p:nvGrpSpPr>
          <p:grpSpPr bwMode="auto">
            <a:xfrm>
              <a:off x="1785" y="1065"/>
              <a:ext cx="2190" cy="2190"/>
              <a:chOff x="1785" y="1065"/>
              <a:chExt cx="2190" cy="2190"/>
            </a:xfrm>
          </p:grpSpPr>
          <p:sp>
            <p:nvSpPr>
              <p:cNvPr id="11318" name="Oval 4"/>
              <p:cNvSpPr>
                <a:spLocks noChangeArrowheads="1"/>
              </p:cNvSpPr>
              <p:nvPr/>
            </p:nvSpPr>
            <p:spPr bwMode="auto">
              <a:xfrm>
                <a:off x="1785" y="1065"/>
                <a:ext cx="2190" cy="21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19" name="Oval 5"/>
              <p:cNvSpPr>
                <a:spLocks noChangeArrowheads="1"/>
              </p:cNvSpPr>
              <p:nvPr/>
            </p:nvSpPr>
            <p:spPr bwMode="auto">
              <a:xfrm>
                <a:off x="2017" y="1286"/>
                <a:ext cx="1724" cy="17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1315" name="Oval 6"/>
            <p:cNvSpPr>
              <a:spLocks noChangeArrowheads="1"/>
            </p:cNvSpPr>
            <p:nvPr/>
          </p:nvSpPr>
          <p:spPr bwMode="auto">
            <a:xfrm>
              <a:off x="2250" y="1522"/>
              <a:ext cx="1258" cy="12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16" name="Oval 7"/>
            <p:cNvSpPr>
              <a:spLocks noChangeArrowheads="1"/>
            </p:cNvSpPr>
            <p:nvPr/>
          </p:nvSpPr>
          <p:spPr bwMode="auto">
            <a:xfrm>
              <a:off x="2479" y="1754"/>
              <a:ext cx="800" cy="8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17" name="Oval 8"/>
            <p:cNvSpPr>
              <a:spLocks noChangeArrowheads="1"/>
            </p:cNvSpPr>
            <p:nvPr/>
          </p:nvSpPr>
          <p:spPr bwMode="auto">
            <a:xfrm>
              <a:off x="2711" y="1986"/>
              <a:ext cx="336" cy="3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1267" name="Oval 9"/>
          <p:cNvSpPr>
            <a:spLocks noChangeArrowheads="1"/>
          </p:cNvSpPr>
          <p:nvPr/>
        </p:nvSpPr>
        <p:spPr bwMode="auto">
          <a:xfrm>
            <a:off x="2743200" y="3505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1268" name="Oval 10"/>
          <p:cNvSpPr>
            <a:spLocks noChangeArrowheads="1"/>
          </p:cNvSpPr>
          <p:nvPr/>
        </p:nvSpPr>
        <p:spPr bwMode="auto">
          <a:xfrm>
            <a:off x="2667000" y="3429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1269" name="Oval 11"/>
          <p:cNvSpPr>
            <a:spLocks noChangeArrowheads="1"/>
          </p:cNvSpPr>
          <p:nvPr/>
        </p:nvSpPr>
        <p:spPr bwMode="auto">
          <a:xfrm>
            <a:off x="2590800" y="3352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1270" name="Oval 12"/>
          <p:cNvSpPr>
            <a:spLocks noChangeArrowheads="1"/>
          </p:cNvSpPr>
          <p:nvPr/>
        </p:nvSpPr>
        <p:spPr bwMode="auto">
          <a:xfrm>
            <a:off x="2667000" y="3352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grpSp>
        <p:nvGrpSpPr>
          <p:cNvPr id="11271" name="Group 13"/>
          <p:cNvGrpSpPr>
            <a:grpSpLocks/>
          </p:cNvGrpSpPr>
          <p:nvPr/>
        </p:nvGrpSpPr>
        <p:grpSpPr bwMode="auto">
          <a:xfrm>
            <a:off x="5410200" y="4953000"/>
            <a:ext cx="1585913" cy="1585913"/>
            <a:chOff x="1785" y="1065"/>
            <a:chExt cx="2190" cy="2190"/>
          </a:xfrm>
        </p:grpSpPr>
        <p:grpSp>
          <p:nvGrpSpPr>
            <p:cNvPr id="11308" name="Group 14"/>
            <p:cNvGrpSpPr>
              <a:grpSpLocks/>
            </p:cNvGrpSpPr>
            <p:nvPr/>
          </p:nvGrpSpPr>
          <p:grpSpPr bwMode="auto">
            <a:xfrm>
              <a:off x="1785" y="1065"/>
              <a:ext cx="2190" cy="2190"/>
              <a:chOff x="1785" y="1065"/>
              <a:chExt cx="2190" cy="2190"/>
            </a:xfrm>
          </p:grpSpPr>
          <p:sp>
            <p:nvSpPr>
              <p:cNvPr id="11312" name="Oval 15"/>
              <p:cNvSpPr>
                <a:spLocks noChangeArrowheads="1"/>
              </p:cNvSpPr>
              <p:nvPr/>
            </p:nvSpPr>
            <p:spPr bwMode="auto">
              <a:xfrm>
                <a:off x="1785" y="1065"/>
                <a:ext cx="2190" cy="21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13" name="Oval 16"/>
              <p:cNvSpPr>
                <a:spLocks noChangeArrowheads="1"/>
              </p:cNvSpPr>
              <p:nvPr/>
            </p:nvSpPr>
            <p:spPr bwMode="auto">
              <a:xfrm>
                <a:off x="2017" y="1286"/>
                <a:ext cx="1724" cy="17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1309" name="Oval 17"/>
            <p:cNvSpPr>
              <a:spLocks noChangeArrowheads="1"/>
            </p:cNvSpPr>
            <p:nvPr/>
          </p:nvSpPr>
          <p:spPr bwMode="auto">
            <a:xfrm>
              <a:off x="2250" y="1522"/>
              <a:ext cx="1258" cy="12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10" name="Oval 18"/>
            <p:cNvSpPr>
              <a:spLocks noChangeArrowheads="1"/>
            </p:cNvSpPr>
            <p:nvPr/>
          </p:nvSpPr>
          <p:spPr bwMode="auto">
            <a:xfrm>
              <a:off x="2479" y="1754"/>
              <a:ext cx="800" cy="8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11" name="Oval 19"/>
            <p:cNvSpPr>
              <a:spLocks noChangeArrowheads="1"/>
            </p:cNvSpPr>
            <p:nvPr/>
          </p:nvSpPr>
          <p:spPr bwMode="auto">
            <a:xfrm>
              <a:off x="2711" y="1986"/>
              <a:ext cx="336" cy="3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1272" name="Oval 20"/>
          <p:cNvSpPr>
            <a:spLocks noChangeArrowheads="1"/>
          </p:cNvSpPr>
          <p:nvPr/>
        </p:nvSpPr>
        <p:spPr bwMode="auto">
          <a:xfrm>
            <a:off x="5715000" y="5334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1273" name="Oval 21"/>
          <p:cNvSpPr>
            <a:spLocks noChangeArrowheads="1"/>
          </p:cNvSpPr>
          <p:nvPr/>
        </p:nvSpPr>
        <p:spPr bwMode="auto">
          <a:xfrm>
            <a:off x="6553200" y="6096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1274" name="Oval 22"/>
          <p:cNvSpPr>
            <a:spLocks noChangeArrowheads="1"/>
          </p:cNvSpPr>
          <p:nvPr/>
        </p:nvSpPr>
        <p:spPr bwMode="auto">
          <a:xfrm>
            <a:off x="5791200" y="6019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1275" name="Oval 23"/>
          <p:cNvSpPr>
            <a:spLocks noChangeArrowheads="1"/>
          </p:cNvSpPr>
          <p:nvPr/>
        </p:nvSpPr>
        <p:spPr bwMode="auto">
          <a:xfrm>
            <a:off x="6477000" y="5334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1276" name="Oval 24"/>
          <p:cNvSpPr>
            <a:spLocks noChangeArrowheads="1"/>
          </p:cNvSpPr>
          <p:nvPr/>
        </p:nvSpPr>
        <p:spPr bwMode="auto">
          <a:xfrm>
            <a:off x="6172200" y="5715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grpSp>
        <p:nvGrpSpPr>
          <p:cNvPr id="11277" name="Group 54"/>
          <p:cNvGrpSpPr>
            <a:grpSpLocks/>
          </p:cNvGrpSpPr>
          <p:nvPr/>
        </p:nvGrpSpPr>
        <p:grpSpPr bwMode="auto">
          <a:xfrm>
            <a:off x="5486400" y="2667000"/>
            <a:ext cx="1585913" cy="1585913"/>
            <a:chOff x="1200" y="3120"/>
            <a:chExt cx="999" cy="999"/>
          </a:xfrm>
        </p:grpSpPr>
        <p:grpSp>
          <p:nvGrpSpPr>
            <p:cNvPr id="11297" name="Group 25"/>
            <p:cNvGrpSpPr>
              <a:grpSpLocks/>
            </p:cNvGrpSpPr>
            <p:nvPr/>
          </p:nvGrpSpPr>
          <p:grpSpPr bwMode="auto">
            <a:xfrm>
              <a:off x="1200" y="3120"/>
              <a:ext cx="999" cy="999"/>
              <a:chOff x="1785" y="1065"/>
              <a:chExt cx="2190" cy="2190"/>
            </a:xfrm>
          </p:grpSpPr>
          <p:grpSp>
            <p:nvGrpSpPr>
              <p:cNvPr id="11302" name="Group 26"/>
              <p:cNvGrpSpPr>
                <a:grpSpLocks/>
              </p:cNvGrpSpPr>
              <p:nvPr/>
            </p:nvGrpSpPr>
            <p:grpSpPr bwMode="auto">
              <a:xfrm>
                <a:off x="1785" y="1065"/>
                <a:ext cx="2190" cy="2190"/>
                <a:chOff x="1785" y="1065"/>
                <a:chExt cx="2190" cy="2190"/>
              </a:xfrm>
            </p:grpSpPr>
            <p:sp>
              <p:nvSpPr>
                <p:cNvPr id="11306" name="Oval 27"/>
                <p:cNvSpPr>
                  <a:spLocks noChangeArrowheads="1"/>
                </p:cNvSpPr>
                <p:nvPr/>
              </p:nvSpPr>
              <p:spPr bwMode="auto">
                <a:xfrm>
                  <a:off x="1785" y="1065"/>
                  <a:ext cx="2190" cy="21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07" name="Oval 28"/>
                <p:cNvSpPr>
                  <a:spLocks noChangeArrowheads="1"/>
                </p:cNvSpPr>
                <p:nvPr/>
              </p:nvSpPr>
              <p:spPr bwMode="auto">
                <a:xfrm>
                  <a:off x="2017" y="1286"/>
                  <a:ext cx="1724" cy="17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1303" name="Oval 29"/>
              <p:cNvSpPr>
                <a:spLocks noChangeArrowheads="1"/>
              </p:cNvSpPr>
              <p:nvPr/>
            </p:nvSpPr>
            <p:spPr bwMode="auto">
              <a:xfrm>
                <a:off x="2250" y="1522"/>
                <a:ext cx="1258" cy="12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04" name="Oval 30"/>
              <p:cNvSpPr>
                <a:spLocks noChangeArrowheads="1"/>
              </p:cNvSpPr>
              <p:nvPr/>
            </p:nvSpPr>
            <p:spPr bwMode="auto">
              <a:xfrm>
                <a:off x="2479" y="1754"/>
                <a:ext cx="800" cy="8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05" name="Oval 31"/>
              <p:cNvSpPr>
                <a:spLocks noChangeArrowheads="1"/>
              </p:cNvSpPr>
              <p:nvPr/>
            </p:nvSpPr>
            <p:spPr bwMode="auto">
              <a:xfrm>
                <a:off x="2711" y="1986"/>
                <a:ext cx="336" cy="3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1298" name="Oval 32"/>
            <p:cNvSpPr>
              <a:spLocks noChangeArrowheads="1"/>
            </p:cNvSpPr>
            <p:nvPr/>
          </p:nvSpPr>
          <p:spPr bwMode="auto">
            <a:xfrm>
              <a:off x="1920" y="364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1299" name="Oval 33"/>
            <p:cNvSpPr>
              <a:spLocks noChangeArrowheads="1"/>
            </p:cNvSpPr>
            <p:nvPr/>
          </p:nvSpPr>
          <p:spPr bwMode="auto">
            <a:xfrm>
              <a:off x="1920" y="369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1300" name="Oval 34"/>
            <p:cNvSpPr>
              <a:spLocks noChangeArrowheads="1"/>
            </p:cNvSpPr>
            <p:nvPr/>
          </p:nvSpPr>
          <p:spPr bwMode="auto">
            <a:xfrm>
              <a:off x="1968" y="364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1301" name="Oval 35"/>
            <p:cNvSpPr>
              <a:spLocks noChangeArrowheads="1"/>
            </p:cNvSpPr>
            <p:nvPr/>
          </p:nvSpPr>
          <p:spPr bwMode="auto">
            <a:xfrm>
              <a:off x="1968" y="369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11278" name="Group 55"/>
          <p:cNvGrpSpPr>
            <a:grpSpLocks/>
          </p:cNvGrpSpPr>
          <p:nvPr/>
        </p:nvGrpSpPr>
        <p:grpSpPr bwMode="auto">
          <a:xfrm>
            <a:off x="1981200" y="5029200"/>
            <a:ext cx="1600200" cy="1585913"/>
            <a:chOff x="3360" y="3120"/>
            <a:chExt cx="1008" cy="999"/>
          </a:xfrm>
        </p:grpSpPr>
        <p:grpSp>
          <p:nvGrpSpPr>
            <p:cNvPr id="11285" name="Group 36"/>
            <p:cNvGrpSpPr>
              <a:grpSpLocks/>
            </p:cNvGrpSpPr>
            <p:nvPr/>
          </p:nvGrpSpPr>
          <p:grpSpPr bwMode="auto">
            <a:xfrm>
              <a:off x="3360" y="3120"/>
              <a:ext cx="999" cy="999"/>
              <a:chOff x="1785" y="1065"/>
              <a:chExt cx="2190" cy="2190"/>
            </a:xfrm>
          </p:grpSpPr>
          <p:grpSp>
            <p:nvGrpSpPr>
              <p:cNvPr id="11291" name="Group 37"/>
              <p:cNvGrpSpPr>
                <a:grpSpLocks/>
              </p:cNvGrpSpPr>
              <p:nvPr/>
            </p:nvGrpSpPr>
            <p:grpSpPr bwMode="auto">
              <a:xfrm>
                <a:off x="1785" y="1065"/>
                <a:ext cx="2190" cy="2190"/>
                <a:chOff x="1785" y="1065"/>
                <a:chExt cx="2190" cy="2190"/>
              </a:xfrm>
            </p:grpSpPr>
            <p:sp>
              <p:nvSpPr>
                <p:cNvPr id="11295" name="Oval 38"/>
                <p:cNvSpPr>
                  <a:spLocks noChangeArrowheads="1"/>
                </p:cNvSpPr>
                <p:nvPr/>
              </p:nvSpPr>
              <p:spPr bwMode="auto">
                <a:xfrm>
                  <a:off x="1785" y="1065"/>
                  <a:ext cx="2190" cy="219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296" name="Oval 39"/>
                <p:cNvSpPr>
                  <a:spLocks noChangeArrowheads="1"/>
                </p:cNvSpPr>
                <p:nvPr/>
              </p:nvSpPr>
              <p:spPr bwMode="auto">
                <a:xfrm>
                  <a:off x="2017" y="1286"/>
                  <a:ext cx="1724" cy="17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1292" name="Oval 40"/>
              <p:cNvSpPr>
                <a:spLocks noChangeArrowheads="1"/>
              </p:cNvSpPr>
              <p:nvPr/>
            </p:nvSpPr>
            <p:spPr bwMode="auto">
              <a:xfrm>
                <a:off x="2250" y="1522"/>
                <a:ext cx="1258" cy="12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93" name="Oval 41"/>
              <p:cNvSpPr>
                <a:spLocks noChangeArrowheads="1"/>
              </p:cNvSpPr>
              <p:nvPr/>
            </p:nvSpPr>
            <p:spPr bwMode="auto">
              <a:xfrm>
                <a:off x="2479" y="1754"/>
                <a:ext cx="800" cy="8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94" name="Oval 42"/>
              <p:cNvSpPr>
                <a:spLocks noChangeArrowheads="1"/>
              </p:cNvSpPr>
              <p:nvPr/>
            </p:nvSpPr>
            <p:spPr bwMode="auto">
              <a:xfrm>
                <a:off x="2711" y="1986"/>
                <a:ext cx="336" cy="3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1286" name="Oval 43"/>
            <p:cNvSpPr>
              <a:spLocks noChangeArrowheads="1"/>
            </p:cNvSpPr>
            <p:nvPr/>
          </p:nvSpPr>
          <p:spPr bwMode="auto">
            <a:xfrm>
              <a:off x="4032" y="345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1287" name="Oval 44"/>
            <p:cNvSpPr>
              <a:spLocks noChangeArrowheads="1"/>
            </p:cNvSpPr>
            <p:nvPr/>
          </p:nvSpPr>
          <p:spPr bwMode="auto">
            <a:xfrm>
              <a:off x="3936" y="384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1288" name="Oval 45"/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1289" name="Oval 46"/>
            <p:cNvSpPr>
              <a:spLocks noChangeArrowheads="1"/>
            </p:cNvSpPr>
            <p:nvPr/>
          </p:nvSpPr>
          <p:spPr bwMode="auto">
            <a:xfrm>
              <a:off x="4176" y="388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11290" name="Oval 47"/>
            <p:cNvSpPr>
              <a:spLocks noChangeArrowheads="1"/>
            </p:cNvSpPr>
            <p:nvPr/>
          </p:nvSpPr>
          <p:spPr bwMode="auto">
            <a:xfrm>
              <a:off x="4128" y="364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11279" name="Text Box 48"/>
          <p:cNvSpPr txBox="1">
            <a:spLocks noChangeArrowheads="1"/>
          </p:cNvSpPr>
          <p:nvPr/>
        </p:nvSpPr>
        <p:spPr bwMode="auto">
          <a:xfrm>
            <a:off x="1371600" y="3200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altLang="en-US" sz="2400"/>
          </a:p>
        </p:txBody>
      </p:sp>
      <p:sp>
        <p:nvSpPr>
          <p:cNvPr id="11280" name="Text Box 49"/>
          <p:cNvSpPr txBox="1">
            <a:spLocks noChangeArrowheads="1"/>
          </p:cNvSpPr>
          <p:nvPr/>
        </p:nvSpPr>
        <p:spPr bwMode="auto">
          <a:xfrm>
            <a:off x="4800600" y="3200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Courier New" pitchFamily="49" charset="0"/>
              </a:rPr>
              <a:t>B</a:t>
            </a:r>
            <a:endParaRPr lang="en-US" altLang="en-US" sz="2400"/>
          </a:p>
        </p:txBody>
      </p:sp>
      <p:sp>
        <p:nvSpPr>
          <p:cNvPr id="11281" name="Text Box 50"/>
          <p:cNvSpPr txBox="1">
            <a:spLocks noChangeArrowheads="1"/>
          </p:cNvSpPr>
          <p:nvPr/>
        </p:nvSpPr>
        <p:spPr bwMode="auto">
          <a:xfrm>
            <a:off x="1371600" y="5486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Courier New" pitchFamily="49" charset="0"/>
              </a:rPr>
              <a:t>C</a:t>
            </a:r>
            <a:endParaRPr lang="en-US" altLang="en-US" sz="2400"/>
          </a:p>
        </p:txBody>
      </p:sp>
      <p:sp>
        <p:nvSpPr>
          <p:cNvPr id="11282" name="Text Box 51"/>
          <p:cNvSpPr txBox="1">
            <a:spLocks noChangeArrowheads="1"/>
          </p:cNvSpPr>
          <p:nvPr/>
        </p:nvSpPr>
        <p:spPr bwMode="auto">
          <a:xfrm>
            <a:off x="4876800" y="5486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Courier New" pitchFamily="49" charset="0"/>
              </a:rPr>
              <a:t>D</a:t>
            </a:r>
            <a:endParaRPr lang="en-US" altLang="en-US" sz="2400"/>
          </a:p>
        </p:txBody>
      </p:sp>
      <p:sp>
        <p:nvSpPr>
          <p:cNvPr id="11283" name="Text Box 52"/>
          <p:cNvSpPr txBox="1">
            <a:spLocks noChangeArrowheads="1"/>
          </p:cNvSpPr>
          <p:nvPr/>
        </p:nvSpPr>
        <p:spPr bwMode="auto">
          <a:xfrm>
            <a:off x="931863" y="1824038"/>
            <a:ext cx="729615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Discuss the accuracy and reproducibility in these cases</a:t>
            </a:r>
            <a:endParaRPr lang="en-US" altLang="en-US" sz="2400"/>
          </a:p>
        </p:txBody>
      </p:sp>
      <p:sp>
        <p:nvSpPr>
          <p:cNvPr id="11284" name="Text Box 53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What are important features for process control?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3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What are important features for process control?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itchFamily="34" charset="0"/>
              </a:rPr>
              <a:t>Every sensor has a “zero” and “span” that defines the range over which the sensor measures the process variable.  Generally, the larger the span, the lower the accuracy.</a:t>
            </a:r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141288" y="2362200"/>
          <a:ext cx="6640512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Visio" r:id="rId3" imgW="9492323" imgH="6869171" progId="Visio.Drawing.11">
                  <p:embed/>
                </p:oleObj>
              </mc:Choice>
              <mc:Fallback>
                <p:oleObj name="Visio" r:id="rId3" imgW="9492323" imgH="686917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2362200"/>
                        <a:ext cx="6640512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5925" y="2590800"/>
            <a:ext cx="347345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What is the correct span for </a:t>
            </a: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T9 (for control)</a:t>
            </a:r>
          </a:p>
          <a:p>
            <a:pPr marL="233363" indent="-23336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T10 (for start up monitoring)</a:t>
            </a:r>
          </a:p>
          <a:p>
            <a:pPr marL="233363" indent="-233363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F2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3246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28600" y="228600"/>
            <a:ext cx="85344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Some variables that are measured in nearly all processes. What are they?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228600" y="57150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BARTEK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Maleic Anhydride Process</a:t>
            </a:r>
          </a:p>
        </p:txBody>
      </p:sp>
      <p:grpSp>
        <p:nvGrpSpPr>
          <p:cNvPr id="17444" name="Group 1060"/>
          <p:cNvGrpSpPr>
            <a:grpSpLocks/>
          </p:cNvGrpSpPr>
          <p:nvPr/>
        </p:nvGrpSpPr>
        <p:grpSpPr bwMode="auto">
          <a:xfrm>
            <a:off x="457200" y="2133600"/>
            <a:ext cx="8077200" cy="1905000"/>
            <a:chOff x="288" y="1344"/>
            <a:chExt cx="5088" cy="1200"/>
          </a:xfrm>
        </p:grpSpPr>
        <p:sp>
          <p:nvSpPr>
            <p:cNvPr id="13334" name="Rectangle 1030"/>
            <p:cNvSpPr>
              <a:spLocks noChangeArrowheads="1"/>
            </p:cNvSpPr>
            <p:nvPr/>
          </p:nvSpPr>
          <p:spPr bwMode="auto">
            <a:xfrm>
              <a:off x="288" y="1440"/>
              <a:ext cx="336" cy="28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35" name="Rectangle 1031"/>
            <p:cNvSpPr>
              <a:spLocks noChangeArrowheads="1"/>
            </p:cNvSpPr>
            <p:nvPr/>
          </p:nvSpPr>
          <p:spPr bwMode="auto">
            <a:xfrm>
              <a:off x="2208" y="2256"/>
              <a:ext cx="336" cy="28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3336" name="Group 1059"/>
            <p:cNvGrpSpPr>
              <a:grpSpLocks/>
            </p:cNvGrpSpPr>
            <p:nvPr/>
          </p:nvGrpSpPr>
          <p:grpSpPr bwMode="auto">
            <a:xfrm>
              <a:off x="4080" y="1344"/>
              <a:ext cx="1296" cy="288"/>
              <a:chOff x="4080" y="1344"/>
              <a:chExt cx="1296" cy="288"/>
            </a:xfrm>
          </p:grpSpPr>
          <p:sp>
            <p:nvSpPr>
              <p:cNvPr id="13337" name="Rectangle 1040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336" cy="28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338" name="Text Box 1055"/>
              <p:cNvSpPr txBox="1">
                <a:spLocks noChangeArrowheads="1"/>
              </p:cNvSpPr>
              <p:nvPr/>
            </p:nvSpPr>
            <p:spPr bwMode="auto">
              <a:xfrm>
                <a:off x="4560" y="1344"/>
                <a:ext cx="8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latin typeface="Tahoma" pitchFamily="34" charset="0"/>
                  </a:rPr>
                  <a:t>level</a:t>
                </a:r>
              </a:p>
            </p:txBody>
          </p:sp>
        </p:grpSp>
      </p:grpSp>
      <p:grpSp>
        <p:nvGrpSpPr>
          <p:cNvPr id="17457" name="Group 1073"/>
          <p:cNvGrpSpPr>
            <a:grpSpLocks/>
          </p:cNvGrpSpPr>
          <p:nvPr/>
        </p:nvGrpSpPr>
        <p:grpSpPr bwMode="auto">
          <a:xfrm>
            <a:off x="1171575" y="1703388"/>
            <a:ext cx="7362825" cy="2543175"/>
            <a:chOff x="738" y="1073"/>
            <a:chExt cx="4638" cy="1602"/>
          </a:xfrm>
        </p:grpSpPr>
        <p:sp>
          <p:nvSpPr>
            <p:cNvPr id="13328" name="Text Box 1056"/>
            <p:cNvSpPr txBox="1">
              <a:spLocks noChangeArrowheads="1"/>
            </p:cNvSpPr>
            <p:nvPr/>
          </p:nvSpPr>
          <p:spPr bwMode="auto">
            <a:xfrm>
              <a:off x="4560" y="1824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ahoma" pitchFamily="34" charset="0"/>
                </a:rPr>
                <a:t>flow</a:t>
              </a:r>
            </a:p>
          </p:txBody>
        </p:sp>
        <p:sp>
          <p:nvSpPr>
            <p:cNvPr id="13329" name="Oval 1064"/>
            <p:cNvSpPr>
              <a:spLocks noChangeArrowheads="1"/>
            </p:cNvSpPr>
            <p:nvPr/>
          </p:nvSpPr>
          <p:spPr bwMode="auto">
            <a:xfrm>
              <a:off x="881" y="1645"/>
              <a:ext cx="336" cy="336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30" name="Oval 1065"/>
            <p:cNvSpPr>
              <a:spLocks noChangeArrowheads="1"/>
            </p:cNvSpPr>
            <p:nvPr/>
          </p:nvSpPr>
          <p:spPr bwMode="auto">
            <a:xfrm>
              <a:off x="738" y="2339"/>
              <a:ext cx="336" cy="336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31" name="Oval 1066"/>
            <p:cNvSpPr>
              <a:spLocks noChangeArrowheads="1"/>
            </p:cNvSpPr>
            <p:nvPr/>
          </p:nvSpPr>
          <p:spPr bwMode="auto">
            <a:xfrm>
              <a:off x="1950" y="1073"/>
              <a:ext cx="336" cy="336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32" name="Oval 1067"/>
            <p:cNvSpPr>
              <a:spLocks noChangeArrowheads="1"/>
            </p:cNvSpPr>
            <p:nvPr/>
          </p:nvSpPr>
          <p:spPr bwMode="auto">
            <a:xfrm>
              <a:off x="2919" y="1322"/>
              <a:ext cx="336" cy="336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33" name="Oval 1068"/>
            <p:cNvSpPr>
              <a:spLocks noChangeArrowheads="1"/>
            </p:cNvSpPr>
            <p:nvPr/>
          </p:nvSpPr>
          <p:spPr bwMode="auto">
            <a:xfrm>
              <a:off x="4080" y="1776"/>
              <a:ext cx="336" cy="336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7458" name="Group 1074"/>
          <p:cNvGrpSpPr>
            <a:grpSpLocks/>
          </p:cNvGrpSpPr>
          <p:nvPr/>
        </p:nvGrpSpPr>
        <p:grpSpPr bwMode="auto">
          <a:xfrm>
            <a:off x="2805113" y="3505200"/>
            <a:ext cx="6034087" cy="1128713"/>
            <a:chOff x="1767" y="2208"/>
            <a:chExt cx="3801" cy="711"/>
          </a:xfrm>
        </p:grpSpPr>
        <p:sp>
          <p:nvSpPr>
            <p:cNvPr id="13325" name="Text Box 1057"/>
            <p:cNvSpPr txBox="1">
              <a:spLocks noChangeArrowheads="1"/>
            </p:cNvSpPr>
            <p:nvPr/>
          </p:nvSpPr>
          <p:spPr bwMode="auto">
            <a:xfrm>
              <a:off x="4560" y="2256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ahoma" pitchFamily="34" charset="0"/>
                </a:rPr>
                <a:t>temperature</a:t>
              </a:r>
            </a:p>
          </p:txBody>
        </p:sp>
        <p:sp>
          <p:nvSpPr>
            <p:cNvPr id="13326" name="AutoShape 1069"/>
            <p:cNvSpPr>
              <a:spLocks noChangeArrowheads="1"/>
            </p:cNvSpPr>
            <p:nvPr/>
          </p:nvSpPr>
          <p:spPr bwMode="auto">
            <a:xfrm>
              <a:off x="1767" y="2487"/>
              <a:ext cx="432" cy="432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7" name="AutoShape 1070"/>
            <p:cNvSpPr>
              <a:spLocks noChangeArrowheads="1"/>
            </p:cNvSpPr>
            <p:nvPr/>
          </p:nvSpPr>
          <p:spPr bwMode="auto">
            <a:xfrm>
              <a:off x="4032" y="2208"/>
              <a:ext cx="432" cy="432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7459" name="Group 1075"/>
          <p:cNvGrpSpPr>
            <a:grpSpLocks/>
          </p:cNvGrpSpPr>
          <p:nvPr/>
        </p:nvGrpSpPr>
        <p:grpSpPr bwMode="auto">
          <a:xfrm>
            <a:off x="2432050" y="2368550"/>
            <a:ext cx="6102350" cy="2508250"/>
            <a:chOff x="1532" y="1492"/>
            <a:chExt cx="3844" cy="1580"/>
          </a:xfrm>
        </p:grpSpPr>
        <p:sp>
          <p:nvSpPr>
            <p:cNvPr id="13322" name="Text Box 1058"/>
            <p:cNvSpPr txBox="1">
              <a:spLocks noChangeArrowheads="1"/>
            </p:cNvSpPr>
            <p:nvPr/>
          </p:nvSpPr>
          <p:spPr bwMode="auto">
            <a:xfrm>
              <a:off x="4560" y="2736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ahoma" pitchFamily="34" charset="0"/>
                </a:rPr>
                <a:t>pressure</a:t>
              </a:r>
            </a:p>
          </p:txBody>
        </p:sp>
        <p:sp>
          <p:nvSpPr>
            <p:cNvPr id="13323" name="AutoShape 1071"/>
            <p:cNvSpPr>
              <a:spLocks noChangeArrowheads="1"/>
            </p:cNvSpPr>
            <p:nvPr/>
          </p:nvSpPr>
          <p:spPr bwMode="auto">
            <a:xfrm>
              <a:off x="1532" y="1492"/>
              <a:ext cx="384" cy="336"/>
            </a:xfrm>
            <a:prstGeom prst="pentagon">
              <a:avLst/>
            </a:prstGeom>
            <a:noFill/>
            <a:ln w="28575">
              <a:solidFill>
                <a:srgbClr val="6633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4" name="AutoShape 1072"/>
            <p:cNvSpPr>
              <a:spLocks noChangeArrowheads="1"/>
            </p:cNvSpPr>
            <p:nvPr/>
          </p:nvSpPr>
          <p:spPr bwMode="auto">
            <a:xfrm>
              <a:off x="4058" y="2736"/>
              <a:ext cx="384" cy="336"/>
            </a:xfrm>
            <a:prstGeom prst="pentagon">
              <a:avLst/>
            </a:prstGeom>
            <a:noFill/>
            <a:ln w="28575">
              <a:solidFill>
                <a:srgbClr val="6633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5867400" y="1371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The four basic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Is accuracy in flow measurement important?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990600"/>
            <a:ext cx="8610600" cy="2066925"/>
            <a:chOff x="304800" y="990600"/>
            <a:chExt cx="8610600" cy="2066925"/>
          </a:xfrm>
        </p:grpSpPr>
        <p:graphicFrame>
          <p:nvGraphicFramePr>
            <p:cNvPr id="14344" name="Object 3"/>
            <p:cNvGraphicFramePr>
              <a:graphicFrameLocks noChangeAspect="1"/>
            </p:cNvGraphicFramePr>
            <p:nvPr/>
          </p:nvGraphicFramePr>
          <p:xfrm>
            <a:off x="304800" y="1219200"/>
            <a:ext cx="2381250" cy="183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9" name="Photo Editor Photo" r:id="rId3" imgW="2381582" imgH="1838095" progId="MSPhotoEd.3">
                    <p:embed/>
                  </p:oleObj>
                </mc:Choice>
                <mc:Fallback>
                  <p:oleObj name="Photo Editor Photo" r:id="rId3" imgW="2381582" imgH="1838095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219200"/>
                          <a:ext cx="2381250" cy="183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5" name="Text Box 4"/>
            <p:cNvSpPr txBox="1">
              <a:spLocks noChangeArrowheads="1"/>
            </p:cNvSpPr>
            <p:nvPr/>
          </p:nvSpPr>
          <p:spPr bwMode="auto">
            <a:xfrm>
              <a:off x="2895600" y="1219200"/>
              <a:ext cx="6019800" cy="1754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Petroleum refinery processing 100,000 barrels/day of crude oil: A +</a:t>
              </a:r>
              <a:r>
                <a:rPr lang="en-US" altLang="en-US" sz="2400" b="1">
                  <a:solidFill>
                    <a:schemeClr val="accent2"/>
                  </a:solidFill>
                </a:rPr>
                <a:t>0.50% error</a:t>
              </a:r>
              <a:r>
                <a:rPr lang="en-US" altLang="en-US" sz="2400" b="1"/>
                <a:t> in flow measurement represents about*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~19 million $/year extra cost to purchaser!</a:t>
              </a:r>
              <a:endParaRPr lang="en-US" altLang="en-US" sz="2400" b="1"/>
            </a:p>
          </p:txBody>
        </p:sp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304800" y="990600"/>
              <a:ext cx="2438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Petro-Canada Refinery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4800" y="3581400"/>
            <a:ext cx="8229600" cy="2716213"/>
            <a:chOff x="304800" y="3581400"/>
            <a:chExt cx="8229600" cy="2716213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886200" y="3886200"/>
              <a:ext cx="4648200" cy="1735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Add a strong base to neutralize (pH=7) a strong acid: a </a:t>
              </a:r>
              <a:r>
                <a:rPr lang="en-US" altLang="en-US" sz="2400" b="1">
                  <a:solidFill>
                    <a:schemeClr val="accent2"/>
                  </a:solidFill>
                </a:rPr>
                <a:t>+0.50% error</a:t>
              </a:r>
              <a:r>
                <a:rPr lang="en-US" altLang="en-US" sz="2400" b="1"/>
                <a:t> in the base flow represents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A pH of about 10-11 !</a:t>
              </a:r>
            </a:p>
          </p:txBody>
        </p:sp>
        <p:graphicFrame>
          <p:nvGraphicFramePr>
            <p:cNvPr id="14343" name="Object 7"/>
            <p:cNvGraphicFramePr>
              <a:graphicFrameLocks noChangeAspect="1"/>
            </p:cNvGraphicFramePr>
            <p:nvPr/>
          </p:nvGraphicFramePr>
          <p:xfrm>
            <a:off x="304800" y="3581400"/>
            <a:ext cx="3048000" cy="271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0" name="Chart" r:id="rId5" imgW="3696182" imgH="3292225" progId="Excel.Chart.8">
                    <p:embed/>
                  </p:oleObj>
                </mc:Choice>
                <mc:Fallback>
                  <p:oleObj name="Chart" r:id="rId5" imgW="3696182" imgH="3292225" progId="Excel.Chart.8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3581400"/>
                          <a:ext cx="3048000" cy="2716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3886200" y="6553200"/>
            <a:ext cx="342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* Based on $100/Bl crude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447800" y="3048000"/>
            <a:ext cx="6019800" cy="2667000"/>
            <a:chOff x="960" y="2256"/>
            <a:chExt cx="3792" cy="1680"/>
          </a:xfrm>
        </p:grpSpPr>
        <p:grpSp>
          <p:nvGrpSpPr>
            <p:cNvPr id="15366" name="Group 3"/>
            <p:cNvGrpSpPr>
              <a:grpSpLocks/>
            </p:cNvGrpSpPr>
            <p:nvPr/>
          </p:nvGrpSpPr>
          <p:grpSpPr bwMode="auto">
            <a:xfrm>
              <a:off x="960" y="2256"/>
              <a:ext cx="3792" cy="1459"/>
              <a:chOff x="1104" y="1392"/>
              <a:chExt cx="3792" cy="1459"/>
            </a:xfrm>
          </p:grpSpPr>
          <p:sp>
            <p:nvSpPr>
              <p:cNvPr id="15376" name="Freeform 4"/>
              <p:cNvSpPr>
                <a:spLocks noEditPoints="1"/>
              </p:cNvSpPr>
              <p:nvPr/>
            </p:nvSpPr>
            <p:spPr bwMode="auto">
              <a:xfrm>
                <a:off x="1694" y="2475"/>
                <a:ext cx="253" cy="260"/>
              </a:xfrm>
              <a:custGeom>
                <a:avLst/>
                <a:gdLst>
                  <a:gd name="T0" fmla="*/ 0 w 576"/>
                  <a:gd name="T1" fmla="*/ 0 h 633"/>
                  <a:gd name="T2" fmla="*/ 0 w 576"/>
                  <a:gd name="T3" fmla="*/ 0 h 633"/>
                  <a:gd name="T4" fmla="*/ 0 w 576"/>
                  <a:gd name="T5" fmla="*/ 0 h 633"/>
                  <a:gd name="T6" fmla="*/ 0 w 576"/>
                  <a:gd name="T7" fmla="*/ 0 h 633"/>
                  <a:gd name="T8" fmla="*/ 0 w 576"/>
                  <a:gd name="T9" fmla="*/ 0 h 633"/>
                  <a:gd name="T10" fmla="*/ 0 w 576"/>
                  <a:gd name="T11" fmla="*/ 0 h 633"/>
                  <a:gd name="T12" fmla="*/ 0 w 576"/>
                  <a:gd name="T13" fmla="*/ 0 h 633"/>
                  <a:gd name="T14" fmla="*/ 0 w 576"/>
                  <a:gd name="T15" fmla="*/ 0 h 633"/>
                  <a:gd name="T16" fmla="*/ 0 w 576"/>
                  <a:gd name="T17" fmla="*/ 0 h 633"/>
                  <a:gd name="T18" fmla="*/ 0 w 576"/>
                  <a:gd name="T19" fmla="*/ 0 h 633"/>
                  <a:gd name="T20" fmla="*/ 0 w 576"/>
                  <a:gd name="T21" fmla="*/ 0 h 633"/>
                  <a:gd name="T22" fmla="*/ 0 w 576"/>
                  <a:gd name="T23" fmla="*/ 0 h 633"/>
                  <a:gd name="T24" fmla="*/ 0 w 576"/>
                  <a:gd name="T25" fmla="*/ 0 h 633"/>
                  <a:gd name="T26" fmla="*/ 0 w 576"/>
                  <a:gd name="T27" fmla="*/ 0 h 633"/>
                  <a:gd name="T28" fmla="*/ 0 w 576"/>
                  <a:gd name="T29" fmla="*/ 0 h 633"/>
                  <a:gd name="T30" fmla="*/ 0 w 576"/>
                  <a:gd name="T31" fmla="*/ 0 h 633"/>
                  <a:gd name="T32" fmla="*/ 0 w 576"/>
                  <a:gd name="T33" fmla="*/ 0 h 633"/>
                  <a:gd name="T34" fmla="*/ 0 w 576"/>
                  <a:gd name="T35" fmla="*/ 0 h 633"/>
                  <a:gd name="T36" fmla="*/ 0 w 576"/>
                  <a:gd name="T37" fmla="*/ 0 h 633"/>
                  <a:gd name="T38" fmla="*/ 0 w 576"/>
                  <a:gd name="T39" fmla="*/ 0 h 633"/>
                  <a:gd name="T40" fmla="*/ 0 w 576"/>
                  <a:gd name="T41" fmla="*/ 0 h 633"/>
                  <a:gd name="T42" fmla="*/ 0 w 576"/>
                  <a:gd name="T43" fmla="*/ 0 h 633"/>
                  <a:gd name="T44" fmla="*/ 0 w 576"/>
                  <a:gd name="T45" fmla="*/ 0 h 633"/>
                  <a:gd name="T46" fmla="*/ 0 w 576"/>
                  <a:gd name="T47" fmla="*/ 0 h 633"/>
                  <a:gd name="T48" fmla="*/ 0 w 576"/>
                  <a:gd name="T49" fmla="*/ 0 h 633"/>
                  <a:gd name="T50" fmla="*/ 0 w 576"/>
                  <a:gd name="T51" fmla="*/ 0 h 633"/>
                  <a:gd name="T52" fmla="*/ 0 w 576"/>
                  <a:gd name="T53" fmla="*/ 0 h 633"/>
                  <a:gd name="T54" fmla="*/ 0 w 576"/>
                  <a:gd name="T55" fmla="*/ 0 h 633"/>
                  <a:gd name="T56" fmla="*/ 0 w 576"/>
                  <a:gd name="T57" fmla="*/ 0 h 633"/>
                  <a:gd name="T58" fmla="*/ 0 w 576"/>
                  <a:gd name="T59" fmla="*/ 0 h 633"/>
                  <a:gd name="T60" fmla="*/ 0 w 576"/>
                  <a:gd name="T61" fmla="*/ 0 h 633"/>
                  <a:gd name="T62" fmla="*/ 0 w 576"/>
                  <a:gd name="T63" fmla="*/ 0 h 633"/>
                  <a:gd name="T64" fmla="*/ 0 w 576"/>
                  <a:gd name="T65" fmla="*/ 0 h 633"/>
                  <a:gd name="T66" fmla="*/ 0 w 576"/>
                  <a:gd name="T67" fmla="*/ 0 h 633"/>
                  <a:gd name="T68" fmla="*/ 0 w 576"/>
                  <a:gd name="T69" fmla="*/ 0 h 633"/>
                  <a:gd name="T70" fmla="*/ 0 w 576"/>
                  <a:gd name="T71" fmla="*/ 0 h 633"/>
                  <a:gd name="T72" fmla="*/ 0 w 576"/>
                  <a:gd name="T73" fmla="*/ 0 h 633"/>
                  <a:gd name="T74" fmla="*/ 0 w 576"/>
                  <a:gd name="T75" fmla="*/ 0 h 633"/>
                  <a:gd name="T76" fmla="*/ 0 w 576"/>
                  <a:gd name="T77" fmla="*/ 0 h 633"/>
                  <a:gd name="T78" fmla="*/ 0 w 576"/>
                  <a:gd name="T79" fmla="*/ 0 h 633"/>
                  <a:gd name="T80" fmla="*/ 0 w 576"/>
                  <a:gd name="T81" fmla="*/ 0 h 633"/>
                  <a:gd name="T82" fmla="*/ 0 w 576"/>
                  <a:gd name="T83" fmla="*/ 0 h 633"/>
                  <a:gd name="T84" fmla="*/ 0 w 576"/>
                  <a:gd name="T85" fmla="*/ 0 h 633"/>
                  <a:gd name="T86" fmla="*/ 0 w 576"/>
                  <a:gd name="T87" fmla="*/ 0 h 633"/>
                  <a:gd name="T88" fmla="*/ 0 w 576"/>
                  <a:gd name="T89" fmla="*/ 0 h 633"/>
                  <a:gd name="T90" fmla="*/ 0 w 576"/>
                  <a:gd name="T91" fmla="*/ 0 h 633"/>
                  <a:gd name="T92" fmla="*/ 0 w 576"/>
                  <a:gd name="T93" fmla="*/ 0 h 633"/>
                  <a:gd name="T94" fmla="*/ 0 w 576"/>
                  <a:gd name="T95" fmla="*/ 0 h 633"/>
                  <a:gd name="T96" fmla="*/ 0 w 576"/>
                  <a:gd name="T97" fmla="*/ 0 h 633"/>
                  <a:gd name="T98" fmla="*/ 0 w 576"/>
                  <a:gd name="T99" fmla="*/ 0 h 633"/>
                  <a:gd name="T100" fmla="*/ 0 w 576"/>
                  <a:gd name="T101" fmla="*/ 0 h 633"/>
                  <a:gd name="T102" fmla="*/ 0 w 576"/>
                  <a:gd name="T103" fmla="*/ 0 h 6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6" h="633">
                    <a:moveTo>
                      <a:pt x="0" y="288"/>
                    </a:moveTo>
                    <a:lnTo>
                      <a:pt x="4" y="244"/>
                    </a:lnTo>
                    <a:lnTo>
                      <a:pt x="14" y="200"/>
                    </a:lnTo>
                    <a:lnTo>
                      <a:pt x="31" y="157"/>
                    </a:lnTo>
                    <a:lnTo>
                      <a:pt x="56" y="119"/>
                    </a:lnTo>
                    <a:lnTo>
                      <a:pt x="85" y="84"/>
                    </a:lnTo>
                    <a:lnTo>
                      <a:pt x="119" y="56"/>
                    </a:lnTo>
                    <a:lnTo>
                      <a:pt x="158" y="33"/>
                    </a:lnTo>
                    <a:lnTo>
                      <a:pt x="200" y="15"/>
                    </a:lnTo>
                    <a:lnTo>
                      <a:pt x="242" y="4"/>
                    </a:lnTo>
                    <a:lnTo>
                      <a:pt x="288" y="0"/>
                    </a:lnTo>
                    <a:lnTo>
                      <a:pt x="332" y="4"/>
                    </a:lnTo>
                    <a:lnTo>
                      <a:pt x="376" y="15"/>
                    </a:lnTo>
                    <a:lnTo>
                      <a:pt x="418" y="33"/>
                    </a:lnTo>
                    <a:lnTo>
                      <a:pt x="457" y="56"/>
                    </a:lnTo>
                    <a:lnTo>
                      <a:pt x="491" y="84"/>
                    </a:lnTo>
                    <a:lnTo>
                      <a:pt x="520" y="119"/>
                    </a:lnTo>
                    <a:lnTo>
                      <a:pt x="545" y="157"/>
                    </a:lnTo>
                    <a:lnTo>
                      <a:pt x="562" y="200"/>
                    </a:lnTo>
                    <a:lnTo>
                      <a:pt x="572" y="244"/>
                    </a:lnTo>
                    <a:lnTo>
                      <a:pt x="576" y="288"/>
                    </a:lnTo>
                    <a:lnTo>
                      <a:pt x="572" y="334"/>
                    </a:lnTo>
                    <a:lnTo>
                      <a:pt x="562" y="378"/>
                    </a:lnTo>
                    <a:lnTo>
                      <a:pt x="545" y="418"/>
                    </a:lnTo>
                    <a:lnTo>
                      <a:pt x="520" y="459"/>
                    </a:lnTo>
                    <a:lnTo>
                      <a:pt x="491" y="491"/>
                    </a:lnTo>
                    <a:lnTo>
                      <a:pt x="457" y="522"/>
                    </a:lnTo>
                    <a:lnTo>
                      <a:pt x="418" y="545"/>
                    </a:lnTo>
                    <a:lnTo>
                      <a:pt x="376" y="562"/>
                    </a:lnTo>
                    <a:lnTo>
                      <a:pt x="332" y="574"/>
                    </a:lnTo>
                    <a:lnTo>
                      <a:pt x="288" y="576"/>
                    </a:lnTo>
                    <a:lnTo>
                      <a:pt x="242" y="574"/>
                    </a:lnTo>
                    <a:lnTo>
                      <a:pt x="200" y="562"/>
                    </a:lnTo>
                    <a:lnTo>
                      <a:pt x="158" y="545"/>
                    </a:lnTo>
                    <a:lnTo>
                      <a:pt x="119" y="522"/>
                    </a:lnTo>
                    <a:lnTo>
                      <a:pt x="85" y="491"/>
                    </a:lnTo>
                    <a:lnTo>
                      <a:pt x="56" y="459"/>
                    </a:lnTo>
                    <a:lnTo>
                      <a:pt x="31" y="418"/>
                    </a:lnTo>
                    <a:lnTo>
                      <a:pt x="14" y="378"/>
                    </a:lnTo>
                    <a:lnTo>
                      <a:pt x="4" y="334"/>
                    </a:lnTo>
                    <a:lnTo>
                      <a:pt x="0" y="288"/>
                    </a:lnTo>
                    <a:close/>
                    <a:moveTo>
                      <a:pt x="144" y="535"/>
                    </a:moveTo>
                    <a:lnTo>
                      <a:pt x="0" y="633"/>
                    </a:lnTo>
                    <a:lnTo>
                      <a:pt x="576" y="633"/>
                    </a:lnTo>
                    <a:lnTo>
                      <a:pt x="432" y="535"/>
                    </a:lnTo>
                    <a:lnTo>
                      <a:pt x="393" y="556"/>
                    </a:lnTo>
                    <a:lnTo>
                      <a:pt x="351" y="568"/>
                    </a:lnTo>
                    <a:lnTo>
                      <a:pt x="309" y="576"/>
                    </a:lnTo>
                    <a:lnTo>
                      <a:pt x="267" y="576"/>
                    </a:lnTo>
                    <a:lnTo>
                      <a:pt x="223" y="568"/>
                    </a:lnTo>
                    <a:lnTo>
                      <a:pt x="183" y="556"/>
                    </a:lnTo>
                    <a:lnTo>
                      <a:pt x="144" y="53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5"/>
              <p:cNvSpPr>
                <a:spLocks noChangeShapeType="1"/>
              </p:cNvSpPr>
              <p:nvPr/>
            </p:nvSpPr>
            <p:spPr bwMode="auto">
              <a:xfrm>
                <a:off x="1567" y="2593"/>
                <a:ext cx="22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"/>
              <p:cNvSpPr>
                <a:spLocks/>
              </p:cNvSpPr>
              <p:nvPr/>
            </p:nvSpPr>
            <p:spPr bwMode="auto">
              <a:xfrm>
                <a:off x="1782" y="2575"/>
                <a:ext cx="38" cy="36"/>
              </a:xfrm>
              <a:custGeom>
                <a:avLst/>
                <a:gdLst>
                  <a:gd name="T0" fmla="*/ 0 w 88"/>
                  <a:gd name="T1" fmla="*/ 0 h 88"/>
                  <a:gd name="T2" fmla="*/ 0 w 88"/>
                  <a:gd name="T3" fmla="*/ 0 h 88"/>
                  <a:gd name="T4" fmla="*/ 0 w 88"/>
                  <a:gd name="T5" fmla="*/ 0 h 88"/>
                  <a:gd name="T6" fmla="*/ 0 w 88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0" y="0"/>
                    </a:moveTo>
                    <a:lnTo>
                      <a:pt x="88" y="44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79" name="Group 7"/>
              <p:cNvGrpSpPr>
                <a:grpSpLocks/>
              </p:cNvGrpSpPr>
              <p:nvPr/>
            </p:nvGrpSpPr>
            <p:grpSpPr bwMode="auto">
              <a:xfrm>
                <a:off x="1820" y="2457"/>
                <a:ext cx="632" cy="39"/>
                <a:chOff x="2016" y="2304"/>
                <a:chExt cx="288" cy="44"/>
              </a:xfrm>
            </p:grpSpPr>
            <p:sp>
              <p:nvSpPr>
                <p:cNvPr id="15407" name="Line 8"/>
                <p:cNvSpPr>
                  <a:spLocks noChangeShapeType="1"/>
                </p:cNvSpPr>
                <p:nvPr/>
              </p:nvSpPr>
              <p:spPr bwMode="auto">
                <a:xfrm>
                  <a:off x="2016" y="2326"/>
                  <a:ext cx="249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8" name="Freeform 9"/>
                <p:cNvSpPr>
                  <a:spLocks/>
                </p:cNvSpPr>
                <p:nvPr/>
              </p:nvSpPr>
              <p:spPr bwMode="auto">
                <a:xfrm>
                  <a:off x="2260" y="2304"/>
                  <a:ext cx="44" cy="44"/>
                </a:xfrm>
                <a:custGeom>
                  <a:avLst/>
                  <a:gdLst>
                    <a:gd name="T0" fmla="*/ 0 w 88"/>
                    <a:gd name="T1" fmla="*/ 0 h 88"/>
                    <a:gd name="T2" fmla="*/ 1 w 88"/>
                    <a:gd name="T3" fmla="*/ 1 h 88"/>
                    <a:gd name="T4" fmla="*/ 0 w 88"/>
                    <a:gd name="T5" fmla="*/ 1 h 88"/>
                    <a:gd name="T6" fmla="*/ 0 w 88"/>
                    <a:gd name="T7" fmla="*/ 0 h 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8" h="88">
                      <a:moveTo>
                        <a:pt x="0" y="0"/>
                      </a:moveTo>
                      <a:lnTo>
                        <a:pt x="88" y="44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0" name="AutoShape 10"/>
              <p:cNvSpPr>
                <a:spLocks noChangeArrowheads="1"/>
              </p:cNvSpPr>
              <p:nvPr/>
            </p:nvSpPr>
            <p:spPr bwMode="auto">
              <a:xfrm>
                <a:off x="1104" y="2181"/>
                <a:ext cx="463" cy="552"/>
              </a:xfrm>
              <a:prstGeom prst="flowChartMagneticDisk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15381" name="Group 11"/>
              <p:cNvGrpSpPr>
                <a:grpSpLocks/>
              </p:cNvGrpSpPr>
              <p:nvPr/>
            </p:nvGrpSpPr>
            <p:grpSpPr bwMode="auto">
              <a:xfrm>
                <a:off x="2452" y="2361"/>
                <a:ext cx="253" cy="237"/>
                <a:chOff x="2452" y="2361"/>
                <a:chExt cx="253" cy="237"/>
              </a:xfrm>
            </p:grpSpPr>
            <p:sp>
              <p:nvSpPr>
                <p:cNvPr id="15405" name="Freeform 12"/>
                <p:cNvSpPr>
                  <a:spLocks/>
                </p:cNvSpPr>
                <p:nvPr/>
              </p:nvSpPr>
              <p:spPr bwMode="auto">
                <a:xfrm>
                  <a:off x="2452" y="2361"/>
                  <a:ext cx="253" cy="237"/>
                </a:xfrm>
                <a:custGeom>
                  <a:avLst/>
                  <a:gdLst>
                    <a:gd name="T0" fmla="*/ 0 w 576"/>
                    <a:gd name="T1" fmla="*/ 0 h 575"/>
                    <a:gd name="T2" fmla="*/ 0 w 576"/>
                    <a:gd name="T3" fmla="*/ 0 h 575"/>
                    <a:gd name="T4" fmla="*/ 0 w 576"/>
                    <a:gd name="T5" fmla="*/ 0 h 575"/>
                    <a:gd name="T6" fmla="*/ 0 w 576"/>
                    <a:gd name="T7" fmla="*/ 0 h 575"/>
                    <a:gd name="T8" fmla="*/ 0 w 576"/>
                    <a:gd name="T9" fmla="*/ 0 h 575"/>
                    <a:gd name="T10" fmla="*/ 0 w 576"/>
                    <a:gd name="T11" fmla="*/ 0 h 575"/>
                    <a:gd name="T12" fmla="*/ 0 w 576"/>
                    <a:gd name="T13" fmla="*/ 0 h 575"/>
                    <a:gd name="T14" fmla="*/ 0 w 576"/>
                    <a:gd name="T15" fmla="*/ 0 h 575"/>
                    <a:gd name="T16" fmla="*/ 0 w 576"/>
                    <a:gd name="T17" fmla="*/ 0 h 575"/>
                    <a:gd name="T18" fmla="*/ 0 w 576"/>
                    <a:gd name="T19" fmla="*/ 0 h 575"/>
                    <a:gd name="T20" fmla="*/ 0 w 576"/>
                    <a:gd name="T21" fmla="*/ 0 h 575"/>
                    <a:gd name="T22" fmla="*/ 0 w 576"/>
                    <a:gd name="T23" fmla="*/ 0 h 575"/>
                    <a:gd name="T24" fmla="*/ 0 w 576"/>
                    <a:gd name="T25" fmla="*/ 0 h 575"/>
                    <a:gd name="T26" fmla="*/ 0 w 576"/>
                    <a:gd name="T27" fmla="*/ 0 h 575"/>
                    <a:gd name="T28" fmla="*/ 0 w 576"/>
                    <a:gd name="T29" fmla="*/ 0 h 575"/>
                    <a:gd name="T30" fmla="*/ 0 w 576"/>
                    <a:gd name="T31" fmla="*/ 0 h 575"/>
                    <a:gd name="T32" fmla="*/ 0 w 576"/>
                    <a:gd name="T33" fmla="*/ 0 h 575"/>
                    <a:gd name="T34" fmla="*/ 0 w 576"/>
                    <a:gd name="T35" fmla="*/ 0 h 575"/>
                    <a:gd name="T36" fmla="*/ 0 w 576"/>
                    <a:gd name="T37" fmla="*/ 0 h 575"/>
                    <a:gd name="T38" fmla="*/ 0 w 576"/>
                    <a:gd name="T39" fmla="*/ 0 h 575"/>
                    <a:gd name="T40" fmla="*/ 0 w 576"/>
                    <a:gd name="T41" fmla="*/ 0 h 575"/>
                    <a:gd name="T42" fmla="*/ 0 w 576"/>
                    <a:gd name="T43" fmla="*/ 0 h 575"/>
                    <a:gd name="T44" fmla="*/ 0 w 576"/>
                    <a:gd name="T45" fmla="*/ 0 h 575"/>
                    <a:gd name="T46" fmla="*/ 0 w 576"/>
                    <a:gd name="T47" fmla="*/ 0 h 575"/>
                    <a:gd name="T48" fmla="*/ 0 w 576"/>
                    <a:gd name="T49" fmla="*/ 0 h 575"/>
                    <a:gd name="T50" fmla="*/ 0 w 576"/>
                    <a:gd name="T51" fmla="*/ 0 h 575"/>
                    <a:gd name="T52" fmla="*/ 0 w 576"/>
                    <a:gd name="T53" fmla="*/ 0 h 575"/>
                    <a:gd name="T54" fmla="*/ 0 w 576"/>
                    <a:gd name="T55" fmla="*/ 0 h 575"/>
                    <a:gd name="T56" fmla="*/ 0 w 576"/>
                    <a:gd name="T57" fmla="*/ 0 h 575"/>
                    <a:gd name="T58" fmla="*/ 0 w 576"/>
                    <a:gd name="T59" fmla="*/ 0 h 575"/>
                    <a:gd name="T60" fmla="*/ 0 w 576"/>
                    <a:gd name="T61" fmla="*/ 0 h 575"/>
                    <a:gd name="T62" fmla="*/ 0 w 576"/>
                    <a:gd name="T63" fmla="*/ 0 h 575"/>
                    <a:gd name="T64" fmla="*/ 0 w 576"/>
                    <a:gd name="T65" fmla="*/ 0 h 575"/>
                    <a:gd name="T66" fmla="*/ 0 w 576"/>
                    <a:gd name="T67" fmla="*/ 0 h 575"/>
                    <a:gd name="T68" fmla="*/ 0 w 576"/>
                    <a:gd name="T69" fmla="*/ 0 h 575"/>
                    <a:gd name="T70" fmla="*/ 0 w 576"/>
                    <a:gd name="T71" fmla="*/ 0 h 575"/>
                    <a:gd name="T72" fmla="*/ 0 w 576"/>
                    <a:gd name="T73" fmla="*/ 0 h 575"/>
                    <a:gd name="T74" fmla="*/ 0 w 576"/>
                    <a:gd name="T75" fmla="*/ 0 h 575"/>
                    <a:gd name="T76" fmla="*/ 0 w 576"/>
                    <a:gd name="T77" fmla="*/ 0 h 575"/>
                    <a:gd name="T78" fmla="*/ 0 w 576"/>
                    <a:gd name="T79" fmla="*/ 0 h 575"/>
                    <a:gd name="T80" fmla="*/ 0 w 576"/>
                    <a:gd name="T81" fmla="*/ 0 h 5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76" h="575">
                      <a:moveTo>
                        <a:pt x="0" y="287"/>
                      </a:moveTo>
                      <a:lnTo>
                        <a:pt x="4" y="243"/>
                      </a:lnTo>
                      <a:lnTo>
                        <a:pt x="13" y="199"/>
                      </a:lnTo>
                      <a:lnTo>
                        <a:pt x="31" y="157"/>
                      </a:lnTo>
                      <a:lnTo>
                        <a:pt x="56" y="118"/>
                      </a:lnTo>
                      <a:lnTo>
                        <a:pt x="84" y="84"/>
                      </a:lnTo>
                      <a:lnTo>
                        <a:pt x="119" y="55"/>
                      </a:lnTo>
                      <a:lnTo>
                        <a:pt x="157" y="32"/>
                      </a:lnTo>
                      <a:lnTo>
                        <a:pt x="200" y="15"/>
                      </a:lnTo>
                      <a:lnTo>
                        <a:pt x="244" y="3"/>
                      </a:lnTo>
                      <a:lnTo>
                        <a:pt x="288" y="0"/>
                      </a:lnTo>
                      <a:lnTo>
                        <a:pt x="334" y="3"/>
                      </a:lnTo>
                      <a:lnTo>
                        <a:pt x="376" y="15"/>
                      </a:lnTo>
                      <a:lnTo>
                        <a:pt x="419" y="32"/>
                      </a:lnTo>
                      <a:lnTo>
                        <a:pt x="457" y="55"/>
                      </a:lnTo>
                      <a:lnTo>
                        <a:pt x="492" y="84"/>
                      </a:lnTo>
                      <a:lnTo>
                        <a:pt x="520" y="118"/>
                      </a:lnTo>
                      <a:lnTo>
                        <a:pt x="545" y="157"/>
                      </a:lnTo>
                      <a:lnTo>
                        <a:pt x="563" y="199"/>
                      </a:lnTo>
                      <a:lnTo>
                        <a:pt x="572" y="243"/>
                      </a:lnTo>
                      <a:lnTo>
                        <a:pt x="576" y="287"/>
                      </a:lnTo>
                      <a:lnTo>
                        <a:pt x="572" y="333"/>
                      </a:lnTo>
                      <a:lnTo>
                        <a:pt x="563" y="377"/>
                      </a:lnTo>
                      <a:lnTo>
                        <a:pt x="545" y="417"/>
                      </a:lnTo>
                      <a:lnTo>
                        <a:pt x="520" y="458"/>
                      </a:lnTo>
                      <a:lnTo>
                        <a:pt x="492" y="490"/>
                      </a:lnTo>
                      <a:lnTo>
                        <a:pt x="457" y="521"/>
                      </a:lnTo>
                      <a:lnTo>
                        <a:pt x="419" y="544"/>
                      </a:lnTo>
                      <a:lnTo>
                        <a:pt x="376" y="561"/>
                      </a:lnTo>
                      <a:lnTo>
                        <a:pt x="334" y="573"/>
                      </a:lnTo>
                      <a:lnTo>
                        <a:pt x="288" y="575"/>
                      </a:lnTo>
                      <a:lnTo>
                        <a:pt x="244" y="573"/>
                      </a:lnTo>
                      <a:lnTo>
                        <a:pt x="200" y="561"/>
                      </a:lnTo>
                      <a:lnTo>
                        <a:pt x="157" y="544"/>
                      </a:lnTo>
                      <a:lnTo>
                        <a:pt x="119" y="521"/>
                      </a:lnTo>
                      <a:lnTo>
                        <a:pt x="84" y="490"/>
                      </a:lnTo>
                      <a:lnTo>
                        <a:pt x="56" y="458"/>
                      </a:lnTo>
                      <a:lnTo>
                        <a:pt x="31" y="417"/>
                      </a:lnTo>
                      <a:lnTo>
                        <a:pt x="13" y="377"/>
                      </a:lnTo>
                      <a:lnTo>
                        <a:pt x="4" y="333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6" name="Freeform 13"/>
                <p:cNvSpPr>
                  <a:spLocks/>
                </p:cNvSpPr>
                <p:nvPr/>
              </p:nvSpPr>
              <p:spPr bwMode="auto">
                <a:xfrm>
                  <a:off x="2452" y="2420"/>
                  <a:ext cx="253" cy="119"/>
                </a:xfrm>
                <a:custGeom>
                  <a:avLst/>
                  <a:gdLst>
                    <a:gd name="T0" fmla="*/ 0 w 576"/>
                    <a:gd name="T1" fmla="*/ 0 h 288"/>
                    <a:gd name="T2" fmla="*/ 0 w 576"/>
                    <a:gd name="T3" fmla="*/ 0 h 288"/>
                    <a:gd name="T4" fmla="*/ 0 w 576"/>
                    <a:gd name="T5" fmla="*/ 0 h 288"/>
                    <a:gd name="T6" fmla="*/ 0 w 576"/>
                    <a:gd name="T7" fmla="*/ 0 h 288"/>
                    <a:gd name="T8" fmla="*/ 0 w 576"/>
                    <a:gd name="T9" fmla="*/ 0 h 288"/>
                    <a:gd name="T10" fmla="*/ 0 w 576"/>
                    <a:gd name="T11" fmla="*/ 0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6" h="288">
                      <a:moveTo>
                        <a:pt x="0" y="136"/>
                      </a:moveTo>
                      <a:lnTo>
                        <a:pt x="73" y="136"/>
                      </a:lnTo>
                      <a:lnTo>
                        <a:pt x="217" y="0"/>
                      </a:lnTo>
                      <a:lnTo>
                        <a:pt x="374" y="288"/>
                      </a:lnTo>
                      <a:lnTo>
                        <a:pt x="505" y="136"/>
                      </a:lnTo>
                      <a:lnTo>
                        <a:pt x="576" y="136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2" name="Line 14"/>
              <p:cNvSpPr>
                <a:spLocks noChangeShapeType="1"/>
              </p:cNvSpPr>
              <p:nvPr/>
            </p:nvSpPr>
            <p:spPr bwMode="auto">
              <a:xfrm>
                <a:off x="2579" y="210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Line 15"/>
              <p:cNvSpPr>
                <a:spLocks noChangeShapeType="1"/>
              </p:cNvSpPr>
              <p:nvPr/>
            </p:nvSpPr>
            <p:spPr bwMode="auto">
              <a:xfrm>
                <a:off x="2579" y="2614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Line 16"/>
              <p:cNvSpPr>
                <a:spLocks noChangeShapeType="1"/>
              </p:cNvSpPr>
              <p:nvPr/>
            </p:nvSpPr>
            <p:spPr bwMode="auto">
              <a:xfrm>
                <a:off x="2705" y="2480"/>
                <a:ext cx="6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Line 17"/>
              <p:cNvSpPr>
                <a:spLocks noChangeShapeType="1"/>
              </p:cNvSpPr>
              <p:nvPr/>
            </p:nvSpPr>
            <p:spPr bwMode="auto">
              <a:xfrm flipV="1">
                <a:off x="3379" y="1652"/>
                <a:ext cx="0" cy="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18"/>
              <p:cNvSpPr>
                <a:spLocks noChangeShapeType="1"/>
              </p:cNvSpPr>
              <p:nvPr/>
            </p:nvSpPr>
            <p:spPr bwMode="auto">
              <a:xfrm>
                <a:off x="3379" y="1660"/>
                <a:ext cx="4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87" name="Group 19"/>
              <p:cNvGrpSpPr>
                <a:grpSpLocks/>
              </p:cNvGrpSpPr>
              <p:nvPr/>
            </p:nvGrpSpPr>
            <p:grpSpPr bwMode="auto">
              <a:xfrm>
                <a:off x="3801" y="1550"/>
                <a:ext cx="252" cy="236"/>
                <a:chOff x="3801" y="1550"/>
                <a:chExt cx="252" cy="236"/>
              </a:xfrm>
            </p:grpSpPr>
            <p:sp>
              <p:nvSpPr>
                <p:cNvPr id="15403" name="Freeform 20"/>
                <p:cNvSpPr>
                  <a:spLocks/>
                </p:cNvSpPr>
                <p:nvPr/>
              </p:nvSpPr>
              <p:spPr bwMode="auto">
                <a:xfrm>
                  <a:off x="3801" y="1550"/>
                  <a:ext cx="252" cy="236"/>
                </a:xfrm>
                <a:custGeom>
                  <a:avLst/>
                  <a:gdLst>
                    <a:gd name="T0" fmla="*/ 0 w 576"/>
                    <a:gd name="T1" fmla="*/ 0 h 575"/>
                    <a:gd name="T2" fmla="*/ 0 w 576"/>
                    <a:gd name="T3" fmla="*/ 0 h 575"/>
                    <a:gd name="T4" fmla="*/ 0 w 576"/>
                    <a:gd name="T5" fmla="*/ 0 h 575"/>
                    <a:gd name="T6" fmla="*/ 0 w 576"/>
                    <a:gd name="T7" fmla="*/ 0 h 575"/>
                    <a:gd name="T8" fmla="*/ 0 w 576"/>
                    <a:gd name="T9" fmla="*/ 0 h 575"/>
                    <a:gd name="T10" fmla="*/ 0 w 576"/>
                    <a:gd name="T11" fmla="*/ 0 h 575"/>
                    <a:gd name="T12" fmla="*/ 0 w 576"/>
                    <a:gd name="T13" fmla="*/ 0 h 575"/>
                    <a:gd name="T14" fmla="*/ 0 w 576"/>
                    <a:gd name="T15" fmla="*/ 0 h 575"/>
                    <a:gd name="T16" fmla="*/ 0 w 576"/>
                    <a:gd name="T17" fmla="*/ 0 h 575"/>
                    <a:gd name="T18" fmla="*/ 0 w 576"/>
                    <a:gd name="T19" fmla="*/ 0 h 575"/>
                    <a:gd name="T20" fmla="*/ 0 w 576"/>
                    <a:gd name="T21" fmla="*/ 0 h 575"/>
                    <a:gd name="T22" fmla="*/ 0 w 576"/>
                    <a:gd name="T23" fmla="*/ 0 h 575"/>
                    <a:gd name="T24" fmla="*/ 0 w 576"/>
                    <a:gd name="T25" fmla="*/ 0 h 575"/>
                    <a:gd name="T26" fmla="*/ 0 w 576"/>
                    <a:gd name="T27" fmla="*/ 0 h 575"/>
                    <a:gd name="T28" fmla="*/ 0 w 576"/>
                    <a:gd name="T29" fmla="*/ 0 h 575"/>
                    <a:gd name="T30" fmla="*/ 0 w 576"/>
                    <a:gd name="T31" fmla="*/ 0 h 575"/>
                    <a:gd name="T32" fmla="*/ 0 w 576"/>
                    <a:gd name="T33" fmla="*/ 0 h 575"/>
                    <a:gd name="T34" fmla="*/ 0 w 576"/>
                    <a:gd name="T35" fmla="*/ 0 h 575"/>
                    <a:gd name="T36" fmla="*/ 0 w 576"/>
                    <a:gd name="T37" fmla="*/ 0 h 575"/>
                    <a:gd name="T38" fmla="*/ 0 w 576"/>
                    <a:gd name="T39" fmla="*/ 0 h 575"/>
                    <a:gd name="T40" fmla="*/ 0 w 576"/>
                    <a:gd name="T41" fmla="*/ 0 h 575"/>
                    <a:gd name="T42" fmla="*/ 0 w 576"/>
                    <a:gd name="T43" fmla="*/ 0 h 575"/>
                    <a:gd name="T44" fmla="*/ 0 w 576"/>
                    <a:gd name="T45" fmla="*/ 0 h 575"/>
                    <a:gd name="T46" fmla="*/ 0 w 576"/>
                    <a:gd name="T47" fmla="*/ 0 h 575"/>
                    <a:gd name="T48" fmla="*/ 0 w 576"/>
                    <a:gd name="T49" fmla="*/ 0 h 575"/>
                    <a:gd name="T50" fmla="*/ 0 w 576"/>
                    <a:gd name="T51" fmla="*/ 0 h 575"/>
                    <a:gd name="T52" fmla="*/ 0 w 576"/>
                    <a:gd name="T53" fmla="*/ 0 h 575"/>
                    <a:gd name="T54" fmla="*/ 0 w 576"/>
                    <a:gd name="T55" fmla="*/ 0 h 575"/>
                    <a:gd name="T56" fmla="*/ 0 w 576"/>
                    <a:gd name="T57" fmla="*/ 0 h 575"/>
                    <a:gd name="T58" fmla="*/ 0 w 576"/>
                    <a:gd name="T59" fmla="*/ 0 h 575"/>
                    <a:gd name="T60" fmla="*/ 0 w 576"/>
                    <a:gd name="T61" fmla="*/ 0 h 575"/>
                    <a:gd name="T62" fmla="*/ 0 w 576"/>
                    <a:gd name="T63" fmla="*/ 0 h 575"/>
                    <a:gd name="T64" fmla="*/ 0 w 576"/>
                    <a:gd name="T65" fmla="*/ 0 h 575"/>
                    <a:gd name="T66" fmla="*/ 0 w 576"/>
                    <a:gd name="T67" fmla="*/ 0 h 575"/>
                    <a:gd name="T68" fmla="*/ 0 w 576"/>
                    <a:gd name="T69" fmla="*/ 0 h 575"/>
                    <a:gd name="T70" fmla="*/ 0 w 576"/>
                    <a:gd name="T71" fmla="*/ 0 h 575"/>
                    <a:gd name="T72" fmla="*/ 0 w 576"/>
                    <a:gd name="T73" fmla="*/ 0 h 575"/>
                    <a:gd name="T74" fmla="*/ 0 w 576"/>
                    <a:gd name="T75" fmla="*/ 0 h 575"/>
                    <a:gd name="T76" fmla="*/ 0 w 576"/>
                    <a:gd name="T77" fmla="*/ 0 h 575"/>
                    <a:gd name="T78" fmla="*/ 0 w 576"/>
                    <a:gd name="T79" fmla="*/ 0 h 575"/>
                    <a:gd name="T80" fmla="*/ 0 w 576"/>
                    <a:gd name="T81" fmla="*/ 0 h 5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76" h="575">
                      <a:moveTo>
                        <a:pt x="0" y="287"/>
                      </a:moveTo>
                      <a:lnTo>
                        <a:pt x="4" y="243"/>
                      </a:lnTo>
                      <a:lnTo>
                        <a:pt x="13" y="199"/>
                      </a:lnTo>
                      <a:lnTo>
                        <a:pt x="31" y="157"/>
                      </a:lnTo>
                      <a:lnTo>
                        <a:pt x="56" y="118"/>
                      </a:lnTo>
                      <a:lnTo>
                        <a:pt x="84" y="84"/>
                      </a:lnTo>
                      <a:lnTo>
                        <a:pt x="119" y="55"/>
                      </a:lnTo>
                      <a:lnTo>
                        <a:pt x="157" y="32"/>
                      </a:lnTo>
                      <a:lnTo>
                        <a:pt x="200" y="15"/>
                      </a:lnTo>
                      <a:lnTo>
                        <a:pt x="244" y="3"/>
                      </a:lnTo>
                      <a:lnTo>
                        <a:pt x="288" y="0"/>
                      </a:lnTo>
                      <a:lnTo>
                        <a:pt x="334" y="3"/>
                      </a:lnTo>
                      <a:lnTo>
                        <a:pt x="376" y="15"/>
                      </a:lnTo>
                      <a:lnTo>
                        <a:pt x="419" y="32"/>
                      </a:lnTo>
                      <a:lnTo>
                        <a:pt x="457" y="55"/>
                      </a:lnTo>
                      <a:lnTo>
                        <a:pt x="492" y="84"/>
                      </a:lnTo>
                      <a:lnTo>
                        <a:pt x="520" y="118"/>
                      </a:lnTo>
                      <a:lnTo>
                        <a:pt x="545" y="157"/>
                      </a:lnTo>
                      <a:lnTo>
                        <a:pt x="563" y="199"/>
                      </a:lnTo>
                      <a:lnTo>
                        <a:pt x="572" y="243"/>
                      </a:lnTo>
                      <a:lnTo>
                        <a:pt x="576" y="287"/>
                      </a:lnTo>
                      <a:lnTo>
                        <a:pt x="572" y="333"/>
                      </a:lnTo>
                      <a:lnTo>
                        <a:pt x="563" y="377"/>
                      </a:lnTo>
                      <a:lnTo>
                        <a:pt x="545" y="417"/>
                      </a:lnTo>
                      <a:lnTo>
                        <a:pt x="520" y="458"/>
                      </a:lnTo>
                      <a:lnTo>
                        <a:pt x="492" y="490"/>
                      </a:lnTo>
                      <a:lnTo>
                        <a:pt x="457" y="521"/>
                      </a:lnTo>
                      <a:lnTo>
                        <a:pt x="419" y="544"/>
                      </a:lnTo>
                      <a:lnTo>
                        <a:pt x="376" y="561"/>
                      </a:lnTo>
                      <a:lnTo>
                        <a:pt x="334" y="573"/>
                      </a:lnTo>
                      <a:lnTo>
                        <a:pt x="288" y="575"/>
                      </a:lnTo>
                      <a:lnTo>
                        <a:pt x="244" y="573"/>
                      </a:lnTo>
                      <a:lnTo>
                        <a:pt x="200" y="561"/>
                      </a:lnTo>
                      <a:lnTo>
                        <a:pt x="157" y="544"/>
                      </a:lnTo>
                      <a:lnTo>
                        <a:pt x="119" y="521"/>
                      </a:lnTo>
                      <a:lnTo>
                        <a:pt x="84" y="490"/>
                      </a:lnTo>
                      <a:lnTo>
                        <a:pt x="56" y="458"/>
                      </a:lnTo>
                      <a:lnTo>
                        <a:pt x="31" y="417"/>
                      </a:lnTo>
                      <a:lnTo>
                        <a:pt x="13" y="377"/>
                      </a:lnTo>
                      <a:lnTo>
                        <a:pt x="4" y="333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Freeform 21"/>
                <p:cNvSpPr>
                  <a:spLocks/>
                </p:cNvSpPr>
                <p:nvPr/>
              </p:nvSpPr>
              <p:spPr bwMode="auto">
                <a:xfrm>
                  <a:off x="3801" y="1609"/>
                  <a:ext cx="252" cy="118"/>
                </a:xfrm>
                <a:custGeom>
                  <a:avLst/>
                  <a:gdLst>
                    <a:gd name="T0" fmla="*/ 0 w 576"/>
                    <a:gd name="T1" fmla="*/ 0 h 288"/>
                    <a:gd name="T2" fmla="*/ 0 w 576"/>
                    <a:gd name="T3" fmla="*/ 0 h 288"/>
                    <a:gd name="T4" fmla="*/ 0 w 576"/>
                    <a:gd name="T5" fmla="*/ 0 h 288"/>
                    <a:gd name="T6" fmla="*/ 0 w 576"/>
                    <a:gd name="T7" fmla="*/ 0 h 288"/>
                    <a:gd name="T8" fmla="*/ 0 w 576"/>
                    <a:gd name="T9" fmla="*/ 0 h 288"/>
                    <a:gd name="T10" fmla="*/ 0 w 576"/>
                    <a:gd name="T11" fmla="*/ 0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6" h="288">
                      <a:moveTo>
                        <a:pt x="0" y="136"/>
                      </a:moveTo>
                      <a:lnTo>
                        <a:pt x="73" y="136"/>
                      </a:lnTo>
                      <a:lnTo>
                        <a:pt x="217" y="0"/>
                      </a:lnTo>
                      <a:lnTo>
                        <a:pt x="374" y="288"/>
                      </a:lnTo>
                      <a:lnTo>
                        <a:pt x="505" y="136"/>
                      </a:lnTo>
                      <a:lnTo>
                        <a:pt x="576" y="136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>
                <a:off x="3927" y="1392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3927" y="1803"/>
                <a:ext cx="0" cy="2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24"/>
              <p:cNvSpPr>
                <a:spLocks noChangeShapeType="1"/>
              </p:cNvSpPr>
              <p:nvPr/>
            </p:nvSpPr>
            <p:spPr bwMode="auto">
              <a:xfrm>
                <a:off x="4053" y="1668"/>
                <a:ext cx="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Line 25"/>
              <p:cNvSpPr>
                <a:spLocks noChangeShapeType="1"/>
              </p:cNvSpPr>
              <p:nvPr/>
            </p:nvSpPr>
            <p:spPr bwMode="auto">
              <a:xfrm>
                <a:off x="4390" y="1668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Freeform 26"/>
              <p:cNvSpPr>
                <a:spLocks/>
              </p:cNvSpPr>
              <p:nvPr/>
            </p:nvSpPr>
            <p:spPr bwMode="auto">
              <a:xfrm>
                <a:off x="4553" y="2037"/>
                <a:ext cx="343" cy="217"/>
              </a:xfrm>
              <a:custGeom>
                <a:avLst/>
                <a:gdLst>
                  <a:gd name="T0" fmla="*/ 1 w 551"/>
                  <a:gd name="T1" fmla="*/ 0 h 357"/>
                  <a:gd name="T2" fmla="*/ 1 w 551"/>
                  <a:gd name="T3" fmla="*/ 1 h 357"/>
                  <a:gd name="T4" fmla="*/ 1 w 551"/>
                  <a:gd name="T5" fmla="*/ 1 h 357"/>
                  <a:gd name="T6" fmla="*/ 1 w 551"/>
                  <a:gd name="T7" fmla="*/ 1 h 357"/>
                  <a:gd name="T8" fmla="*/ 0 w 551"/>
                  <a:gd name="T9" fmla="*/ 1 h 357"/>
                  <a:gd name="T10" fmla="*/ 0 w 551"/>
                  <a:gd name="T11" fmla="*/ 1 h 357"/>
                  <a:gd name="T12" fmla="*/ 0 w 551"/>
                  <a:gd name="T13" fmla="*/ 1 h 357"/>
                  <a:gd name="T14" fmla="*/ 1 w 551"/>
                  <a:gd name="T15" fmla="*/ 1 h 357"/>
                  <a:gd name="T16" fmla="*/ 1 w 551"/>
                  <a:gd name="T17" fmla="*/ 1 h 357"/>
                  <a:gd name="T18" fmla="*/ 1 w 551"/>
                  <a:gd name="T19" fmla="*/ 1 h 357"/>
                  <a:gd name="T20" fmla="*/ 1 w 551"/>
                  <a:gd name="T21" fmla="*/ 1 h 357"/>
                  <a:gd name="T22" fmla="*/ 1 w 551"/>
                  <a:gd name="T23" fmla="*/ 1 h 357"/>
                  <a:gd name="T24" fmla="*/ 1 w 551"/>
                  <a:gd name="T25" fmla="*/ 1 h 357"/>
                  <a:gd name="T26" fmla="*/ 1 w 551"/>
                  <a:gd name="T27" fmla="*/ 1 h 357"/>
                  <a:gd name="T28" fmla="*/ 1 w 551"/>
                  <a:gd name="T29" fmla="*/ 1 h 357"/>
                  <a:gd name="T30" fmla="*/ 1 w 551"/>
                  <a:gd name="T31" fmla="*/ 1 h 357"/>
                  <a:gd name="T32" fmla="*/ 1 w 551"/>
                  <a:gd name="T33" fmla="*/ 1 h 357"/>
                  <a:gd name="T34" fmla="*/ 1 w 551"/>
                  <a:gd name="T35" fmla="*/ 1 h 357"/>
                  <a:gd name="T36" fmla="*/ 1 w 551"/>
                  <a:gd name="T37" fmla="*/ 1 h 357"/>
                  <a:gd name="T38" fmla="*/ 1 w 551"/>
                  <a:gd name="T39" fmla="*/ 1 h 357"/>
                  <a:gd name="T40" fmla="*/ 1 w 551"/>
                  <a:gd name="T41" fmla="*/ 1 h 357"/>
                  <a:gd name="T42" fmla="*/ 1 w 551"/>
                  <a:gd name="T43" fmla="*/ 1 h 357"/>
                  <a:gd name="T44" fmla="*/ 1 w 551"/>
                  <a:gd name="T45" fmla="*/ 1 h 357"/>
                  <a:gd name="T46" fmla="*/ 1 w 551"/>
                  <a:gd name="T47" fmla="*/ 1 h 357"/>
                  <a:gd name="T48" fmla="*/ 1 w 551"/>
                  <a:gd name="T49" fmla="*/ 1 h 357"/>
                  <a:gd name="T50" fmla="*/ 1 w 551"/>
                  <a:gd name="T51" fmla="*/ 1 h 357"/>
                  <a:gd name="T52" fmla="*/ 1 w 551"/>
                  <a:gd name="T53" fmla="*/ 1 h 357"/>
                  <a:gd name="T54" fmla="*/ 1 w 551"/>
                  <a:gd name="T55" fmla="*/ 1 h 357"/>
                  <a:gd name="T56" fmla="*/ 1 w 551"/>
                  <a:gd name="T57" fmla="*/ 1 h 357"/>
                  <a:gd name="T58" fmla="*/ 1 w 551"/>
                  <a:gd name="T59" fmla="*/ 1 h 357"/>
                  <a:gd name="T60" fmla="*/ 1 w 551"/>
                  <a:gd name="T61" fmla="*/ 1 h 357"/>
                  <a:gd name="T62" fmla="*/ 1 w 551"/>
                  <a:gd name="T63" fmla="*/ 1 h 357"/>
                  <a:gd name="T64" fmla="*/ 1 w 551"/>
                  <a:gd name="T65" fmla="*/ 1 h 357"/>
                  <a:gd name="T66" fmla="*/ 1 w 551"/>
                  <a:gd name="T67" fmla="*/ 1 h 357"/>
                  <a:gd name="T68" fmla="*/ 1 w 551"/>
                  <a:gd name="T69" fmla="*/ 0 h 357"/>
                  <a:gd name="T70" fmla="*/ 1 w 551"/>
                  <a:gd name="T71" fmla="*/ 0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1" h="357">
                    <a:moveTo>
                      <a:pt x="32" y="0"/>
                    </a:moveTo>
                    <a:lnTo>
                      <a:pt x="21" y="2"/>
                    </a:lnTo>
                    <a:lnTo>
                      <a:pt x="9" y="9"/>
                    </a:lnTo>
                    <a:lnTo>
                      <a:pt x="3" y="19"/>
                    </a:lnTo>
                    <a:lnTo>
                      <a:pt x="0" y="31"/>
                    </a:lnTo>
                    <a:lnTo>
                      <a:pt x="0" y="202"/>
                    </a:lnTo>
                    <a:lnTo>
                      <a:pt x="0" y="223"/>
                    </a:lnTo>
                    <a:lnTo>
                      <a:pt x="5" y="242"/>
                    </a:lnTo>
                    <a:lnTo>
                      <a:pt x="16" y="260"/>
                    </a:lnTo>
                    <a:lnTo>
                      <a:pt x="32" y="278"/>
                    </a:lnTo>
                    <a:lnTo>
                      <a:pt x="51" y="296"/>
                    </a:lnTo>
                    <a:lnTo>
                      <a:pt x="75" y="311"/>
                    </a:lnTo>
                    <a:lnTo>
                      <a:pt x="102" y="324"/>
                    </a:lnTo>
                    <a:lnTo>
                      <a:pt x="133" y="335"/>
                    </a:lnTo>
                    <a:lnTo>
                      <a:pt x="166" y="345"/>
                    </a:lnTo>
                    <a:lnTo>
                      <a:pt x="202" y="352"/>
                    </a:lnTo>
                    <a:lnTo>
                      <a:pt x="238" y="356"/>
                    </a:lnTo>
                    <a:lnTo>
                      <a:pt x="276" y="357"/>
                    </a:lnTo>
                    <a:lnTo>
                      <a:pt x="313" y="356"/>
                    </a:lnTo>
                    <a:lnTo>
                      <a:pt x="350" y="352"/>
                    </a:lnTo>
                    <a:lnTo>
                      <a:pt x="385" y="345"/>
                    </a:lnTo>
                    <a:lnTo>
                      <a:pt x="418" y="335"/>
                    </a:lnTo>
                    <a:lnTo>
                      <a:pt x="450" y="324"/>
                    </a:lnTo>
                    <a:lnTo>
                      <a:pt x="478" y="311"/>
                    </a:lnTo>
                    <a:lnTo>
                      <a:pt x="501" y="296"/>
                    </a:lnTo>
                    <a:lnTo>
                      <a:pt x="521" y="278"/>
                    </a:lnTo>
                    <a:lnTo>
                      <a:pt x="536" y="260"/>
                    </a:lnTo>
                    <a:lnTo>
                      <a:pt x="546" y="242"/>
                    </a:lnTo>
                    <a:lnTo>
                      <a:pt x="551" y="223"/>
                    </a:lnTo>
                    <a:lnTo>
                      <a:pt x="551" y="202"/>
                    </a:lnTo>
                    <a:lnTo>
                      <a:pt x="551" y="31"/>
                    </a:lnTo>
                    <a:lnTo>
                      <a:pt x="550" y="19"/>
                    </a:lnTo>
                    <a:lnTo>
                      <a:pt x="543" y="9"/>
                    </a:lnTo>
                    <a:lnTo>
                      <a:pt x="532" y="2"/>
                    </a:lnTo>
                    <a:lnTo>
                      <a:pt x="51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7"/>
              <p:cNvSpPr>
                <a:spLocks/>
              </p:cNvSpPr>
              <p:nvPr/>
            </p:nvSpPr>
            <p:spPr bwMode="auto">
              <a:xfrm>
                <a:off x="4553" y="2037"/>
                <a:ext cx="343" cy="217"/>
              </a:xfrm>
              <a:custGeom>
                <a:avLst/>
                <a:gdLst>
                  <a:gd name="T0" fmla="*/ 1 w 551"/>
                  <a:gd name="T1" fmla="*/ 0 h 357"/>
                  <a:gd name="T2" fmla="*/ 1 w 551"/>
                  <a:gd name="T3" fmla="*/ 1 h 357"/>
                  <a:gd name="T4" fmla="*/ 1 w 551"/>
                  <a:gd name="T5" fmla="*/ 1 h 357"/>
                  <a:gd name="T6" fmla="*/ 1 w 551"/>
                  <a:gd name="T7" fmla="*/ 1 h 357"/>
                  <a:gd name="T8" fmla="*/ 0 w 551"/>
                  <a:gd name="T9" fmla="*/ 1 h 357"/>
                  <a:gd name="T10" fmla="*/ 0 w 551"/>
                  <a:gd name="T11" fmla="*/ 1 h 357"/>
                  <a:gd name="T12" fmla="*/ 0 w 551"/>
                  <a:gd name="T13" fmla="*/ 1 h 357"/>
                  <a:gd name="T14" fmla="*/ 1 w 551"/>
                  <a:gd name="T15" fmla="*/ 1 h 357"/>
                  <a:gd name="T16" fmla="*/ 1 w 551"/>
                  <a:gd name="T17" fmla="*/ 1 h 357"/>
                  <a:gd name="T18" fmla="*/ 1 w 551"/>
                  <a:gd name="T19" fmla="*/ 1 h 357"/>
                  <a:gd name="T20" fmla="*/ 1 w 551"/>
                  <a:gd name="T21" fmla="*/ 1 h 357"/>
                  <a:gd name="T22" fmla="*/ 1 w 551"/>
                  <a:gd name="T23" fmla="*/ 1 h 357"/>
                  <a:gd name="T24" fmla="*/ 1 w 551"/>
                  <a:gd name="T25" fmla="*/ 1 h 357"/>
                  <a:gd name="T26" fmla="*/ 1 w 551"/>
                  <a:gd name="T27" fmla="*/ 1 h 357"/>
                  <a:gd name="T28" fmla="*/ 1 w 551"/>
                  <a:gd name="T29" fmla="*/ 1 h 357"/>
                  <a:gd name="T30" fmla="*/ 1 w 551"/>
                  <a:gd name="T31" fmla="*/ 1 h 357"/>
                  <a:gd name="T32" fmla="*/ 1 w 551"/>
                  <a:gd name="T33" fmla="*/ 1 h 357"/>
                  <a:gd name="T34" fmla="*/ 1 w 551"/>
                  <a:gd name="T35" fmla="*/ 1 h 357"/>
                  <a:gd name="T36" fmla="*/ 1 w 551"/>
                  <a:gd name="T37" fmla="*/ 1 h 357"/>
                  <a:gd name="T38" fmla="*/ 1 w 551"/>
                  <a:gd name="T39" fmla="*/ 1 h 357"/>
                  <a:gd name="T40" fmla="*/ 1 w 551"/>
                  <a:gd name="T41" fmla="*/ 1 h 357"/>
                  <a:gd name="T42" fmla="*/ 1 w 551"/>
                  <a:gd name="T43" fmla="*/ 1 h 357"/>
                  <a:gd name="T44" fmla="*/ 1 w 551"/>
                  <a:gd name="T45" fmla="*/ 1 h 357"/>
                  <a:gd name="T46" fmla="*/ 1 w 551"/>
                  <a:gd name="T47" fmla="*/ 1 h 357"/>
                  <a:gd name="T48" fmla="*/ 1 w 551"/>
                  <a:gd name="T49" fmla="*/ 1 h 357"/>
                  <a:gd name="T50" fmla="*/ 1 w 551"/>
                  <a:gd name="T51" fmla="*/ 1 h 357"/>
                  <a:gd name="T52" fmla="*/ 1 w 551"/>
                  <a:gd name="T53" fmla="*/ 1 h 357"/>
                  <a:gd name="T54" fmla="*/ 1 w 551"/>
                  <a:gd name="T55" fmla="*/ 1 h 357"/>
                  <a:gd name="T56" fmla="*/ 1 w 551"/>
                  <a:gd name="T57" fmla="*/ 1 h 357"/>
                  <a:gd name="T58" fmla="*/ 1 w 551"/>
                  <a:gd name="T59" fmla="*/ 1 h 357"/>
                  <a:gd name="T60" fmla="*/ 1 w 551"/>
                  <a:gd name="T61" fmla="*/ 1 h 357"/>
                  <a:gd name="T62" fmla="*/ 1 w 551"/>
                  <a:gd name="T63" fmla="*/ 1 h 357"/>
                  <a:gd name="T64" fmla="*/ 1 w 551"/>
                  <a:gd name="T65" fmla="*/ 1 h 357"/>
                  <a:gd name="T66" fmla="*/ 1 w 551"/>
                  <a:gd name="T67" fmla="*/ 1 h 357"/>
                  <a:gd name="T68" fmla="*/ 1 w 551"/>
                  <a:gd name="T69" fmla="*/ 0 h 3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" h="357">
                    <a:moveTo>
                      <a:pt x="32" y="0"/>
                    </a:moveTo>
                    <a:lnTo>
                      <a:pt x="21" y="2"/>
                    </a:lnTo>
                    <a:lnTo>
                      <a:pt x="9" y="9"/>
                    </a:lnTo>
                    <a:lnTo>
                      <a:pt x="3" y="19"/>
                    </a:lnTo>
                    <a:lnTo>
                      <a:pt x="0" y="31"/>
                    </a:lnTo>
                    <a:lnTo>
                      <a:pt x="0" y="202"/>
                    </a:lnTo>
                    <a:lnTo>
                      <a:pt x="0" y="223"/>
                    </a:lnTo>
                    <a:lnTo>
                      <a:pt x="5" y="242"/>
                    </a:lnTo>
                    <a:lnTo>
                      <a:pt x="16" y="260"/>
                    </a:lnTo>
                    <a:lnTo>
                      <a:pt x="32" y="278"/>
                    </a:lnTo>
                    <a:lnTo>
                      <a:pt x="51" y="296"/>
                    </a:lnTo>
                    <a:lnTo>
                      <a:pt x="75" y="311"/>
                    </a:lnTo>
                    <a:lnTo>
                      <a:pt x="102" y="324"/>
                    </a:lnTo>
                    <a:lnTo>
                      <a:pt x="133" y="335"/>
                    </a:lnTo>
                    <a:lnTo>
                      <a:pt x="166" y="345"/>
                    </a:lnTo>
                    <a:lnTo>
                      <a:pt x="202" y="352"/>
                    </a:lnTo>
                    <a:lnTo>
                      <a:pt x="238" y="356"/>
                    </a:lnTo>
                    <a:lnTo>
                      <a:pt x="276" y="357"/>
                    </a:lnTo>
                    <a:lnTo>
                      <a:pt x="313" y="356"/>
                    </a:lnTo>
                    <a:lnTo>
                      <a:pt x="350" y="352"/>
                    </a:lnTo>
                    <a:lnTo>
                      <a:pt x="385" y="345"/>
                    </a:lnTo>
                    <a:lnTo>
                      <a:pt x="418" y="335"/>
                    </a:lnTo>
                    <a:lnTo>
                      <a:pt x="450" y="324"/>
                    </a:lnTo>
                    <a:lnTo>
                      <a:pt x="478" y="311"/>
                    </a:lnTo>
                    <a:lnTo>
                      <a:pt x="501" y="296"/>
                    </a:lnTo>
                    <a:lnTo>
                      <a:pt x="521" y="278"/>
                    </a:lnTo>
                    <a:lnTo>
                      <a:pt x="536" y="260"/>
                    </a:lnTo>
                    <a:lnTo>
                      <a:pt x="546" y="242"/>
                    </a:lnTo>
                    <a:lnTo>
                      <a:pt x="551" y="223"/>
                    </a:lnTo>
                    <a:lnTo>
                      <a:pt x="551" y="202"/>
                    </a:lnTo>
                    <a:lnTo>
                      <a:pt x="551" y="31"/>
                    </a:lnTo>
                    <a:lnTo>
                      <a:pt x="550" y="19"/>
                    </a:lnTo>
                    <a:lnTo>
                      <a:pt x="543" y="9"/>
                    </a:lnTo>
                    <a:lnTo>
                      <a:pt x="532" y="2"/>
                    </a:lnTo>
                    <a:lnTo>
                      <a:pt x="519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28"/>
              <p:cNvSpPr>
                <a:spLocks/>
              </p:cNvSpPr>
              <p:nvPr/>
            </p:nvSpPr>
            <p:spPr bwMode="auto">
              <a:xfrm>
                <a:off x="4573" y="1839"/>
                <a:ext cx="304" cy="395"/>
              </a:xfrm>
              <a:custGeom>
                <a:avLst/>
                <a:gdLst>
                  <a:gd name="T0" fmla="*/ 0 w 487"/>
                  <a:gd name="T1" fmla="*/ 1 h 650"/>
                  <a:gd name="T2" fmla="*/ 1 w 487"/>
                  <a:gd name="T3" fmla="*/ 1 h 650"/>
                  <a:gd name="T4" fmla="*/ 1 w 487"/>
                  <a:gd name="T5" fmla="*/ 1 h 650"/>
                  <a:gd name="T6" fmla="*/ 1 w 487"/>
                  <a:gd name="T7" fmla="*/ 1 h 650"/>
                  <a:gd name="T8" fmla="*/ 1 w 487"/>
                  <a:gd name="T9" fmla="*/ 1 h 650"/>
                  <a:gd name="T10" fmla="*/ 1 w 487"/>
                  <a:gd name="T11" fmla="*/ 1 h 650"/>
                  <a:gd name="T12" fmla="*/ 1 w 487"/>
                  <a:gd name="T13" fmla="*/ 1 h 650"/>
                  <a:gd name="T14" fmla="*/ 1 w 487"/>
                  <a:gd name="T15" fmla="*/ 1 h 650"/>
                  <a:gd name="T16" fmla="*/ 1 w 487"/>
                  <a:gd name="T17" fmla="*/ 1 h 650"/>
                  <a:gd name="T18" fmla="*/ 1 w 487"/>
                  <a:gd name="T19" fmla="*/ 1 h 650"/>
                  <a:gd name="T20" fmla="*/ 1 w 487"/>
                  <a:gd name="T21" fmla="*/ 1 h 650"/>
                  <a:gd name="T22" fmla="*/ 1 w 487"/>
                  <a:gd name="T23" fmla="*/ 1 h 650"/>
                  <a:gd name="T24" fmla="*/ 1 w 487"/>
                  <a:gd name="T25" fmla="*/ 1 h 650"/>
                  <a:gd name="T26" fmla="*/ 1 w 487"/>
                  <a:gd name="T27" fmla="*/ 1 h 650"/>
                  <a:gd name="T28" fmla="*/ 1 w 487"/>
                  <a:gd name="T29" fmla="*/ 1 h 650"/>
                  <a:gd name="T30" fmla="*/ 1 w 487"/>
                  <a:gd name="T31" fmla="*/ 1 h 650"/>
                  <a:gd name="T32" fmla="*/ 1 w 487"/>
                  <a:gd name="T33" fmla="*/ 1 h 650"/>
                  <a:gd name="T34" fmla="*/ 1 w 487"/>
                  <a:gd name="T35" fmla="*/ 1 h 650"/>
                  <a:gd name="T36" fmla="*/ 1 w 487"/>
                  <a:gd name="T37" fmla="*/ 1 h 650"/>
                  <a:gd name="T38" fmla="*/ 1 w 487"/>
                  <a:gd name="T39" fmla="*/ 1 h 650"/>
                  <a:gd name="T40" fmla="*/ 1 w 487"/>
                  <a:gd name="T41" fmla="*/ 1 h 650"/>
                  <a:gd name="T42" fmla="*/ 1 w 487"/>
                  <a:gd name="T43" fmla="*/ 1 h 650"/>
                  <a:gd name="T44" fmla="*/ 1 w 487"/>
                  <a:gd name="T45" fmla="*/ 1 h 650"/>
                  <a:gd name="T46" fmla="*/ 1 w 487"/>
                  <a:gd name="T47" fmla="*/ 1 h 650"/>
                  <a:gd name="T48" fmla="*/ 1 w 487"/>
                  <a:gd name="T49" fmla="*/ 1 h 650"/>
                  <a:gd name="T50" fmla="*/ 1 w 487"/>
                  <a:gd name="T51" fmla="*/ 1 h 650"/>
                  <a:gd name="T52" fmla="*/ 1 w 487"/>
                  <a:gd name="T53" fmla="*/ 1 h 650"/>
                  <a:gd name="T54" fmla="*/ 1 w 487"/>
                  <a:gd name="T55" fmla="*/ 1 h 650"/>
                  <a:gd name="T56" fmla="*/ 1 w 487"/>
                  <a:gd name="T57" fmla="*/ 1 h 650"/>
                  <a:gd name="T58" fmla="*/ 1 w 487"/>
                  <a:gd name="T59" fmla="*/ 1 h 650"/>
                  <a:gd name="T60" fmla="*/ 1 w 487"/>
                  <a:gd name="T61" fmla="*/ 1 h 650"/>
                  <a:gd name="T62" fmla="*/ 1 w 487"/>
                  <a:gd name="T63" fmla="*/ 1 h 650"/>
                  <a:gd name="T64" fmla="*/ 1 w 487"/>
                  <a:gd name="T65" fmla="*/ 1 h 650"/>
                  <a:gd name="T66" fmla="*/ 1 w 487"/>
                  <a:gd name="T67" fmla="*/ 1 h 650"/>
                  <a:gd name="T68" fmla="*/ 1 w 487"/>
                  <a:gd name="T69" fmla="*/ 0 h 650"/>
                  <a:gd name="T70" fmla="*/ 1 w 487"/>
                  <a:gd name="T71" fmla="*/ 1 h 650"/>
                  <a:gd name="T72" fmla="*/ 1 w 487"/>
                  <a:gd name="T73" fmla="*/ 1 h 650"/>
                  <a:gd name="T74" fmla="*/ 1 w 487"/>
                  <a:gd name="T75" fmla="*/ 1 h 650"/>
                  <a:gd name="T76" fmla="*/ 1 w 487"/>
                  <a:gd name="T77" fmla="*/ 1 h 650"/>
                  <a:gd name="T78" fmla="*/ 1 w 487"/>
                  <a:gd name="T79" fmla="*/ 1 h 650"/>
                  <a:gd name="T80" fmla="*/ 1 w 487"/>
                  <a:gd name="T81" fmla="*/ 1 h 650"/>
                  <a:gd name="T82" fmla="*/ 1 w 487"/>
                  <a:gd name="T83" fmla="*/ 1 h 650"/>
                  <a:gd name="T84" fmla="*/ 1 w 487"/>
                  <a:gd name="T85" fmla="*/ 1 h 650"/>
                  <a:gd name="T86" fmla="*/ 1 w 487"/>
                  <a:gd name="T87" fmla="*/ 1 h 650"/>
                  <a:gd name="T88" fmla="*/ 1 w 487"/>
                  <a:gd name="T89" fmla="*/ 1 h 650"/>
                  <a:gd name="T90" fmla="*/ 0 w 487"/>
                  <a:gd name="T91" fmla="*/ 1 h 650"/>
                  <a:gd name="T92" fmla="*/ 0 w 487"/>
                  <a:gd name="T93" fmla="*/ 1 h 65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87" h="650">
                    <a:moveTo>
                      <a:pt x="0" y="528"/>
                    </a:moveTo>
                    <a:lnTo>
                      <a:pt x="1" y="546"/>
                    </a:lnTo>
                    <a:lnTo>
                      <a:pt x="8" y="563"/>
                    </a:lnTo>
                    <a:lnTo>
                      <a:pt x="19" y="578"/>
                    </a:lnTo>
                    <a:lnTo>
                      <a:pt x="34" y="593"/>
                    </a:lnTo>
                    <a:lnTo>
                      <a:pt x="55" y="608"/>
                    </a:lnTo>
                    <a:lnTo>
                      <a:pt x="80" y="619"/>
                    </a:lnTo>
                    <a:lnTo>
                      <a:pt x="109" y="630"/>
                    </a:lnTo>
                    <a:lnTo>
                      <a:pt x="140" y="639"/>
                    </a:lnTo>
                    <a:lnTo>
                      <a:pt x="173" y="646"/>
                    </a:lnTo>
                    <a:lnTo>
                      <a:pt x="208" y="648"/>
                    </a:lnTo>
                    <a:lnTo>
                      <a:pt x="244" y="650"/>
                    </a:lnTo>
                    <a:lnTo>
                      <a:pt x="280" y="648"/>
                    </a:lnTo>
                    <a:lnTo>
                      <a:pt x="314" y="646"/>
                    </a:lnTo>
                    <a:lnTo>
                      <a:pt x="348" y="639"/>
                    </a:lnTo>
                    <a:lnTo>
                      <a:pt x="379" y="630"/>
                    </a:lnTo>
                    <a:lnTo>
                      <a:pt x="407" y="619"/>
                    </a:lnTo>
                    <a:lnTo>
                      <a:pt x="432" y="608"/>
                    </a:lnTo>
                    <a:lnTo>
                      <a:pt x="453" y="593"/>
                    </a:lnTo>
                    <a:lnTo>
                      <a:pt x="469" y="578"/>
                    </a:lnTo>
                    <a:lnTo>
                      <a:pt x="481" y="563"/>
                    </a:lnTo>
                    <a:lnTo>
                      <a:pt x="486" y="546"/>
                    </a:lnTo>
                    <a:lnTo>
                      <a:pt x="487" y="528"/>
                    </a:lnTo>
                    <a:lnTo>
                      <a:pt x="487" y="122"/>
                    </a:lnTo>
                    <a:lnTo>
                      <a:pt x="486" y="105"/>
                    </a:lnTo>
                    <a:lnTo>
                      <a:pt x="481" y="89"/>
                    </a:lnTo>
                    <a:lnTo>
                      <a:pt x="469" y="72"/>
                    </a:lnTo>
                    <a:lnTo>
                      <a:pt x="453" y="57"/>
                    </a:lnTo>
                    <a:lnTo>
                      <a:pt x="432" y="43"/>
                    </a:lnTo>
                    <a:lnTo>
                      <a:pt x="407" y="30"/>
                    </a:lnTo>
                    <a:lnTo>
                      <a:pt x="379" y="21"/>
                    </a:lnTo>
                    <a:lnTo>
                      <a:pt x="348" y="11"/>
                    </a:lnTo>
                    <a:lnTo>
                      <a:pt x="314" y="6"/>
                    </a:lnTo>
                    <a:lnTo>
                      <a:pt x="280" y="1"/>
                    </a:lnTo>
                    <a:lnTo>
                      <a:pt x="244" y="0"/>
                    </a:lnTo>
                    <a:lnTo>
                      <a:pt x="208" y="1"/>
                    </a:lnTo>
                    <a:lnTo>
                      <a:pt x="173" y="6"/>
                    </a:lnTo>
                    <a:lnTo>
                      <a:pt x="140" y="11"/>
                    </a:lnTo>
                    <a:lnTo>
                      <a:pt x="109" y="21"/>
                    </a:lnTo>
                    <a:lnTo>
                      <a:pt x="80" y="30"/>
                    </a:lnTo>
                    <a:lnTo>
                      <a:pt x="55" y="43"/>
                    </a:lnTo>
                    <a:lnTo>
                      <a:pt x="34" y="57"/>
                    </a:lnTo>
                    <a:lnTo>
                      <a:pt x="19" y="72"/>
                    </a:lnTo>
                    <a:lnTo>
                      <a:pt x="8" y="89"/>
                    </a:lnTo>
                    <a:lnTo>
                      <a:pt x="1" y="105"/>
                    </a:lnTo>
                    <a:lnTo>
                      <a:pt x="0" y="12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9"/>
              <p:cNvSpPr>
                <a:spLocks noChangeShapeType="1"/>
              </p:cNvSpPr>
              <p:nvPr/>
            </p:nvSpPr>
            <p:spPr bwMode="auto">
              <a:xfrm>
                <a:off x="4725" y="1839"/>
                <a:ext cx="1" cy="2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30"/>
              <p:cNvSpPr>
                <a:spLocks noChangeShapeType="1"/>
              </p:cNvSpPr>
              <p:nvPr/>
            </p:nvSpPr>
            <p:spPr bwMode="auto">
              <a:xfrm flipV="1">
                <a:off x="4725" y="1740"/>
                <a:ext cx="1" cy="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Rectangle 31"/>
              <p:cNvSpPr>
                <a:spLocks noChangeArrowheads="1"/>
              </p:cNvSpPr>
              <p:nvPr/>
            </p:nvSpPr>
            <p:spPr bwMode="auto">
              <a:xfrm>
                <a:off x="4694" y="1692"/>
                <a:ext cx="61" cy="9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398" name="Line 32"/>
              <p:cNvSpPr>
                <a:spLocks noChangeShapeType="1"/>
              </p:cNvSpPr>
              <p:nvPr/>
            </p:nvSpPr>
            <p:spPr bwMode="auto">
              <a:xfrm>
                <a:off x="4675" y="1764"/>
                <a:ext cx="10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33"/>
              <p:cNvSpPr>
                <a:spLocks noChangeShapeType="1"/>
              </p:cNvSpPr>
              <p:nvPr/>
            </p:nvSpPr>
            <p:spPr bwMode="auto">
              <a:xfrm>
                <a:off x="4675" y="1721"/>
                <a:ext cx="10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34"/>
              <p:cNvSpPr>
                <a:spLocks/>
              </p:cNvSpPr>
              <p:nvPr/>
            </p:nvSpPr>
            <p:spPr bwMode="auto">
              <a:xfrm>
                <a:off x="4649" y="2037"/>
                <a:ext cx="152" cy="78"/>
              </a:xfrm>
              <a:custGeom>
                <a:avLst/>
                <a:gdLst>
                  <a:gd name="T0" fmla="*/ 0 w 244"/>
                  <a:gd name="T1" fmla="*/ 0 h 128"/>
                  <a:gd name="T2" fmla="*/ 0 w 244"/>
                  <a:gd name="T3" fmla="*/ 1 h 128"/>
                  <a:gd name="T4" fmla="*/ 1 w 244"/>
                  <a:gd name="T5" fmla="*/ 1 h 128"/>
                  <a:gd name="T6" fmla="*/ 1 w 244"/>
                  <a:gd name="T7" fmla="*/ 1 h 128"/>
                  <a:gd name="T8" fmla="*/ 1 w 244"/>
                  <a:gd name="T9" fmla="*/ 1 h 128"/>
                  <a:gd name="T10" fmla="*/ 1 w 244"/>
                  <a:gd name="T11" fmla="*/ 1 h 128"/>
                  <a:gd name="T12" fmla="*/ 1 w 244"/>
                  <a:gd name="T13" fmla="*/ 1 h 128"/>
                  <a:gd name="T14" fmla="*/ 1 w 244"/>
                  <a:gd name="T15" fmla="*/ 1 h 128"/>
                  <a:gd name="T16" fmla="*/ 1 w 244"/>
                  <a:gd name="T17" fmla="*/ 1 h 128"/>
                  <a:gd name="T18" fmla="*/ 1 w 244"/>
                  <a:gd name="T19" fmla="*/ 0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4" h="128">
                    <a:moveTo>
                      <a:pt x="0" y="0"/>
                    </a:moveTo>
                    <a:lnTo>
                      <a:pt x="0" y="97"/>
                    </a:lnTo>
                    <a:lnTo>
                      <a:pt x="33" y="112"/>
                    </a:lnTo>
                    <a:lnTo>
                      <a:pt x="68" y="123"/>
                    </a:lnTo>
                    <a:lnTo>
                      <a:pt x="104" y="128"/>
                    </a:lnTo>
                    <a:lnTo>
                      <a:pt x="140" y="128"/>
                    </a:lnTo>
                    <a:lnTo>
                      <a:pt x="176" y="123"/>
                    </a:lnTo>
                    <a:lnTo>
                      <a:pt x="210" y="112"/>
                    </a:lnTo>
                    <a:lnTo>
                      <a:pt x="244" y="97"/>
                    </a:lnTo>
                    <a:lnTo>
                      <a:pt x="24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35"/>
              <p:cNvSpPr>
                <a:spLocks/>
              </p:cNvSpPr>
              <p:nvPr/>
            </p:nvSpPr>
            <p:spPr bwMode="auto">
              <a:xfrm>
                <a:off x="4725" y="2254"/>
                <a:ext cx="128" cy="115"/>
              </a:xfrm>
              <a:custGeom>
                <a:avLst/>
                <a:gdLst>
                  <a:gd name="T0" fmla="*/ 0 w 205"/>
                  <a:gd name="T1" fmla="*/ 0 h 189"/>
                  <a:gd name="T2" fmla="*/ 0 w 205"/>
                  <a:gd name="T3" fmla="*/ 1 h 189"/>
                  <a:gd name="T4" fmla="*/ 1 w 205"/>
                  <a:gd name="T5" fmla="*/ 1 h 18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5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05" y="18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36"/>
              <p:cNvSpPr>
                <a:spLocks noChangeShapeType="1"/>
              </p:cNvSpPr>
              <p:nvPr/>
            </p:nvSpPr>
            <p:spPr bwMode="auto">
              <a:xfrm>
                <a:off x="4390" y="1941"/>
                <a:ext cx="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7" name="Group 37"/>
            <p:cNvGrpSpPr>
              <a:grpSpLocks/>
            </p:cNvGrpSpPr>
            <p:nvPr/>
          </p:nvGrpSpPr>
          <p:grpSpPr bwMode="auto">
            <a:xfrm>
              <a:off x="2815" y="3186"/>
              <a:ext cx="288" cy="225"/>
              <a:chOff x="3001" y="1981"/>
              <a:chExt cx="288" cy="225"/>
            </a:xfrm>
          </p:grpSpPr>
          <p:sp>
            <p:nvSpPr>
              <p:cNvPr id="15373" name="Freeform 38"/>
              <p:cNvSpPr>
                <a:spLocks/>
              </p:cNvSpPr>
              <p:nvPr/>
            </p:nvSpPr>
            <p:spPr bwMode="auto">
              <a:xfrm>
                <a:off x="3001" y="2062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144 h 144"/>
                  <a:gd name="T4" fmla="*/ 288 w 288"/>
                  <a:gd name="T5" fmla="*/ 0 h 144"/>
                  <a:gd name="T6" fmla="*/ 0 w 288"/>
                  <a:gd name="T7" fmla="*/ 144 h 144"/>
                  <a:gd name="T8" fmla="*/ 0 w 28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lnTo>
                      <a:pt x="288" y="144"/>
                    </a:lnTo>
                    <a:lnTo>
                      <a:pt x="288" y="0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39"/>
              <p:cNvSpPr>
                <a:spLocks/>
              </p:cNvSpPr>
              <p:nvPr/>
            </p:nvSpPr>
            <p:spPr bwMode="auto">
              <a:xfrm>
                <a:off x="3087" y="1981"/>
                <a:ext cx="116" cy="25"/>
              </a:xfrm>
              <a:custGeom>
                <a:avLst/>
                <a:gdLst>
                  <a:gd name="T0" fmla="*/ 0 w 116"/>
                  <a:gd name="T1" fmla="*/ 25 h 25"/>
                  <a:gd name="T2" fmla="*/ 8 w 116"/>
                  <a:gd name="T3" fmla="*/ 16 h 25"/>
                  <a:gd name="T4" fmla="*/ 22 w 116"/>
                  <a:gd name="T5" fmla="*/ 6 h 25"/>
                  <a:gd name="T6" fmla="*/ 39 w 116"/>
                  <a:gd name="T7" fmla="*/ 2 h 25"/>
                  <a:gd name="T8" fmla="*/ 58 w 116"/>
                  <a:gd name="T9" fmla="*/ 0 h 25"/>
                  <a:gd name="T10" fmla="*/ 77 w 116"/>
                  <a:gd name="T11" fmla="*/ 2 h 25"/>
                  <a:gd name="T12" fmla="*/ 94 w 116"/>
                  <a:gd name="T13" fmla="*/ 6 h 25"/>
                  <a:gd name="T14" fmla="*/ 108 w 116"/>
                  <a:gd name="T15" fmla="*/ 16 h 25"/>
                  <a:gd name="T16" fmla="*/ 116 w 116"/>
                  <a:gd name="T17" fmla="*/ 25 h 25"/>
                  <a:gd name="T18" fmla="*/ 0 w 116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25">
                    <a:moveTo>
                      <a:pt x="0" y="25"/>
                    </a:moveTo>
                    <a:lnTo>
                      <a:pt x="8" y="16"/>
                    </a:lnTo>
                    <a:lnTo>
                      <a:pt x="22" y="6"/>
                    </a:lnTo>
                    <a:lnTo>
                      <a:pt x="39" y="2"/>
                    </a:lnTo>
                    <a:lnTo>
                      <a:pt x="58" y="0"/>
                    </a:lnTo>
                    <a:lnTo>
                      <a:pt x="77" y="2"/>
                    </a:lnTo>
                    <a:lnTo>
                      <a:pt x="94" y="6"/>
                    </a:lnTo>
                    <a:lnTo>
                      <a:pt x="108" y="16"/>
                    </a:lnTo>
                    <a:lnTo>
                      <a:pt x="11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Line 40"/>
              <p:cNvSpPr>
                <a:spLocks noChangeShapeType="1"/>
              </p:cNvSpPr>
              <p:nvPr/>
            </p:nvSpPr>
            <p:spPr bwMode="auto">
              <a:xfrm flipV="1">
                <a:off x="3145" y="2006"/>
                <a:ext cx="1" cy="12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8" name="Oval 41"/>
            <p:cNvSpPr>
              <a:spLocks noChangeArrowheads="1"/>
            </p:cNvSpPr>
            <p:nvPr/>
          </p:nvSpPr>
          <p:spPr bwMode="auto">
            <a:xfrm>
              <a:off x="1872" y="2688"/>
              <a:ext cx="384" cy="38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charset="0"/>
                </a:rPr>
                <a:t>FC</a:t>
              </a:r>
            </a:p>
          </p:txBody>
        </p:sp>
        <p:sp>
          <p:nvSpPr>
            <p:cNvPr id="15369" name="Line 42"/>
            <p:cNvSpPr>
              <a:spLocks noChangeShapeType="1"/>
            </p:cNvSpPr>
            <p:nvPr/>
          </p:nvSpPr>
          <p:spPr bwMode="auto">
            <a:xfrm>
              <a:off x="2256" y="2880"/>
              <a:ext cx="6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43"/>
            <p:cNvSpPr>
              <a:spLocks noChangeShapeType="1"/>
            </p:cNvSpPr>
            <p:nvPr/>
          </p:nvSpPr>
          <p:spPr bwMode="auto">
            <a:xfrm>
              <a:off x="2950" y="288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Text Box 44"/>
            <p:cNvSpPr txBox="1">
              <a:spLocks noChangeArrowheads="1"/>
            </p:cNvSpPr>
            <p:nvPr/>
          </p:nvSpPr>
          <p:spPr bwMode="auto">
            <a:xfrm>
              <a:off x="2208" y="3744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/>
                <a:t>cooling</a:t>
              </a:r>
            </a:p>
          </p:txBody>
        </p:sp>
        <p:sp>
          <p:nvSpPr>
            <p:cNvPr id="15372" name="Line 45"/>
            <p:cNvSpPr>
              <a:spLocks noChangeShapeType="1"/>
            </p:cNvSpPr>
            <p:nvPr/>
          </p:nvSpPr>
          <p:spPr bwMode="auto">
            <a:xfrm>
              <a:off x="2064" y="30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Text Box 46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How do we measure fluid flow?</a:t>
            </a:r>
          </a:p>
        </p:txBody>
      </p:sp>
      <p:sp>
        <p:nvSpPr>
          <p:cNvPr id="15364" name="Text Box 47"/>
          <p:cNvSpPr txBox="1">
            <a:spLocks noChangeArrowheads="1"/>
          </p:cNvSpPr>
          <p:nvPr/>
        </p:nvSpPr>
        <p:spPr bwMode="auto">
          <a:xfrm>
            <a:off x="304800" y="12954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This control system requires a flow measurement.  Let’s consider a situation in which the liquid is a “</a:t>
            </a:r>
            <a:r>
              <a:rPr lang="en-US" altLang="en-US" sz="2400" b="1">
                <a:solidFill>
                  <a:schemeClr val="accent2"/>
                </a:solidFill>
              </a:rPr>
              <a:t>clean fluid</a:t>
            </a:r>
            <a:r>
              <a:rPr lang="en-US" altLang="en-US" sz="2400" b="1"/>
              <a:t>” with turbulent flow through the pipe.</a:t>
            </a:r>
          </a:p>
        </p:txBody>
      </p:sp>
      <p:sp>
        <p:nvSpPr>
          <p:cNvPr id="15365" name="Text Box 48"/>
          <p:cNvSpPr txBox="1">
            <a:spLocks noChangeArrowheads="1"/>
          </p:cNvSpPr>
          <p:nvPr/>
        </p:nvSpPr>
        <p:spPr bwMode="auto">
          <a:xfrm>
            <a:off x="1468438" y="4675188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How do we measure fluid flow?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 most frequently used flow sensor is the </a:t>
            </a:r>
            <a:r>
              <a:rPr lang="en-US" altLang="en-US" sz="2400" b="1">
                <a:solidFill>
                  <a:srgbClr val="FF0000"/>
                </a:solidFill>
              </a:rPr>
              <a:t>orifice meter</a:t>
            </a:r>
            <a:r>
              <a:rPr lang="en-US" altLang="en-US" sz="2400" b="1"/>
              <a:t>.  What is the basic principle for this sensor?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362200" y="4357688"/>
            <a:ext cx="2601913" cy="2500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33888"/>
            <a:ext cx="24495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Freeform 6"/>
          <p:cNvSpPr>
            <a:spLocks/>
          </p:cNvSpPr>
          <p:nvPr/>
        </p:nvSpPr>
        <p:spPr bwMode="auto">
          <a:xfrm>
            <a:off x="2525713" y="5029200"/>
            <a:ext cx="1800225" cy="277813"/>
          </a:xfrm>
          <a:custGeom>
            <a:avLst/>
            <a:gdLst>
              <a:gd name="T0" fmla="*/ 0 w 920"/>
              <a:gd name="T1" fmla="*/ 2147483647 h 131"/>
              <a:gd name="T2" fmla="*/ 2147483647 w 920"/>
              <a:gd name="T3" fmla="*/ 2147483647 h 131"/>
              <a:gd name="T4" fmla="*/ 2147483647 w 920"/>
              <a:gd name="T5" fmla="*/ 2147483647 h 131"/>
              <a:gd name="T6" fmla="*/ 2147483647 w 920"/>
              <a:gd name="T7" fmla="*/ 2147483647 h 131"/>
              <a:gd name="T8" fmla="*/ 2147483647 w 920"/>
              <a:gd name="T9" fmla="*/ 2147483647 h 131"/>
              <a:gd name="T10" fmla="*/ 2147483647 w 920"/>
              <a:gd name="T11" fmla="*/ 2147483647 h 131"/>
              <a:gd name="T12" fmla="*/ 2147483647 w 920"/>
              <a:gd name="T13" fmla="*/ 2147483647 h 131"/>
              <a:gd name="T14" fmla="*/ 2147483647 w 920"/>
              <a:gd name="T15" fmla="*/ 2147483647 h 131"/>
              <a:gd name="T16" fmla="*/ 2147483647 w 920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20" h="131">
                <a:moveTo>
                  <a:pt x="0" y="108"/>
                </a:moveTo>
                <a:cubicBezTo>
                  <a:pt x="19" y="119"/>
                  <a:pt x="38" y="131"/>
                  <a:pt x="84" y="128"/>
                </a:cubicBezTo>
                <a:cubicBezTo>
                  <a:pt x="130" y="125"/>
                  <a:pt x="228" y="107"/>
                  <a:pt x="275" y="92"/>
                </a:cubicBezTo>
                <a:cubicBezTo>
                  <a:pt x="322" y="77"/>
                  <a:pt x="340" y="51"/>
                  <a:pt x="366" y="37"/>
                </a:cubicBezTo>
                <a:cubicBezTo>
                  <a:pt x="392" y="23"/>
                  <a:pt x="393" y="16"/>
                  <a:pt x="429" y="10"/>
                </a:cubicBezTo>
                <a:cubicBezTo>
                  <a:pt x="465" y="4"/>
                  <a:pt x="546" y="0"/>
                  <a:pt x="584" y="1"/>
                </a:cubicBezTo>
                <a:cubicBezTo>
                  <a:pt x="622" y="2"/>
                  <a:pt x="621" y="1"/>
                  <a:pt x="657" y="19"/>
                </a:cubicBezTo>
                <a:cubicBezTo>
                  <a:pt x="693" y="37"/>
                  <a:pt x="758" y="93"/>
                  <a:pt x="802" y="110"/>
                </a:cubicBezTo>
                <a:cubicBezTo>
                  <a:pt x="846" y="127"/>
                  <a:pt x="897" y="118"/>
                  <a:pt x="92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 flipV="1">
            <a:off x="2560638" y="4562475"/>
            <a:ext cx="1800225" cy="277813"/>
          </a:xfrm>
          <a:custGeom>
            <a:avLst/>
            <a:gdLst>
              <a:gd name="T0" fmla="*/ 0 w 920"/>
              <a:gd name="T1" fmla="*/ 2147483647 h 131"/>
              <a:gd name="T2" fmla="*/ 2147483647 w 920"/>
              <a:gd name="T3" fmla="*/ 2147483647 h 131"/>
              <a:gd name="T4" fmla="*/ 2147483647 w 920"/>
              <a:gd name="T5" fmla="*/ 2147483647 h 131"/>
              <a:gd name="T6" fmla="*/ 2147483647 w 920"/>
              <a:gd name="T7" fmla="*/ 2147483647 h 131"/>
              <a:gd name="T8" fmla="*/ 2147483647 w 920"/>
              <a:gd name="T9" fmla="*/ 2147483647 h 131"/>
              <a:gd name="T10" fmla="*/ 2147483647 w 920"/>
              <a:gd name="T11" fmla="*/ 2147483647 h 131"/>
              <a:gd name="T12" fmla="*/ 2147483647 w 920"/>
              <a:gd name="T13" fmla="*/ 2147483647 h 131"/>
              <a:gd name="T14" fmla="*/ 2147483647 w 920"/>
              <a:gd name="T15" fmla="*/ 2147483647 h 131"/>
              <a:gd name="T16" fmla="*/ 2147483647 w 920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20" h="131">
                <a:moveTo>
                  <a:pt x="0" y="108"/>
                </a:moveTo>
                <a:cubicBezTo>
                  <a:pt x="19" y="119"/>
                  <a:pt x="38" y="131"/>
                  <a:pt x="84" y="128"/>
                </a:cubicBezTo>
                <a:cubicBezTo>
                  <a:pt x="130" y="125"/>
                  <a:pt x="228" y="107"/>
                  <a:pt x="275" y="92"/>
                </a:cubicBezTo>
                <a:cubicBezTo>
                  <a:pt x="322" y="77"/>
                  <a:pt x="340" y="51"/>
                  <a:pt x="366" y="37"/>
                </a:cubicBezTo>
                <a:cubicBezTo>
                  <a:pt x="392" y="23"/>
                  <a:pt x="393" y="16"/>
                  <a:pt x="429" y="10"/>
                </a:cubicBezTo>
                <a:cubicBezTo>
                  <a:pt x="465" y="4"/>
                  <a:pt x="546" y="0"/>
                  <a:pt x="584" y="1"/>
                </a:cubicBezTo>
                <a:cubicBezTo>
                  <a:pt x="622" y="2"/>
                  <a:pt x="621" y="1"/>
                  <a:pt x="657" y="19"/>
                </a:cubicBezTo>
                <a:cubicBezTo>
                  <a:pt x="693" y="37"/>
                  <a:pt x="758" y="93"/>
                  <a:pt x="802" y="110"/>
                </a:cubicBezTo>
                <a:cubicBezTo>
                  <a:pt x="846" y="127"/>
                  <a:pt x="897" y="118"/>
                  <a:pt x="920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459038" y="5849938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Velocity increases; Bernoulli says that pressure decreases</a:t>
            </a:r>
            <a:endParaRPr lang="en-US" altLang="en-US" sz="1800" b="1"/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133600" y="1905000"/>
            <a:ext cx="4648200" cy="2133600"/>
            <a:chOff x="960" y="2256"/>
            <a:chExt cx="3792" cy="1680"/>
          </a:xfrm>
        </p:grpSpPr>
        <p:grpSp>
          <p:nvGrpSpPr>
            <p:cNvPr id="16398" name="Group 10"/>
            <p:cNvGrpSpPr>
              <a:grpSpLocks/>
            </p:cNvGrpSpPr>
            <p:nvPr/>
          </p:nvGrpSpPr>
          <p:grpSpPr bwMode="auto">
            <a:xfrm>
              <a:off x="960" y="2256"/>
              <a:ext cx="3792" cy="1459"/>
              <a:chOff x="1104" y="1392"/>
              <a:chExt cx="3792" cy="1459"/>
            </a:xfrm>
          </p:grpSpPr>
          <p:sp>
            <p:nvSpPr>
              <p:cNvPr id="16408" name="Freeform 11"/>
              <p:cNvSpPr>
                <a:spLocks noEditPoints="1"/>
              </p:cNvSpPr>
              <p:nvPr/>
            </p:nvSpPr>
            <p:spPr bwMode="auto">
              <a:xfrm>
                <a:off x="1694" y="2475"/>
                <a:ext cx="253" cy="260"/>
              </a:xfrm>
              <a:custGeom>
                <a:avLst/>
                <a:gdLst>
                  <a:gd name="T0" fmla="*/ 0 w 576"/>
                  <a:gd name="T1" fmla="*/ 0 h 633"/>
                  <a:gd name="T2" fmla="*/ 0 w 576"/>
                  <a:gd name="T3" fmla="*/ 0 h 633"/>
                  <a:gd name="T4" fmla="*/ 0 w 576"/>
                  <a:gd name="T5" fmla="*/ 0 h 633"/>
                  <a:gd name="T6" fmla="*/ 0 w 576"/>
                  <a:gd name="T7" fmla="*/ 0 h 633"/>
                  <a:gd name="T8" fmla="*/ 0 w 576"/>
                  <a:gd name="T9" fmla="*/ 0 h 633"/>
                  <a:gd name="T10" fmla="*/ 0 w 576"/>
                  <a:gd name="T11" fmla="*/ 0 h 633"/>
                  <a:gd name="T12" fmla="*/ 0 w 576"/>
                  <a:gd name="T13" fmla="*/ 0 h 633"/>
                  <a:gd name="T14" fmla="*/ 0 w 576"/>
                  <a:gd name="T15" fmla="*/ 0 h 633"/>
                  <a:gd name="T16" fmla="*/ 0 w 576"/>
                  <a:gd name="T17" fmla="*/ 0 h 633"/>
                  <a:gd name="T18" fmla="*/ 0 w 576"/>
                  <a:gd name="T19" fmla="*/ 0 h 633"/>
                  <a:gd name="T20" fmla="*/ 0 w 576"/>
                  <a:gd name="T21" fmla="*/ 0 h 633"/>
                  <a:gd name="T22" fmla="*/ 0 w 576"/>
                  <a:gd name="T23" fmla="*/ 0 h 633"/>
                  <a:gd name="T24" fmla="*/ 0 w 576"/>
                  <a:gd name="T25" fmla="*/ 0 h 633"/>
                  <a:gd name="T26" fmla="*/ 0 w 576"/>
                  <a:gd name="T27" fmla="*/ 0 h 633"/>
                  <a:gd name="T28" fmla="*/ 0 w 576"/>
                  <a:gd name="T29" fmla="*/ 0 h 633"/>
                  <a:gd name="T30" fmla="*/ 0 w 576"/>
                  <a:gd name="T31" fmla="*/ 0 h 633"/>
                  <a:gd name="T32" fmla="*/ 0 w 576"/>
                  <a:gd name="T33" fmla="*/ 0 h 633"/>
                  <a:gd name="T34" fmla="*/ 0 w 576"/>
                  <a:gd name="T35" fmla="*/ 0 h 633"/>
                  <a:gd name="T36" fmla="*/ 0 w 576"/>
                  <a:gd name="T37" fmla="*/ 0 h 633"/>
                  <a:gd name="T38" fmla="*/ 0 w 576"/>
                  <a:gd name="T39" fmla="*/ 0 h 633"/>
                  <a:gd name="T40" fmla="*/ 0 w 576"/>
                  <a:gd name="T41" fmla="*/ 0 h 633"/>
                  <a:gd name="T42" fmla="*/ 0 w 576"/>
                  <a:gd name="T43" fmla="*/ 0 h 633"/>
                  <a:gd name="T44" fmla="*/ 0 w 576"/>
                  <a:gd name="T45" fmla="*/ 0 h 633"/>
                  <a:gd name="T46" fmla="*/ 0 w 576"/>
                  <a:gd name="T47" fmla="*/ 0 h 633"/>
                  <a:gd name="T48" fmla="*/ 0 w 576"/>
                  <a:gd name="T49" fmla="*/ 0 h 633"/>
                  <a:gd name="T50" fmla="*/ 0 w 576"/>
                  <a:gd name="T51" fmla="*/ 0 h 633"/>
                  <a:gd name="T52" fmla="*/ 0 w 576"/>
                  <a:gd name="T53" fmla="*/ 0 h 633"/>
                  <a:gd name="T54" fmla="*/ 0 w 576"/>
                  <a:gd name="T55" fmla="*/ 0 h 633"/>
                  <a:gd name="T56" fmla="*/ 0 w 576"/>
                  <a:gd name="T57" fmla="*/ 0 h 633"/>
                  <a:gd name="T58" fmla="*/ 0 w 576"/>
                  <a:gd name="T59" fmla="*/ 0 h 633"/>
                  <a:gd name="T60" fmla="*/ 0 w 576"/>
                  <a:gd name="T61" fmla="*/ 0 h 633"/>
                  <a:gd name="T62" fmla="*/ 0 w 576"/>
                  <a:gd name="T63" fmla="*/ 0 h 633"/>
                  <a:gd name="T64" fmla="*/ 0 w 576"/>
                  <a:gd name="T65" fmla="*/ 0 h 633"/>
                  <a:gd name="T66" fmla="*/ 0 w 576"/>
                  <a:gd name="T67" fmla="*/ 0 h 633"/>
                  <a:gd name="T68" fmla="*/ 0 w 576"/>
                  <a:gd name="T69" fmla="*/ 0 h 633"/>
                  <a:gd name="T70" fmla="*/ 0 w 576"/>
                  <a:gd name="T71" fmla="*/ 0 h 633"/>
                  <a:gd name="T72" fmla="*/ 0 w 576"/>
                  <a:gd name="T73" fmla="*/ 0 h 633"/>
                  <a:gd name="T74" fmla="*/ 0 w 576"/>
                  <a:gd name="T75" fmla="*/ 0 h 633"/>
                  <a:gd name="T76" fmla="*/ 0 w 576"/>
                  <a:gd name="T77" fmla="*/ 0 h 633"/>
                  <a:gd name="T78" fmla="*/ 0 w 576"/>
                  <a:gd name="T79" fmla="*/ 0 h 633"/>
                  <a:gd name="T80" fmla="*/ 0 w 576"/>
                  <a:gd name="T81" fmla="*/ 0 h 633"/>
                  <a:gd name="T82" fmla="*/ 0 w 576"/>
                  <a:gd name="T83" fmla="*/ 0 h 633"/>
                  <a:gd name="T84" fmla="*/ 0 w 576"/>
                  <a:gd name="T85" fmla="*/ 0 h 633"/>
                  <a:gd name="T86" fmla="*/ 0 w 576"/>
                  <a:gd name="T87" fmla="*/ 0 h 633"/>
                  <a:gd name="T88" fmla="*/ 0 w 576"/>
                  <a:gd name="T89" fmla="*/ 0 h 633"/>
                  <a:gd name="T90" fmla="*/ 0 w 576"/>
                  <a:gd name="T91" fmla="*/ 0 h 633"/>
                  <a:gd name="T92" fmla="*/ 0 w 576"/>
                  <a:gd name="T93" fmla="*/ 0 h 633"/>
                  <a:gd name="T94" fmla="*/ 0 w 576"/>
                  <a:gd name="T95" fmla="*/ 0 h 633"/>
                  <a:gd name="T96" fmla="*/ 0 w 576"/>
                  <a:gd name="T97" fmla="*/ 0 h 633"/>
                  <a:gd name="T98" fmla="*/ 0 w 576"/>
                  <a:gd name="T99" fmla="*/ 0 h 633"/>
                  <a:gd name="T100" fmla="*/ 0 w 576"/>
                  <a:gd name="T101" fmla="*/ 0 h 633"/>
                  <a:gd name="T102" fmla="*/ 0 w 576"/>
                  <a:gd name="T103" fmla="*/ 0 h 6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6" h="633">
                    <a:moveTo>
                      <a:pt x="0" y="288"/>
                    </a:moveTo>
                    <a:lnTo>
                      <a:pt x="4" y="244"/>
                    </a:lnTo>
                    <a:lnTo>
                      <a:pt x="14" y="200"/>
                    </a:lnTo>
                    <a:lnTo>
                      <a:pt x="31" y="157"/>
                    </a:lnTo>
                    <a:lnTo>
                      <a:pt x="56" y="119"/>
                    </a:lnTo>
                    <a:lnTo>
                      <a:pt x="85" y="84"/>
                    </a:lnTo>
                    <a:lnTo>
                      <a:pt x="119" y="56"/>
                    </a:lnTo>
                    <a:lnTo>
                      <a:pt x="158" y="33"/>
                    </a:lnTo>
                    <a:lnTo>
                      <a:pt x="200" y="15"/>
                    </a:lnTo>
                    <a:lnTo>
                      <a:pt x="242" y="4"/>
                    </a:lnTo>
                    <a:lnTo>
                      <a:pt x="288" y="0"/>
                    </a:lnTo>
                    <a:lnTo>
                      <a:pt x="332" y="4"/>
                    </a:lnTo>
                    <a:lnTo>
                      <a:pt x="376" y="15"/>
                    </a:lnTo>
                    <a:lnTo>
                      <a:pt x="418" y="33"/>
                    </a:lnTo>
                    <a:lnTo>
                      <a:pt x="457" y="56"/>
                    </a:lnTo>
                    <a:lnTo>
                      <a:pt x="491" y="84"/>
                    </a:lnTo>
                    <a:lnTo>
                      <a:pt x="520" y="119"/>
                    </a:lnTo>
                    <a:lnTo>
                      <a:pt x="545" y="157"/>
                    </a:lnTo>
                    <a:lnTo>
                      <a:pt x="562" y="200"/>
                    </a:lnTo>
                    <a:lnTo>
                      <a:pt x="572" y="244"/>
                    </a:lnTo>
                    <a:lnTo>
                      <a:pt x="576" y="288"/>
                    </a:lnTo>
                    <a:lnTo>
                      <a:pt x="572" y="334"/>
                    </a:lnTo>
                    <a:lnTo>
                      <a:pt x="562" y="378"/>
                    </a:lnTo>
                    <a:lnTo>
                      <a:pt x="545" y="418"/>
                    </a:lnTo>
                    <a:lnTo>
                      <a:pt x="520" y="459"/>
                    </a:lnTo>
                    <a:lnTo>
                      <a:pt x="491" y="491"/>
                    </a:lnTo>
                    <a:lnTo>
                      <a:pt x="457" y="522"/>
                    </a:lnTo>
                    <a:lnTo>
                      <a:pt x="418" y="545"/>
                    </a:lnTo>
                    <a:lnTo>
                      <a:pt x="376" y="562"/>
                    </a:lnTo>
                    <a:lnTo>
                      <a:pt x="332" y="574"/>
                    </a:lnTo>
                    <a:lnTo>
                      <a:pt x="288" y="576"/>
                    </a:lnTo>
                    <a:lnTo>
                      <a:pt x="242" y="574"/>
                    </a:lnTo>
                    <a:lnTo>
                      <a:pt x="200" y="562"/>
                    </a:lnTo>
                    <a:lnTo>
                      <a:pt x="158" y="545"/>
                    </a:lnTo>
                    <a:lnTo>
                      <a:pt x="119" y="522"/>
                    </a:lnTo>
                    <a:lnTo>
                      <a:pt x="85" y="491"/>
                    </a:lnTo>
                    <a:lnTo>
                      <a:pt x="56" y="459"/>
                    </a:lnTo>
                    <a:lnTo>
                      <a:pt x="31" y="418"/>
                    </a:lnTo>
                    <a:lnTo>
                      <a:pt x="14" y="378"/>
                    </a:lnTo>
                    <a:lnTo>
                      <a:pt x="4" y="334"/>
                    </a:lnTo>
                    <a:lnTo>
                      <a:pt x="0" y="288"/>
                    </a:lnTo>
                    <a:close/>
                    <a:moveTo>
                      <a:pt x="144" y="535"/>
                    </a:moveTo>
                    <a:lnTo>
                      <a:pt x="0" y="633"/>
                    </a:lnTo>
                    <a:lnTo>
                      <a:pt x="576" y="633"/>
                    </a:lnTo>
                    <a:lnTo>
                      <a:pt x="432" y="535"/>
                    </a:lnTo>
                    <a:lnTo>
                      <a:pt x="393" y="556"/>
                    </a:lnTo>
                    <a:lnTo>
                      <a:pt x="351" y="568"/>
                    </a:lnTo>
                    <a:lnTo>
                      <a:pt x="309" y="576"/>
                    </a:lnTo>
                    <a:lnTo>
                      <a:pt x="267" y="576"/>
                    </a:lnTo>
                    <a:lnTo>
                      <a:pt x="223" y="568"/>
                    </a:lnTo>
                    <a:lnTo>
                      <a:pt x="183" y="556"/>
                    </a:lnTo>
                    <a:lnTo>
                      <a:pt x="144" y="53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12"/>
              <p:cNvSpPr>
                <a:spLocks noChangeShapeType="1"/>
              </p:cNvSpPr>
              <p:nvPr/>
            </p:nvSpPr>
            <p:spPr bwMode="auto">
              <a:xfrm>
                <a:off x="1567" y="2593"/>
                <a:ext cx="22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13"/>
              <p:cNvSpPr>
                <a:spLocks/>
              </p:cNvSpPr>
              <p:nvPr/>
            </p:nvSpPr>
            <p:spPr bwMode="auto">
              <a:xfrm>
                <a:off x="1782" y="2575"/>
                <a:ext cx="38" cy="36"/>
              </a:xfrm>
              <a:custGeom>
                <a:avLst/>
                <a:gdLst>
                  <a:gd name="T0" fmla="*/ 0 w 88"/>
                  <a:gd name="T1" fmla="*/ 0 h 88"/>
                  <a:gd name="T2" fmla="*/ 0 w 88"/>
                  <a:gd name="T3" fmla="*/ 0 h 88"/>
                  <a:gd name="T4" fmla="*/ 0 w 88"/>
                  <a:gd name="T5" fmla="*/ 0 h 88"/>
                  <a:gd name="T6" fmla="*/ 0 w 88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0" y="0"/>
                    </a:moveTo>
                    <a:lnTo>
                      <a:pt x="88" y="44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411" name="Group 14"/>
              <p:cNvGrpSpPr>
                <a:grpSpLocks/>
              </p:cNvGrpSpPr>
              <p:nvPr/>
            </p:nvGrpSpPr>
            <p:grpSpPr bwMode="auto">
              <a:xfrm>
                <a:off x="1820" y="2457"/>
                <a:ext cx="632" cy="39"/>
                <a:chOff x="2016" y="2304"/>
                <a:chExt cx="288" cy="44"/>
              </a:xfrm>
            </p:grpSpPr>
            <p:sp>
              <p:nvSpPr>
                <p:cNvPr id="16439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326"/>
                  <a:ext cx="249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Freeform 16"/>
                <p:cNvSpPr>
                  <a:spLocks/>
                </p:cNvSpPr>
                <p:nvPr/>
              </p:nvSpPr>
              <p:spPr bwMode="auto">
                <a:xfrm>
                  <a:off x="2260" y="2304"/>
                  <a:ext cx="44" cy="44"/>
                </a:xfrm>
                <a:custGeom>
                  <a:avLst/>
                  <a:gdLst>
                    <a:gd name="T0" fmla="*/ 0 w 88"/>
                    <a:gd name="T1" fmla="*/ 0 h 88"/>
                    <a:gd name="T2" fmla="*/ 1 w 88"/>
                    <a:gd name="T3" fmla="*/ 1 h 88"/>
                    <a:gd name="T4" fmla="*/ 0 w 88"/>
                    <a:gd name="T5" fmla="*/ 1 h 88"/>
                    <a:gd name="T6" fmla="*/ 0 w 88"/>
                    <a:gd name="T7" fmla="*/ 0 h 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8" h="88">
                      <a:moveTo>
                        <a:pt x="0" y="0"/>
                      </a:moveTo>
                      <a:lnTo>
                        <a:pt x="88" y="44"/>
                      </a:lnTo>
                      <a:lnTo>
                        <a:pt x="0" y="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12" name="AutoShape 17"/>
              <p:cNvSpPr>
                <a:spLocks noChangeArrowheads="1"/>
              </p:cNvSpPr>
              <p:nvPr/>
            </p:nvSpPr>
            <p:spPr bwMode="auto">
              <a:xfrm>
                <a:off x="1104" y="2181"/>
                <a:ext cx="463" cy="552"/>
              </a:xfrm>
              <a:prstGeom prst="flowChartMagneticDisk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16413" name="Group 18"/>
              <p:cNvGrpSpPr>
                <a:grpSpLocks/>
              </p:cNvGrpSpPr>
              <p:nvPr/>
            </p:nvGrpSpPr>
            <p:grpSpPr bwMode="auto">
              <a:xfrm>
                <a:off x="2452" y="2361"/>
                <a:ext cx="253" cy="237"/>
                <a:chOff x="2452" y="2361"/>
                <a:chExt cx="253" cy="237"/>
              </a:xfrm>
            </p:grpSpPr>
            <p:sp>
              <p:nvSpPr>
                <p:cNvPr id="16437" name="Freeform 19"/>
                <p:cNvSpPr>
                  <a:spLocks/>
                </p:cNvSpPr>
                <p:nvPr/>
              </p:nvSpPr>
              <p:spPr bwMode="auto">
                <a:xfrm>
                  <a:off x="2452" y="2361"/>
                  <a:ext cx="253" cy="237"/>
                </a:xfrm>
                <a:custGeom>
                  <a:avLst/>
                  <a:gdLst>
                    <a:gd name="T0" fmla="*/ 0 w 576"/>
                    <a:gd name="T1" fmla="*/ 0 h 575"/>
                    <a:gd name="T2" fmla="*/ 0 w 576"/>
                    <a:gd name="T3" fmla="*/ 0 h 575"/>
                    <a:gd name="T4" fmla="*/ 0 w 576"/>
                    <a:gd name="T5" fmla="*/ 0 h 575"/>
                    <a:gd name="T6" fmla="*/ 0 w 576"/>
                    <a:gd name="T7" fmla="*/ 0 h 575"/>
                    <a:gd name="T8" fmla="*/ 0 w 576"/>
                    <a:gd name="T9" fmla="*/ 0 h 575"/>
                    <a:gd name="T10" fmla="*/ 0 w 576"/>
                    <a:gd name="T11" fmla="*/ 0 h 575"/>
                    <a:gd name="T12" fmla="*/ 0 w 576"/>
                    <a:gd name="T13" fmla="*/ 0 h 575"/>
                    <a:gd name="T14" fmla="*/ 0 w 576"/>
                    <a:gd name="T15" fmla="*/ 0 h 575"/>
                    <a:gd name="T16" fmla="*/ 0 w 576"/>
                    <a:gd name="T17" fmla="*/ 0 h 575"/>
                    <a:gd name="T18" fmla="*/ 0 w 576"/>
                    <a:gd name="T19" fmla="*/ 0 h 575"/>
                    <a:gd name="T20" fmla="*/ 0 w 576"/>
                    <a:gd name="T21" fmla="*/ 0 h 575"/>
                    <a:gd name="T22" fmla="*/ 0 w 576"/>
                    <a:gd name="T23" fmla="*/ 0 h 575"/>
                    <a:gd name="T24" fmla="*/ 0 w 576"/>
                    <a:gd name="T25" fmla="*/ 0 h 575"/>
                    <a:gd name="T26" fmla="*/ 0 w 576"/>
                    <a:gd name="T27" fmla="*/ 0 h 575"/>
                    <a:gd name="T28" fmla="*/ 0 w 576"/>
                    <a:gd name="T29" fmla="*/ 0 h 575"/>
                    <a:gd name="T30" fmla="*/ 0 w 576"/>
                    <a:gd name="T31" fmla="*/ 0 h 575"/>
                    <a:gd name="T32" fmla="*/ 0 w 576"/>
                    <a:gd name="T33" fmla="*/ 0 h 575"/>
                    <a:gd name="T34" fmla="*/ 0 w 576"/>
                    <a:gd name="T35" fmla="*/ 0 h 575"/>
                    <a:gd name="T36" fmla="*/ 0 w 576"/>
                    <a:gd name="T37" fmla="*/ 0 h 575"/>
                    <a:gd name="T38" fmla="*/ 0 w 576"/>
                    <a:gd name="T39" fmla="*/ 0 h 575"/>
                    <a:gd name="T40" fmla="*/ 0 w 576"/>
                    <a:gd name="T41" fmla="*/ 0 h 575"/>
                    <a:gd name="T42" fmla="*/ 0 w 576"/>
                    <a:gd name="T43" fmla="*/ 0 h 575"/>
                    <a:gd name="T44" fmla="*/ 0 w 576"/>
                    <a:gd name="T45" fmla="*/ 0 h 575"/>
                    <a:gd name="T46" fmla="*/ 0 w 576"/>
                    <a:gd name="T47" fmla="*/ 0 h 575"/>
                    <a:gd name="T48" fmla="*/ 0 w 576"/>
                    <a:gd name="T49" fmla="*/ 0 h 575"/>
                    <a:gd name="T50" fmla="*/ 0 w 576"/>
                    <a:gd name="T51" fmla="*/ 0 h 575"/>
                    <a:gd name="T52" fmla="*/ 0 w 576"/>
                    <a:gd name="T53" fmla="*/ 0 h 575"/>
                    <a:gd name="T54" fmla="*/ 0 w 576"/>
                    <a:gd name="T55" fmla="*/ 0 h 575"/>
                    <a:gd name="T56" fmla="*/ 0 w 576"/>
                    <a:gd name="T57" fmla="*/ 0 h 575"/>
                    <a:gd name="T58" fmla="*/ 0 w 576"/>
                    <a:gd name="T59" fmla="*/ 0 h 575"/>
                    <a:gd name="T60" fmla="*/ 0 w 576"/>
                    <a:gd name="T61" fmla="*/ 0 h 575"/>
                    <a:gd name="T62" fmla="*/ 0 w 576"/>
                    <a:gd name="T63" fmla="*/ 0 h 575"/>
                    <a:gd name="T64" fmla="*/ 0 w 576"/>
                    <a:gd name="T65" fmla="*/ 0 h 575"/>
                    <a:gd name="T66" fmla="*/ 0 w 576"/>
                    <a:gd name="T67" fmla="*/ 0 h 575"/>
                    <a:gd name="T68" fmla="*/ 0 w 576"/>
                    <a:gd name="T69" fmla="*/ 0 h 575"/>
                    <a:gd name="T70" fmla="*/ 0 w 576"/>
                    <a:gd name="T71" fmla="*/ 0 h 575"/>
                    <a:gd name="T72" fmla="*/ 0 w 576"/>
                    <a:gd name="T73" fmla="*/ 0 h 575"/>
                    <a:gd name="T74" fmla="*/ 0 w 576"/>
                    <a:gd name="T75" fmla="*/ 0 h 575"/>
                    <a:gd name="T76" fmla="*/ 0 w 576"/>
                    <a:gd name="T77" fmla="*/ 0 h 575"/>
                    <a:gd name="T78" fmla="*/ 0 w 576"/>
                    <a:gd name="T79" fmla="*/ 0 h 575"/>
                    <a:gd name="T80" fmla="*/ 0 w 576"/>
                    <a:gd name="T81" fmla="*/ 0 h 5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76" h="575">
                      <a:moveTo>
                        <a:pt x="0" y="287"/>
                      </a:moveTo>
                      <a:lnTo>
                        <a:pt x="4" y="243"/>
                      </a:lnTo>
                      <a:lnTo>
                        <a:pt x="13" y="199"/>
                      </a:lnTo>
                      <a:lnTo>
                        <a:pt x="31" y="157"/>
                      </a:lnTo>
                      <a:lnTo>
                        <a:pt x="56" y="118"/>
                      </a:lnTo>
                      <a:lnTo>
                        <a:pt x="84" y="84"/>
                      </a:lnTo>
                      <a:lnTo>
                        <a:pt x="119" y="55"/>
                      </a:lnTo>
                      <a:lnTo>
                        <a:pt x="157" y="32"/>
                      </a:lnTo>
                      <a:lnTo>
                        <a:pt x="200" y="15"/>
                      </a:lnTo>
                      <a:lnTo>
                        <a:pt x="244" y="3"/>
                      </a:lnTo>
                      <a:lnTo>
                        <a:pt x="288" y="0"/>
                      </a:lnTo>
                      <a:lnTo>
                        <a:pt x="334" y="3"/>
                      </a:lnTo>
                      <a:lnTo>
                        <a:pt x="376" y="15"/>
                      </a:lnTo>
                      <a:lnTo>
                        <a:pt x="419" y="32"/>
                      </a:lnTo>
                      <a:lnTo>
                        <a:pt x="457" y="55"/>
                      </a:lnTo>
                      <a:lnTo>
                        <a:pt x="492" y="84"/>
                      </a:lnTo>
                      <a:lnTo>
                        <a:pt x="520" y="118"/>
                      </a:lnTo>
                      <a:lnTo>
                        <a:pt x="545" y="157"/>
                      </a:lnTo>
                      <a:lnTo>
                        <a:pt x="563" y="199"/>
                      </a:lnTo>
                      <a:lnTo>
                        <a:pt x="572" y="243"/>
                      </a:lnTo>
                      <a:lnTo>
                        <a:pt x="576" y="287"/>
                      </a:lnTo>
                      <a:lnTo>
                        <a:pt x="572" y="333"/>
                      </a:lnTo>
                      <a:lnTo>
                        <a:pt x="563" y="377"/>
                      </a:lnTo>
                      <a:lnTo>
                        <a:pt x="545" y="417"/>
                      </a:lnTo>
                      <a:lnTo>
                        <a:pt x="520" y="458"/>
                      </a:lnTo>
                      <a:lnTo>
                        <a:pt x="492" y="490"/>
                      </a:lnTo>
                      <a:lnTo>
                        <a:pt x="457" y="521"/>
                      </a:lnTo>
                      <a:lnTo>
                        <a:pt x="419" y="544"/>
                      </a:lnTo>
                      <a:lnTo>
                        <a:pt x="376" y="561"/>
                      </a:lnTo>
                      <a:lnTo>
                        <a:pt x="334" y="573"/>
                      </a:lnTo>
                      <a:lnTo>
                        <a:pt x="288" y="575"/>
                      </a:lnTo>
                      <a:lnTo>
                        <a:pt x="244" y="573"/>
                      </a:lnTo>
                      <a:lnTo>
                        <a:pt x="200" y="561"/>
                      </a:lnTo>
                      <a:lnTo>
                        <a:pt x="157" y="544"/>
                      </a:lnTo>
                      <a:lnTo>
                        <a:pt x="119" y="521"/>
                      </a:lnTo>
                      <a:lnTo>
                        <a:pt x="84" y="490"/>
                      </a:lnTo>
                      <a:lnTo>
                        <a:pt x="56" y="458"/>
                      </a:lnTo>
                      <a:lnTo>
                        <a:pt x="31" y="417"/>
                      </a:lnTo>
                      <a:lnTo>
                        <a:pt x="13" y="377"/>
                      </a:lnTo>
                      <a:lnTo>
                        <a:pt x="4" y="333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8" name="Freeform 20"/>
                <p:cNvSpPr>
                  <a:spLocks/>
                </p:cNvSpPr>
                <p:nvPr/>
              </p:nvSpPr>
              <p:spPr bwMode="auto">
                <a:xfrm>
                  <a:off x="2452" y="2420"/>
                  <a:ext cx="253" cy="119"/>
                </a:xfrm>
                <a:custGeom>
                  <a:avLst/>
                  <a:gdLst>
                    <a:gd name="T0" fmla="*/ 0 w 576"/>
                    <a:gd name="T1" fmla="*/ 0 h 288"/>
                    <a:gd name="T2" fmla="*/ 0 w 576"/>
                    <a:gd name="T3" fmla="*/ 0 h 288"/>
                    <a:gd name="T4" fmla="*/ 0 w 576"/>
                    <a:gd name="T5" fmla="*/ 0 h 288"/>
                    <a:gd name="T6" fmla="*/ 0 w 576"/>
                    <a:gd name="T7" fmla="*/ 0 h 288"/>
                    <a:gd name="T8" fmla="*/ 0 w 576"/>
                    <a:gd name="T9" fmla="*/ 0 h 288"/>
                    <a:gd name="T10" fmla="*/ 0 w 576"/>
                    <a:gd name="T11" fmla="*/ 0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6" h="288">
                      <a:moveTo>
                        <a:pt x="0" y="136"/>
                      </a:moveTo>
                      <a:lnTo>
                        <a:pt x="73" y="136"/>
                      </a:lnTo>
                      <a:lnTo>
                        <a:pt x="217" y="0"/>
                      </a:lnTo>
                      <a:lnTo>
                        <a:pt x="374" y="288"/>
                      </a:lnTo>
                      <a:lnTo>
                        <a:pt x="505" y="136"/>
                      </a:lnTo>
                      <a:lnTo>
                        <a:pt x="576" y="136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14" name="Line 21"/>
              <p:cNvSpPr>
                <a:spLocks noChangeShapeType="1"/>
              </p:cNvSpPr>
              <p:nvPr/>
            </p:nvSpPr>
            <p:spPr bwMode="auto">
              <a:xfrm>
                <a:off x="2579" y="2102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Line 22"/>
              <p:cNvSpPr>
                <a:spLocks noChangeShapeType="1"/>
              </p:cNvSpPr>
              <p:nvPr/>
            </p:nvSpPr>
            <p:spPr bwMode="auto">
              <a:xfrm>
                <a:off x="2579" y="2614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Line 23"/>
              <p:cNvSpPr>
                <a:spLocks noChangeShapeType="1"/>
              </p:cNvSpPr>
              <p:nvPr/>
            </p:nvSpPr>
            <p:spPr bwMode="auto">
              <a:xfrm>
                <a:off x="2705" y="2480"/>
                <a:ext cx="6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Line 24"/>
              <p:cNvSpPr>
                <a:spLocks noChangeShapeType="1"/>
              </p:cNvSpPr>
              <p:nvPr/>
            </p:nvSpPr>
            <p:spPr bwMode="auto">
              <a:xfrm flipV="1">
                <a:off x="3379" y="1652"/>
                <a:ext cx="0" cy="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Line 25"/>
              <p:cNvSpPr>
                <a:spLocks noChangeShapeType="1"/>
              </p:cNvSpPr>
              <p:nvPr/>
            </p:nvSpPr>
            <p:spPr bwMode="auto">
              <a:xfrm>
                <a:off x="3379" y="1660"/>
                <a:ext cx="4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19" name="Group 26"/>
              <p:cNvGrpSpPr>
                <a:grpSpLocks/>
              </p:cNvGrpSpPr>
              <p:nvPr/>
            </p:nvGrpSpPr>
            <p:grpSpPr bwMode="auto">
              <a:xfrm>
                <a:off x="3801" y="1550"/>
                <a:ext cx="252" cy="236"/>
                <a:chOff x="3801" y="1550"/>
                <a:chExt cx="252" cy="236"/>
              </a:xfrm>
            </p:grpSpPr>
            <p:sp>
              <p:nvSpPr>
                <p:cNvPr id="16435" name="Freeform 27"/>
                <p:cNvSpPr>
                  <a:spLocks/>
                </p:cNvSpPr>
                <p:nvPr/>
              </p:nvSpPr>
              <p:spPr bwMode="auto">
                <a:xfrm>
                  <a:off x="3801" y="1550"/>
                  <a:ext cx="252" cy="236"/>
                </a:xfrm>
                <a:custGeom>
                  <a:avLst/>
                  <a:gdLst>
                    <a:gd name="T0" fmla="*/ 0 w 576"/>
                    <a:gd name="T1" fmla="*/ 0 h 575"/>
                    <a:gd name="T2" fmla="*/ 0 w 576"/>
                    <a:gd name="T3" fmla="*/ 0 h 575"/>
                    <a:gd name="T4" fmla="*/ 0 w 576"/>
                    <a:gd name="T5" fmla="*/ 0 h 575"/>
                    <a:gd name="T6" fmla="*/ 0 w 576"/>
                    <a:gd name="T7" fmla="*/ 0 h 575"/>
                    <a:gd name="T8" fmla="*/ 0 w 576"/>
                    <a:gd name="T9" fmla="*/ 0 h 575"/>
                    <a:gd name="T10" fmla="*/ 0 w 576"/>
                    <a:gd name="T11" fmla="*/ 0 h 575"/>
                    <a:gd name="T12" fmla="*/ 0 w 576"/>
                    <a:gd name="T13" fmla="*/ 0 h 575"/>
                    <a:gd name="T14" fmla="*/ 0 w 576"/>
                    <a:gd name="T15" fmla="*/ 0 h 575"/>
                    <a:gd name="T16" fmla="*/ 0 w 576"/>
                    <a:gd name="T17" fmla="*/ 0 h 575"/>
                    <a:gd name="T18" fmla="*/ 0 w 576"/>
                    <a:gd name="T19" fmla="*/ 0 h 575"/>
                    <a:gd name="T20" fmla="*/ 0 w 576"/>
                    <a:gd name="T21" fmla="*/ 0 h 575"/>
                    <a:gd name="T22" fmla="*/ 0 w 576"/>
                    <a:gd name="T23" fmla="*/ 0 h 575"/>
                    <a:gd name="T24" fmla="*/ 0 w 576"/>
                    <a:gd name="T25" fmla="*/ 0 h 575"/>
                    <a:gd name="T26" fmla="*/ 0 w 576"/>
                    <a:gd name="T27" fmla="*/ 0 h 575"/>
                    <a:gd name="T28" fmla="*/ 0 w 576"/>
                    <a:gd name="T29" fmla="*/ 0 h 575"/>
                    <a:gd name="T30" fmla="*/ 0 w 576"/>
                    <a:gd name="T31" fmla="*/ 0 h 575"/>
                    <a:gd name="T32" fmla="*/ 0 w 576"/>
                    <a:gd name="T33" fmla="*/ 0 h 575"/>
                    <a:gd name="T34" fmla="*/ 0 w 576"/>
                    <a:gd name="T35" fmla="*/ 0 h 575"/>
                    <a:gd name="T36" fmla="*/ 0 w 576"/>
                    <a:gd name="T37" fmla="*/ 0 h 575"/>
                    <a:gd name="T38" fmla="*/ 0 w 576"/>
                    <a:gd name="T39" fmla="*/ 0 h 575"/>
                    <a:gd name="T40" fmla="*/ 0 w 576"/>
                    <a:gd name="T41" fmla="*/ 0 h 575"/>
                    <a:gd name="T42" fmla="*/ 0 w 576"/>
                    <a:gd name="T43" fmla="*/ 0 h 575"/>
                    <a:gd name="T44" fmla="*/ 0 w 576"/>
                    <a:gd name="T45" fmla="*/ 0 h 575"/>
                    <a:gd name="T46" fmla="*/ 0 w 576"/>
                    <a:gd name="T47" fmla="*/ 0 h 575"/>
                    <a:gd name="T48" fmla="*/ 0 w 576"/>
                    <a:gd name="T49" fmla="*/ 0 h 575"/>
                    <a:gd name="T50" fmla="*/ 0 w 576"/>
                    <a:gd name="T51" fmla="*/ 0 h 575"/>
                    <a:gd name="T52" fmla="*/ 0 w 576"/>
                    <a:gd name="T53" fmla="*/ 0 h 575"/>
                    <a:gd name="T54" fmla="*/ 0 w 576"/>
                    <a:gd name="T55" fmla="*/ 0 h 575"/>
                    <a:gd name="T56" fmla="*/ 0 w 576"/>
                    <a:gd name="T57" fmla="*/ 0 h 575"/>
                    <a:gd name="T58" fmla="*/ 0 w 576"/>
                    <a:gd name="T59" fmla="*/ 0 h 575"/>
                    <a:gd name="T60" fmla="*/ 0 w 576"/>
                    <a:gd name="T61" fmla="*/ 0 h 575"/>
                    <a:gd name="T62" fmla="*/ 0 w 576"/>
                    <a:gd name="T63" fmla="*/ 0 h 575"/>
                    <a:gd name="T64" fmla="*/ 0 w 576"/>
                    <a:gd name="T65" fmla="*/ 0 h 575"/>
                    <a:gd name="T66" fmla="*/ 0 w 576"/>
                    <a:gd name="T67" fmla="*/ 0 h 575"/>
                    <a:gd name="T68" fmla="*/ 0 w 576"/>
                    <a:gd name="T69" fmla="*/ 0 h 575"/>
                    <a:gd name="T70" fmla="*/ 0 w 576"/>
                    <a:gd name="T71" fmla="*/ 0 h 575"/>
                    <a:gd name="T72" fmla="*/ 0 w 576"/>
                    <a:gd name="T73" fmla="*/ 0 h 575"/>
                    <a:gd name="T74" fmla="*/ 0 w 576"/>
                    <a:gd name="T75" fmla="*/ 0 h 575"/>
                    <a:gd name="T76" fmla="*/ 0 w 576"/>
                    <a:gd name="T77" fmla="*/ 0 h 575"/>
                    <a:gd name="T78" fmla="*/ 0 w 576"/>
                    <a:gd name="T79" fmla="*/ 0 h 575"/>
                    <a:gd name="T80" fmla="*/ 0 w 576"/>
                    <a:gd name="T81" fmla="*/ 0 h 5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76" h="575">
                      <a:moveTo>
                        <a:pt x="0" y="287"/>
                      </a:moveTo>
                      <a:lnTo>
                        <a:pt x="4" y="243"/>
                      </a:lnTo>
                      <a:lnTo>
                        <a:pt x="13" y="199"/>
                      </a:lnTo>
                      <a:lnTo>
                        <a:pt x="31" y="157"/>
                      </a:lnTo>
                      <a:lnTo>
                        <a:pt x="56" y="118"/>
                      </a:lnTo>
                      <a:lnTo>
                        <a:pt x="84" y="84"/>
                      </a:lnTo>
                      <a:lnTo>
                        <a:pt x="119" y="55"/>
                      </a:lnTo>
                      <a:lnTo>
                        <a:pt x="157" y="32"/>
                      </a:lnTo>
                      <a:lnTo>
                        <a:pt x="200" y="15"/>
                      </a:lnTo>
                      <a:lnTo>
                        <a:pt x="244" y="3"/>
                      </a:lnTo>
                      <a:lnTo>
                        <a:pt x="288" y="0"/>
                      </a:lnTo>
                      <a:lnTo>
                        <a:pt x="334" y="3"/>
                      </a:lnTo>
                      <a:lnTo>
                        <a:pt x="376" y="15"/>
                      </a:lnTo>
                      <a:lnTo>
                        <a:pt x="419" y="32"/>
                      </a:lnTo>
                      <a:lnTo>
                        <a:pt x="457" y="55"/>
                      </a:lnTo>
                      <a:lnTo>
                        <a:pt x="492" y="84"/>
                      </a:lnTo>
                      <a:lnTo>
                        <a:pt x="520" y="118"/>
                      </a:lnTo>
                      <a:lnTo>
                        <a:pt x="545" y="157"/>
                      </a:lnTo>
                      <a:lnTo>
                        <a:pt x="563" y="199"/>
                      </a:lnTo>
                      <a:lnTo>
                        <a:pt x="572" y="243"/>
                      </a:lnTo>
                      <a:lnTo>
                        <a:pt x="576" y="287"/>
                      </a:lnTo>
                      <a:lnTo>
                        <a:pt x="572" y="333"/>
                      </a:lnTo>
                      <a:lnTo>
                        <a:pt x="563" y="377"/>
                      </a:lnTo>
                      <a:lnTo>
                        <a:pt x="545" y="417"/>
                      </a:lnTo>
                      <a:lnTo>
                        <a:pt x="520" y="458"/>
                      </a:lnTo>
                      <a:lnTo>
                        <a:pt x="492" y="490"/>
                      </a:lnTo>
                      <a:lnTo>
                        <a:pt x="457" y="521"/>
                      </a:lnTo>
                      <a:lnTo>
                        <a:pt x="419" y="544"/>
                      </a:lnTo>
                      <a:lnTo>
                        <a:pt x="376" y="561"/>
                      </a:lnTo>
                      <a:lnTo>
                        <a:pt x="334" y="573"/>
                      </a:lnTo>
                      <a:lnTo>
                        <a:pt x="288" y="575"/>
                      </a:lnTo>
                      <a:lnTo>
                        <a:pt x="244" y="573"/>
                      </a:lnTo>
                      <a:lnTo>
                        <a:pt x="200" y="561"/>
                      </a:lnTo>
                      <a:lnTo>
                        <a:pt x="157" y="544"/>
                      </a:lnTo>
                      <a:lnTo>
                        <a:pt x="119" y="521"/>
                      </a:lnTo>
                      <a:lnTo>
                        <a:pt x="84" y="490"/>
                      </a:lnTo>
                      <a:lnTo>
                        <a:pt x="56" y="458"/>
                      </a:lnTo>
                      <a:lnTo>
                        <a:pt x="31" y="417"/>
                      </a:lnTo>
                      <a:lnTo>
                        <a:pt x="13" y="377"/>
                      </a:lnTo>
                      <a:lnTo>
                        <a:pt x="4" y="333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6" name="Freeform 28"/>
                <p:cNvSpPr>
                  <a:spLocks/>
                </p:cNvSpPr>
                <p:nvPr/>
              </p:nvSpPr>
              <p:spPr bwMode="auto">
                <a:xfrm>
                  <a:off x="3801" y="1609"/>
                  <a:ext cx="252" cy="118"/>
                </a:xfrm>
                <a:custGeom>
                  <a:avLst/>
                  <a:gdLst>
                    <a:gd name="T0" fmla="*/ 0 w 576"/>
                    <a:gd name="T1" fmla="*/ 0 h 288"/>
                    <a:gd name="T2" fmla="*/ 0 w 576"/>
                    <a:gd name="T3" fmla="*/ 0 h 288"/>
                    <a:gd name="T4" fmla="*/ 0 w 576"/>
                    <a:gd name="T5" fmla="*/ 0 h 288"/>
                    <a:gd name="T6" fmla="*/ 0 w 576"/>
                    <a:gd name="T7" fmla="*/ 0 h 288"/>
                    <a:gd name="T8" fmla="*/ 0 w 576"/>
                    <a:gd name="T9" fmla="*/ 0 h 288"/>
                    <a:gd name="T10" fmla="*/ 0 w 576"/>
                    <a:gd name="T11" fmla="*/ 0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6" h="288">
                      <a:moveTo>
                        <a:pt x="0" y="136"/>
                      </a:moveTo>
                      <a:lnTo>
                        <a:pt x="73" y="136"/>
                      </a:lnTo>
                      <a:lnTo>
                        <a:pt x="217" y="0"/>
                      </a:lnTo>
                      <a:lnTo>
                        <a:pt x="374" y="288"/>
                      </a:lnTo>
                      <a:lnTo>
                        <a:pt x="505" y="136"/>
                      </a:lnTo>
                      <a:lnTo>
                        <a:pt x="576" y="136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20" name="Line 29"/>
              <p:cNvSpPr>
                <a:spLocks noChangeShapeType="1"/>
              </p:cNvSpPr>
              <p:nvPr/>
            </p:nvSpPr>
            <p:spPr bwMode="auto">
              <a:xfrm>
                <a:off x="3927" y="1392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Line 30"/>
              <p:cNvSpPr>
                <a:spLocks noChangeShapeType="1"/>
              </p:cNvSpPr>
              <p:nvPr/>
            </p:nvSpPr>
            <p:spPr bwMode="auto">
              <a:xfrm>
                <a:off x="3927" y="1803"/>
                <a:ext cx="0" cy="2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Line 31"/>
              <p:cNvSpPr>
                <a:spLocks noChangeShapeType="1"/>
              </p:cNvSpPr>
              <p:nvPr/>
            </p:nvSpPr>
            <p:spPr bwMode="auto">
              <a:xfrm>
                <a:off x="4053" y="1668"/>
                <a:ext cx="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Line 32"/>
              <p:cNvSpPr>
                <a:spLocks noChangeShapeType="1"/>
              </p:cNvSpPr>
              <p:nvPr/>
            </p:nvSpPr>
            <p:spPr bwMode="auto">
              <a:xfrm>
                <a:off x="4390" y="1668"/>
                <a:ext cx="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Freeform 33"/>
              <p:cNvSpPr>
                <a:spLocks/>
              </p:cNvSpPr>
              <p:nvPr/>
            </p:nvSpPr>
            <p:spPr bwMode="auto">
              <a:xfrm>
                <a:off x="4553" y="2037"/>
                <a:ext cx="343" cy="217"/>
              </a:xfrm>
              <a:custGeom>
                <a:avLst/>
                <a:gdLst>
                  <a:gd name="T0" fmla="*/ 1 w 551"/>
                  <a:gd name="T1" fmla="*/ 0 h 357"/>
                  <a:gd name="T2" fmla="*/ 1 w 551"/>
                  <a:gd name="T3" fmla="*/ 1 h 357"/>
                  <a:gd name="T4" fmla="*/ 1 w 551"/>
                  <a:gd name="T5" fmla="*/ 1 h 357"/>
                  <a:gd name="T6" fmla="*/ 1 w 551"/>
                  <a:gd name="T7" fmla="*/ 1 h 357"/>
                  <a:gd name="T8" fmla="*/ 0 w 551"/>
                  <a:gd name="T9" fmla="*/ 1 h 357"/>
                  <a:gd name="T10" fmla="*/ 0 w 551"/>
                  <a:gd name="T11" fmla="*/ 1 h 357"/>
                  <a:gd name="T12" fmla="*/ 0 w 551"/>
                  <a:gd name="T13" fmla="*/ 1 h 357"/>
                  <a:gd name="T14" fmla="*/ 1 w 551"/>
                  <a:gd name="T15" fmla="*/ 1 h 357"/>
                  <a:gd name="T16" fmla="*/ 1 w 551"/>
                  <a:gd name="T17" fmla="*/ 1 h 357"/>
                  <a:gd name="T18" fmla="*/ 1 w 551"/>
                  <a:gd name="T19" fmla="*/ 1 h 357"/>
                  <a:gd name="T20" fmla="*/ 1 w 551"/>
                  <a:gd name="T21" fmla="*/ 1 h 357"/>
                  <a:gd name="T22" fmla="*/ 1 w 551"/>
                  <a:gd name="T23" fmla="*/ 1 h 357"/>
                  <a:gd name="T24" fmla="*/ 1 w 551"/>
                  <a:gd name="T25" fmla="*/ 1 h 357"/>
                  <a:gd name="T26" fmla="*/ 1 w 551"/>
                  <a:gd name="T27" fmla="*/ 1 h 357"/>
                  <a:gd name="T28" fmla="*/ 1 w 551"/>
                  <a:gd name="T29" fmla="*/ 1 h 357"/>
                  <a:gd name="T30" fmla="*/ 1 w 551"/>
                  <a:gd name="T31" fmla="*/ 1 h 357"/>
                  <a:gd name="T32" fmla="*/ 1 w 551"/>
                  <a:gd name="T33" fmla="*/ 1 h 357"/>
                  <a:gd name="T34" fmla="*/ 1 w 551"/>
                  <a:gd name="T35" fmla="*/ 1 h 357"/>
                  <a:gd name="T36" fmla="*/ 1 w 551"/>
                  <a:gd name="T37" fmla="*/ 1 h 357"/>
                  <a:gd name="T38" fmla="*/ 1 w 551"/>
                  <a:gd name="T39" fmla="*/ 1 h 357"/>
                  <a:gd name="T40" fmla="*/ 1 w 551"/>
                  <a:gd name="T41" fmla="*/ 1 h 357"/>
                  <a:gd name="T42" fmla="*/ 1 w 551"/>
                  <a:gd name="T43" fmla="*/ 1 h 357"/>
                  <a:gd name="T44" fmla="*/ 1 w 551"/>
                  <a:gd name="T45" fmla="*/ 1 h 357"/>
                  <a:gd name="T46" fmla="*/ 1 w 551"/>
                  <a:gd name="T47" fmla="*/ 1 h 357"/>
                  <a:gd name="T48" fmla="*/ 1 w 551"/>
                  <a:gd name="T49" fmla="*/ 1 h 357"/>
                  <a:gd name="T50" fmla="*/ 1 w 551"/>
                  <a:gd name="T51" fmla="*/ 1 h 357"/>
                  <a:gd name="T52" fmla="*/ 1 w 551"/>
                  <a:gd name="T53" fmla="*/ 1 h 357"/>
                  <a:gd name="T54" fmla="*/ 1 w 551"/>
                  <a:gd name="T55" fmla="*/ 1 h 357"/>
                  <a:gd name="T56" fmla="*/ 1 w 551"/>
                  <a:gd name="T57" fmla="*/ 1 h 357"/>
                  <a:gd name="T58" fmla="*/ 1 w 551"/>
                  <a:gd name="T59" fmla="*/ 1 h 357"/>
                  <a:gd name="T60" fmla="*/ 1 w 551"/>
                  <a:gd name="T61" fmla="*/ 1 h 357"/>
                  <a:gd name="T62" fmla="*/ 1 w 551"/>
                  <a:gd name="T63" fmla="*/ 1 h 357"/>
                  <a:gd name="T64" fmla="*/ 1 w 551"/>
                  <a:gd name="T65" fmla="*/ 1 h 357"/>
                  <a:gd name="T66" fmla="*/ 1 w 551"/>
                  <a:gd name="T67" fmla="*/ 1 h 357"/>
                  <a:gd name="T68" fmla="*/ 1 w 551"/>
                  <a:gd name="T69" fmla="*/ 0 h 357"/>
                  <a:gd name="T70" fmla="*/ 1 w 551"/>
                  <a:gd name="T71" fmla="*/ 0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1" h="357">
                    <a:moveTo>
                      <a:pt x="32" y="0"/>
                    </a:moveTo>
                    <a:lnTo>
                      <a:pt x="21" y="2"/>
                    </a:lnTo>
                    <a:lnTo>
                      <a:pt x="9" y="9"/>
                    </a:lnTo>
                    <a:lnTo>
                      <a:pt x="3" y="19"/>
                    </a:lnTo>
                    <a:lnTo>
                      <a:pt x="0" y="31"/>
                    </a:lnTo>
                    <a:lnTo>
                      <a:pt x="0" y="202"/>
                    </a:lnTo>
                    <a:lnTo>
                      <a:pt x="0" y="223"/>
                    </a:lnTo>
                    <a:lnTo>
                      <a:pt x="5" y="242"/>
                    </a:lnTo>
                    <a:lnTo>
                      <a:pt x="16" y="260"/>
                    </a:lnTo>
                    <a:lnTo>
                      <a:pt x="32" y="278"/>
                    </a:lnTo>
                    <a:lnTo>
                      <a:pt x="51" y="296"/>
                    </a:lnTo>
                    <a:lnTo>
                      <a:pt x="75" y="311"/>
                    </a:lnTo>
                    <a:lnTo>
                      <a:pt x="102" y="324"/>
                    </a:lnTo>
                    <a:lnTo>
                      <a:pt x="133" y="335"/>
                    </a:lnTo>
                    <a:lnTo>
                      <a:pt x="166" y="345"/>
                    </a:lnTo>
                    <a:lnTo>
                      <a:pt x="202" y="352"/>
                    </a:lnTo>
                    <a:lnTo>
                      <a:pt x="238" y="356"/>
                    </a:lnTo>
                    <a:lnTo>
                      <a:pt x="276" y="357"/>
                    </a:lnTo>
                    <a:lnTo>
                      <a:pt x="313" y="356"/>
                    </a:lnTo>
                    <a:lnTo>
                      <a:pt x="350" y="352"/>
                    </a:lnTo>
                    <a:lnTo>
                      <a:pt x="385" y="345"/>
                    </a:lnTo>
                    <a:lnTo>
                      <a:pt x="418" y="335"/>
                    </a:lnTo>
                    <a:lnTo>
                      <a:pt x="450" y="324"/>
                    </a:lnTo>
                    <a:lnTo>
                      <a:pt x="478" y="311"/>
                    </a:lnTo>
                    <a:lnTo>
                      <a:pt x="501" y="296"/>
                    </a:lnTo>
                    <a:lnTo>
                      <a:pt x="521" y="278"/>
                    </a:lnTo>
                    <a:lnTo>
                      <a:pt x="536" y="260"/>
                    </a:lnTo>
                    <a:lnTo>
                      <a:pt x="546" y="242"/>
                    </a:lnTo>
                    <a:lnTo>
                      <a:pt x="551" y="223"/>
                    </a:lnTo>
                    <a:lnTo>
                      <a:pt x="551" y="202"/>
                    </a:lnTo>
                    <a:lnTo>
                      <a:pt x="551" y="31"/>
                    </a:lnTo>
                    <a:lnTo>
                      <a:pt x="550" y="19"/>
                    </a:lnTo>
                    <a:lnTo>
                      <a:pt x="543" y="9"/>
                    </a:lnTo>
                    <a:lnTo>
                      <a:pt x="532" y="2"/>
                    </a:lnTo>
                    <a:lnTo>
                      <a:pt x="51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34"/>
              <p:cNvSpPr>
                <a:spLocks/>
              </p:cNvSpPr>
              <p:nvPr/>
            </p:nvSpPr>
            <p:spPr bwMode="auto">
              <a:xfrm>
                <a:off x="4553" y="2037"/>
                <a:ext cx="343" cy="217"/>
              </a:xfrm>
              <a:custGeom>
                <a:avLst/>
                <a:gdLst>
                  <a:gd name="T0" fmla="*/ 1 w 551"/>
                  <a:gd name="T1" fmla="*/ 0 h 357"/>
                  <a:gd name="T2" fmla="*/ 1 w 551"/>
                  <a:gd name="T3" fmla="*/ 1 h 357"/>
                  <a:gd name="T4" fmla="*/ 1 w 551"/>
                  <a:gd name="T5" fmla="*/ 1 h 357"/>
                  <a:gd name="T6" fmla="*/ 1 w 551"/>
                  <a:gd name="T7" fmla="*/ 1 h 357"/>
                  <a:gd name="T8" fmla="*/ 0 w 551"/>
                  <a:gd name="T9" fmla="*/ 1 h 357"/>
                  <a:gd name="T10" fmla="*/ 0 w 551"/>
                  <a:gd name="T11" fmla="*/ 1 h 357"/>
                  <a:gd name="T12" fmla="*/ 0 w 551"/>
                  <a:gd name="T13" fmla="*/ 1 h 357"/>
                  <a:gd name="T14" fmla="*/ 1 w 551"/>
                  <a:gd name="T15" fmla="*/ 1 h 357"/>
                  <a:gd name="T16" fmla="*/ 1 w 551"/>
                  <a:gd name="T17" fmla="*/ 1 h 357"/>
                  <a:gd name="T18" fmla="*/ 1 w 551"/>
                  <a:gd name="T19" fmla="*/ 1 h 357"/>
                  <a:gd name="T20" fmla="*/ 1 w 551"/>
                  <a:gd name="T21" fmla="*/ 1 h 357"/>
                  <a:gd name="T22" fmla="*/ 1 w 551"/>
                  <a:gd name="T23" fmla="*/ 1 h 357"/>
                  <a:gd name="T24" fmla="*/ 1 w 551"/>
                  <a:gd name="T25" fmla="*/ 1 h 357"/>
                  <a:gd name="T26" fmla="*/ 1 w 551"/>
                  <a:gd name="T27" fmla="*/ 1 h 357"/>
                  <a:gd name="T28" fmla="*/ 1 w 551"/>
                  <a:gd name="T29" fmla="*/ 1 h 357"/>
                  <a:gd name="T30" fmla="*/ 1 w 551"/>
                  <a:gd name="T31" fmla="*/ 1 h 357"/>
                  <a:gd name="T32" fmla="*/ 1 w 551"/>
                  <a:gd name="T33" fmla="*/ 1 h 357"/>
                  <a:gd name="T34" fmla="*/ 1 w 551"/>
                  <a:gd name="T35" fmla="*/ 1 h 357"/>
                  <a:gd name="T36" fmla="*/ 1 w 551"/>
                  <a:gd name="T37" fmla="*/ 1 h 357"/>
                  <a:gd name="T38" fmla="*/ 1 w 551"/>
                  <a:gd name="T39" fmla="*/ 1 h 357"/>
                  <a:gd name="T40" fmla="*/ 1 w 551"/>
                  <a:gd name="T41" fmla="*/ 1 h 357"/>
                  <a:gd name="T42" fmla="*/ 1 w 551"/>
                  <a:gd name="T43" fmla="*/ 1 h 357"/>
                  <a:gd name="T44" fmla="*/ 1 w 551"/>
                  <a:gd name="T45" fmla="*/ 1 h 357"/>
                  <a:gd name="T46" fmla="*/ 1 w 551"/>
                  <a:gd name="T47" fmla="*/ 1 h 357"/>
                  <a:gd name="T48" fmla="*/ 1 w 551"/>
                  <a:gd name="T49" fmla="*/ 1 h 357"/>
                  <a:gd name="T50" fmla="*/ 1 w 551"/>
                  <a:gd name="T51" fmla="*/ 1 h 357"/>
                  <a:gd name="T52" fmla="*/ 1 w 551"/>
                  <a:gd name="T53" fmla="*/ 1 h 357"/>
                  <a:gd name="T54" fmla="*/ 1 w 551"/>
                  <a:gd name="T55" fmla="*/ 1 h 357"/>
                  <a:gd name="T56" fmla="*/ 1 w 551"/>
                  <a:gd name="T57" fmla="*/ 1 h 357"/>
                  <a:gd name="T58" fmla="*/ 1 w 551"/>
                  <a:gd name="T59" fmla="*/ 1 h 357"/>
                  <a:gd name="T60" fmla="*/ 1 w 551"/>
                  <a:gd name="T61" fmla="*/ 1 h 357"/>
                  <a:gd name="T62" fmla="*/ 1 w 551"/>
                  <a:gd name="T63" fmla="*/ 1 h 357"/>
                  <a:gd name="T64" fmla="*/ 1 w 551"/>
                  <a:gd name="T65" fmla="*/ 1 h 357"/>
                  <a:gd name="T66" fmla="*/ 1 w 551"/>
                  <a:gd name="T67" fmla="*/ 1 h 357"/>
                  <a:gd name="T68" fmla="*/ 1 w 551"/>
                  <a:gd name="T69" fmla="*/ 0 h 3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" h="357">
                    <a:moveTo>
                      <a:pt x="32" y="0"/>
                    </a:moveTo>
                    <a:lnTo>
                      <a:pt x="21" y="2"/>
                    </a:lnTo>
                    <a:lnTo>
                      <a:pt x="9" y="9"/>
                    </a:lnTo>
                    <a:lnTo>
                      <a:pt x="3" y="19"/>
                    </a:lnTo>
                    <a:lnTo>
                      <a:pt x="0" y="31"/>
                    </a:lnTo>
                    <a:lnTo>
                      <a:pt x="0" y="202"/>
                    </a:lnTo>
                    <a:lnTo>
                      <a:pt x="0" y="223"/>
                    </a:lnTo>
                    <a:lnTo>
                      <a:pt x="5" y="242"/>
                    </a:lnTo>
                    <a:lnTo>
                      <a:pt x="16" y="260"/>
                    </a:lnTo>
                    <a:lnTo>
                      <a:pt x="32" y="278"/>
                    </a:lnTo>
                    <a:lnTo>
                      <a:pt x="51" y="296"/>
                    </a:lnTo>
                    <a:lnTo>
                      <a:pt x="75" y="311"/>
                    </a:lnTo>
                    <a:lnTo>
                      <a:pt x="102" y="324"/>
                    </a:lnTo>
                    <a:lnTo>
                      <a:pt x="133" y="335"/>
                    </a:lnTo>
                    <a:lnTo>
                      <a:pt x="166" y="345"/>
                    </a:lnTo>
                    <a:lnTo>
                      <a:pt x="202" y="352"/>
                    </a:lnTo>
                    <a:lnTo>
                      <a:pt x="238" y="356"/>
                    </a:lnTo>
                    <a:lnTo>
                      <a:pt x="276" y="357"/>
                    </a:lnTo>
                    <a:lnTo>
                      <a:pt x="313" y="356"/>
                    </a:lnTo>
                    <a:lnTo>
                      <a:pt x="350" y="352"/>
                    </a:lnTo>
                    <a:lnTo>
                      <a:pt x="385" y="345"/>
                    </a:lnTo>
                    <a:lnTo>
                      <a:pt x="418" y="335"/>
                    </a:lnTo>
                    <a:lnTo>
                      <a:pt x="450" y="324"/>
                    </a:lnTo>
                    <a:lnTo>
                      <a:pt x="478" y="311"/>
                    </a:lnTo>
                    <a:lnTo>
                      <a:pt x="501" y="296"/>
                    </a:lnTo>
                    <a:lnTo>
                      <a:pt x="521" y="278"/>
                    </a:lnTo>
                    <a:lnTo>
                      <a:pt x="536" y="260"/>
                    </a:lnTo>
                    <a:lnTo>
                      <a:pt x="546" y="242"/>
                    </a:lnTo>
                    <a:lnTo>
                      <a:pt x="551" y="223"/>
                    </a:lnTo>
                    <a:lnTo>
                      <a:pt x="551" y="202"/>
                    </a:lnTo>
                    <a:lnTo>
                      <a:pt x="551" y="31"/>
                    </a:lnTo>
                    <a:lnTo>
                      <a:pt x="550" y="19"/>
                    </a:lnTo>
                    <a:lnTo>
                      <a:pt x="543" y="9"/>
                    </a:lnTo>
                    <a:lnTo>
                      <a:pt x="532" y="2"/>
                    </a:lnTo>
                    <a:lnTo>
                      <a:pt x="519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35"/>
              <p:cNvSpPr>
                <a:spLocks/>
              </p:cNvSpPr>
              <p:nvPr/>
            </p:nvSpPr>
            <p:spPr bwMode="auto">
              <a:xfrm>
                <a:off x="4573" y="1839"/>
                <a:ext cx="304" cy="395"/>
              </a:xfrm>
              <a:custGeom>
                <a:avLst/>
                <a:gdLst>
                  <a:gd name="T0" fmla="*/ 0 w 487"/>
                  <a:gd name="T1" fmla="*/ 1 h 650"/>
                  <a:gd name="T2" fmla="*/ 1 w 487"/>
                  <a:gd name="T3" fmla="*/ 1 h 650"/>
                  <a:gd name="T4" fmla="*/ 1 w 487"/>
                  <a:gd name="T5" fmla="*/ 1 h 650"/>
                  <a:gd name="T6" fmla="*/ 1 w 487"/>
                  <a:gd name="T7" fmla="*/ 1 h 650"/>
                  <a:gd name="T8" fmla="*/ 1 w 487"/>
                  <a:gd name="T9" fmla="*/ 1 h 650"/>
                  <a:gd name="T10" fmla="*/ 1 w 487"/>
                  <a:gd name="T11" fmla="*/ 1 h 650"/>
                  <a:gd name="T12" fmla="*/ 1 w 487"/>
                  <a:gd name="T13" fmla="*/ 1 h 650"/>
                  <a:gd name="T14" fmla="*/ 1 w 487"/>
                  <a:gd name="T15" fmla="*/ 1 h 650"/>
                  <a:gd name="T16" fmla="*/ 1 w 487"/>
                  <a:gd name="T17" fmla="*/ 1 h 650"/>
                  <a:gd name="T18" fmla="*/ 1 w 487"/>
                  <a:gd name="T19" fmla="*/ 1 h 650"/>
                  <a:gd name="T20" fmla="*/ 1 w 487"/>
                  <a:gd name="T21" fmla="*/ 1 h 650"/>
                  <a:gd name="T22" fmla="*/ 1 w 487"/>
                  <a:gd name="T23" fmla="*/ 1 h 650"/>
                  <a:gd name="T24" fmla="*/ 1 w 487"/>
                  <a:gd name="T25" fmla="*/ 1 h 650"/>
                  <a:gd name="T26" fmla="*/ 1 w 487"/>
                  <a:gd name="T27" fmla="*/ 1 h 650"/>
                  <a:gd name="T28" fmla="*/ 1 w 487"/>
                  <a:gd name="T29" fmla="*/ 1 h 650"/>
                  <a:gd name="T30" fmla="*/ 1 w 487"/>
                  <a:gd name="T31" fmla="*/ 1 h 650"/>
                  <a:gd name="T32" fmla="*/ 1 w 487"/>
                  <a:gd name="T33" fmla="*/ 1 h 650"/>
                  <a:gd name="T34" fmla="*/ 1 w 487"/>
                  <a:gd name="T35" fmla="*/ 1 h 650"/>
                  <a:gd name="T36" fmla="*/ 1 w 487"/>
                  <a:gd name="T37" fmla="*/ 1 h 650"/>
                  <a:gd name="T38" fmla="*/ 1 w 487"/>
                  <a:gd name="T39" fmla="*/ 1 h 650"/>
                  <a:gd name="T40" fmla="*/ 1 w 487"/>
                  <a:gd name="T41" fmla="*/ 1 h 650"/>
                  <a:gd name="T42" fmla="*/ 1 w 487"/>
                  <a:gd name="T43" fmla="*/ 1 h 650"/>
                  <a:gd name="T44" fmla="*/ 1 w 487"/>
                  <a:gd name="T45" fmla="*/ 1 h 650"/>
                  <a:gd name="T46" fmla="*/ 1 w 487"/>
                  <a:gd name="T47" fmla="*/ 1 h 650"/>
                  <a:gd name="T48" fmla="*/ 1 w 487"/>
                  <a:gd name="T49" fmla="*/ 1 h 650"/>
                  <a:gd name="T50" fmla="*/ 1 w 487"/>
                  <a:gd name="T51" fmla="*/ 1 h 650"/>
                  <a:gd name="T52" fmla="*/ 1 w 487"/>
                  <a:gd name="T53" fmla="*/ 1 h 650"/>
                  <a:gd name="T54" fmla="*/ 1 w 487"/>
                  <a:gd name="T55" fmla="*/ 1 h 650"/>
                  <a:gd name="T56" fmla="*/ 1 w 487"/>
                  <a:gd name="T57" fmla="*/ 1 h 650"/>
                  <a:gd name="T58" fmla="*/ 1 w 487"/>
                  <a:gd name="T59" fmla="*/ 1 h 650"/>
                  <a:gd name="T60" fmla="*/ 1 w 487"/>
                  <a:gd name="T61" fmla="*/ 1 h 650"/>
                  <a:gd name="T62" fmla="*/ 1 w 487"/>
                  <a:gd name="T63" fmla="*/ 1 h 650"/>
                  <a:gd name="T64" fmla="*/ 1 w 487"/>
                  <a:gd name="T65" fmla="*/ 1 h 650"/>
                  <a:gd name="T66" fmla="*/ 1 w 487"/>
                  <a:gd name="T67" fmla="*/ 1 h 650"/>
                  <a:gd name="T68" fmla="*/ 1 w 487"/>
                  <a:gd name="T69" fmla="*/ 0 h 650"/>
                  <a:gd name="T70" fmla="*/ 1 w 487"/>
                  <a:gd name="T71" fmla="*/ 1 h 650"/>
                  <a:gd name="T72" fmla="*/ 1 w 487"/>
                  <a:gd name="T73" fmla="*/ 1 h 650"/>
                  <a:gd name="T74" fmla="*/ 1 w 487"/>
                  <a:gd name="T75" fmla="*/ 1 h 650"/>
                  <a:gd name="T76" fmla="*/ 1 w 487"/>
                  <a:gd name="T77" fmla="*/ 1 h 650"/>
                  <a:gd name="T78" fmla="*/ 1 w 487"/>
                  <a:gd name="T79" fmla="*/ 1 h 650"/>
                  <a:gd name="T80" fmla="*/ 1 w 487"/>
                  <a:gd name="T81" fmla="*/ 1 h 650"/>
                  <a:gd name="T82" fmla="*/ 1 w 487"/>
                  <a:gd name="T83" fmla="*/ 1 h 650"/>
                  <a:gd name="T84" fmla="*/ 1 w 487"/>
                  <a:gd name="T85" fmla="*/ 1 h 650"/>
                  <a:gd name="T86" fmla="*/ 1 w 487"/>
                  <a:gd name="T87" fmla="*/ 1 h 650"/>
                  <a:gd name="T88" fmla="*/ 1 w 487"/>
                  <a:gd name="T89" fmla="*/ 1 h 650"/>
                  <a:gd name="T90" fmla="*/ 0 w 487"/>
                  <a:gd name="T91" fmla="*/ 1 h 650"/>
                  <a:gd name="T92" fmla="*/ 0 w 487"/>
                  <a:gd name="T93" fmla="*/ 1 h 65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87" h="650">
                    <a:moveTo>
                      <a:pt x="0" y="528"/>
                    </a:moveTo>
                    <a:lnTo>
                      <a:pt x="1" y="546"/>
                    </a:lnTo>
                    <a:lnTo>
                      <a:pt x="8" y="563"/>
                    </a:lnTo>
                    <a:lnTo>
                      <a:pt x="19" y="578"/>
                    </a:lnTo>
                    <a:lnTo>
                      <a:pt x="34" y="593"/>
                    </a:lnTo>
                    <a:lnTo>
                      <a:pt x="55" y="608"/>
                    </a:lnTo>
                    <a:lnTo>
                      <a:pt x="80" y="619"/>
                    </a:lnTo>
                    <a:lnTo>
                      <a:pt x="109" y="630"/>
                    </a:lnTo>
                    <a:lnTo>
                      <a:pt x="140" y="639"/>
                    </a:lnTo>
                    <a:lnTo>
                      <a:pt x="173" y="646"/>
                    </a:lnTo>
                    <a:lnTo>
                      <a:pt x="208" y="648"/>
                    </a:lnTo>
                    <a:lnTo>
                      <a:pt x="244" y="650"/>
                    </a:lnTo>
                    <a:lnTo>
                      <a:pt x="280" y="648"/>
                    </a:lnTo>
                    <a:lnTo>
                      <a:pt x="314" y="646"/>
                    </a:lnTo>
                    <a:lnTo>
                      <a:pt x="348" y="639"/>
                    </a:lnTo>
                    <a:lnTo>
                      <a:pt x="379" y="630"/>
                    </a:lnTo>
                    <a:lnTo>
                      <a:pt x="407" y="619"/>
                    </a:lnTo>
                    <a:lnTo>
                      <a:pt x="432" y="608"/>
                    </a:lnTo>
                    <a:lnTo>
                      <a:pt x="453" y="593"/>
                    </a:lnTo>
                    <a:lnTo>
                      <a:pt x="469" y="578"/>
                    </a:lnTo>
                    <a:lnTo>
                      <a:pt x="481" y="563"/>
                    </a:lnTo>
                    <a:lnTo>
                      <a:pt x="486" y="546"/>
                    </a:lnTo>
                    <a:lnTo>
                      <a:pt x="487" y="528"/>
                    </a:lnTo>
                    <a:lnTo>
                      <a:pt x="487" y="122"/>
                    </a:lnTo>
                    <a:lnTo>
                      <a:pt x="486" y="105"/>
                    </a:lnTo>
                    <a:lnTo>
                      <a:pt x="481" y="89"/>
                    </a:lnTo>
                    <a:lnTo>
                      <a:pt x="469" y="72"/>
                    </a:lnTo>
                    <a:lnTo>
                      <a:pt x="453" y="57"/>
                    </a:lnTo>
                    <a:lnTo>
                      <a:pt x="432" y="43"/>
                    </a:lnTo>
                    <a:lnTo>
                      <a:pt x="407" y="30"/>
                    </a:lnTo>
                    <a:lnTo>
                      <a:pt x="379" y="21"/>
                    </a:lnTo>
                    <a:lnTo>
                      <a:pt x="348" y="11"/>
                    </a:lnTo>
                    <a:lnTo>
                      <a:pt x="314" y="6"/>
                    </a:lnTo>
                    <a:lnTo>
                      <a:pt x="280" y="1"/>
                    </a:lnTo>
                    <a:lnTo>
                      <a:pt x="244" y="0"/>
                    </a:lnTo>
                    <a:lnTo>
                      <a:pt x="208" y="1"/>
                    </a:lnTo>
                    <a:lnTo>
                      <a:pt x="173" y="6"/>
                    </a:lnTo>
                    <a:lnTo>
                      <a:pt x="140" y="11"/>
                    </a:lnTo>
                    <a:lnTo>
                      <a:pt x="109" y="21"/>
                    </a:lnTo>
                    <a:lnTo>
                      <a:pt x="80" y="30"/>
                    </a:lnTo>
                    <a:lnTo>
                      <a:pt x="55" y="43"/>
                    </a:lnTo>
                    <a:lnTo>
                      <a:pt x="34" y="57"/>
                    </a:lnTo>
                    <a:lnTo>
                      <a:pt x="19" y="72"/>
                    </a:lnTo>
                    <a:lnTo>
                      <a:pt x="8" y="89"/>
                    </a:lnTo>
                    <a:lnTo>
                      <a:pt x="1" y="105"/>
                    </a:lnTo>
                    <a:lnTo>
                      <a:pt x="0" y="122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36"/>
              <p:cNvSpPr>
                <a:spLocks noChangeShapeType="1"/>
              </p:cNvSpPr>
              <p:nvPr/>
            </p:nvSpPr>
            <p:spPr bwMode="auto">
              <a:xfrm>
                <a:off x="4725" y="1839"/>
                <a:ext cx="1" cy="2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37"/>
              <p:cNvSpPr>
                <a:spLocks noChangeShapeType="1"/>
              </p:cNvSpPr>
              <p:nvPr/>
            </p:nvSpPr>
            <p:spPr bwMode="auto">
              <a:xfrm flipV="1">
                <a:off x="4725" y="1740"/>
                <a:ext cx="1" cy="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Rectangle 38"/>
              <p:cNvSpPr>
                <a:spLocks noChangeArrowheads="1"/>
              </p:cNvSpPr>
              <p:nvPr/>
            </p:nvSpPr>
            <p:spPr bwMode="auto">
              <a:xfrm>
                <a:off x="4694" y="1692"/>
                <a:ext cx="61" cy="9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30" name="Line 39"/>
              <p:cNvSpPr>
                <a:spLocks noChangeShapeType="1"/>
              </p:cNvSpPr>
              <p:nvPr/>
            </p:nvSpPr>
            <p:spPr bwMode="auto">
              <a:xfrm>
                <a:off x="4675" y="1764"/>
                <a:ext cx="10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40"/>
              <p:cNvSpPr>
                <a:spLocks noChangeShapeType="1"/>
              </p:cNvSpPr>
              <p:nvPr/>
            </p:nvSpPr>
            <p:spPr bwMode="auto">
              <a:xfrm>
                <a:off x="4675" y="1721"/>
                <a:ext cx="10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1"/>
              <p:cNvSpPr>
                <a:spLocks/>
              </p:cNvSpPr>
              <p:nvPr/>
            </p:nvSpPr>
            <p:spPr bwMode="auto">
              <a:xfrm>
                <a:off x="4649" y="2037"/>
                <a:ext cx="152" cy="78"/>
              </a:xfrm>
              <a:custGeom>
                <a:avLst/>
                <a:gdLst>
                  <a:gd name="T0" fmla="*/ 0 w 244"/>
                  <a:gd name="T1" fmla="*/ 0 h 128"/>
                  <a:gd name="T2" fmla="*/ 0 w 244"/>
                  <a:gd name="T3" fmla="*/ 1 h 128"/>
                  <a:gd name="T4" fmla="*/ 1 w 244"/>
                  <a:gd name="T5" fmla="*/ 1 h 128"/>
                  <a:gd name="T6" fmla="*/ 1 w 244"/>
                  <a:gd name="T7" fmla="*/ 1 h 128"/>
                  <a:gd name="T8" fmla="*/ 1 w 244"/>
                  <a:gd name="T9" fmla="*/ 1 h 128"/>
                  <a:gd name="T10" fmla="*/ 1 w 244"/>
                  <a:gd name="T11" fmla="*/ 1 h 128"/>
                  <a:gd name="T12" fmla="*/ 1 w 244"/>
                  <a:gd name="T13" fmla="*/ 1 h 128"/>
                  <a:gd name="T14" fmla="*/ 1 w 244"/>
                  <a:gd name="T15" fmla="*/ 1 h 128"/>
                  <a:gd name="T16" fmla="*/ 1 w 244"/>
                  <a:gd name="T17" fmla="*/ 1 h 128"/>
                  <a:gd name="T18" fmla="*/ 1 w 244"/>
                  <a:gd name="T19" fmla="*/ 0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4" h="128">
                    <a:moveTo>
                      <a:pt x="0" y="0"/>
                    </a:moveTo>
                    <a:lnTo>
                      <a:pt x="0" y="97"/>
                    </a:lnTo>
                    <a:lnTo>
                      <a:pt x="33" y="112"/>
                    </a:lnTo>
                    <a:lnTo>
                      <a:pt x="68" y="123"/>
                    </a:lnTo>
                    <a:lnTo>
                      <a:pt x="104" y="128"/>
                    </a:lnTo>
                    <a:lnTo>
                      <a:pt x="140" y="128"/>
                    </a:lnTo>
                    <a:lnTo>
                      <a:pt x="176" y="123"/>
                    </a:lnTo>
                    <a:lnTo>
                      <a:pt x="210" y="112"/>
                    </a:lnTo>
                    <a:lnTo>
                      <a:pt x="244" y="97"/>
                    </a:lnTo>
                    <a:lnTo>
                      <a:pt x="244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2"/>
              <p:cNvSpPr>
                <a:spLocks/>
              </p:cNvSpPr>
              <p:nvPr/>
            </p:nvSpPr>
            <p:spPr bwMode="auto">
              <a:xfrm>
                <a:off x="4725" y="2254"/>
                <a:ext cx="128" cy="115"/>
              </a:xfrm>
              <a:custGeom>
                <a:avLst/>
                <a:gdLst>
                  <a:gd name="T0" fmla="*/ 0 w 205"/>
                  <a:gd name="T1" fmla="*/ 0 h 189"/>
                  <a:gd name="T2" fmla="*/ 0 w 205"/>
                  <a:gd name="T3" fmla="*/ 1 h 189"/>
                  <a:gd name="T4" fmla="*/ 1 w 205"/>
                  <a:gd name="T5" fmla="*/ 1 h 18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5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05" y="18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43"/>
              <p:cNvSpPr>
                <a:spLocks noChangeShapeType="1"/>
              </p:cNvSpPr>
              <p:nvPr/>
            </p:nvSpPr>
            <p:spPr bwMode="auto">
              <a:xfrm>
                <a:off x="4390" y="1941"/>
                <a:ext cx="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9" name="Group 44"/>
            <p:cNvGrpSpPr>
              <a:grpSpLocks/>
            </p:cNvGrpSpPr>
            <p:nvPr/>
          </p:nvGrpSpPr>
          <p:grpSpPr bwMode="auto">
            <a:xfrm>
              <a:off x="2815" y="3186"/>
              <a:ext cx="288" cy="225"/>
              <a:chOff x="3001" y="1981"/>
              <a:chExt cx="288" cy="225"/>
            </a:xfrm>
          </p:grpSpPr>
          <p:sp>
            <p:nvSpPr>
              <p:cNvPr id="16405" name="Freeform 45"/>
              <p:cNvSpPr>
                <a:spLocks/>
              </p:cNvSpPr>
              <p:nvPr/>
            </p:nvSpPr>
            <p:spPr bwMode="auto">
              <a:xfrm>
                <a:off x="3001" y="2062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144 h 144"/>
                  <a:gd name="T4" fmla="*/ 288 w 288"/>
                  <a:gd name="T5" fmla="*/ 0 h 144"/>
                  <a:gd name="T6" fmla="*/ 0 w 288"/>
                  <a:gd name="T7" fmla="*/ 144 h 144"/>
                  <a:gd name="T8" fmla="*/ 0 w 28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lnTo>
                      <a:pt x="288" y="144"/>
                    </a:lnTo>
                    <a:lnTo>
                      <a:pt x="288" y="0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46"/>
              <p:cNvSpPr>
                <a:spLocks/>
              </p:cNvSpPr>
              <p:nvPr/>
            </p:nvSpPr>
            <p:spPr bwMode="auto">
              <a:xfrm>
                <a:off x="3087" y="1981"/>
                <a:ext cx="116" cy="25"/>
              </a:xfrm>
              <a:custGeom>
                <a:avLst/>
                <a:gdLst>
                  <a:gd name="T0" fmla="*/ 0 w 116"/>
                  <a:gd name="T1" fmla="*/ 25 h 25"/>
                  <a:gd name="T2" fmla="*/ 8 w 116"/>
                  <a:gd name="T3" fmla="*/ 16 h 25"/>
                  <a:gd name="T4" fmla="*/ 22 w 116"/>
                  <a:gd name="T5" fmla="*/ 6 h 25"/>
                  <a:gd name="T6" fmla="*/ 39 w 116"/>
                  <a:gd name="T7" fmla="*/ 2 h 25"/>
                  <a:gd name="T8" fmla="*/ 58 w 116"/>
                  <a:gd name="T9" fmla="*/ 0 h 25"/>
                  <a:gd name="T10" fmla="*/ 77 w 116"/>
                  <a:gd name="T11" fmla="*/ 2 h 25"/>
                  <a:gd name="T12" fmla="*/ 94 w 116"/>
                  <a:gd name="T13" fmla="*/ 6 h 25"/>
                  <a:gd name="T14" fmla="*/ 108 w 116"/>
                  <a:gd name="T15" fmla="*/ 16 h 25"/>
                  <a:gd name="T16" fmla="*/ 116 w 116"/>
                  <a:gd name="T17" fmla="*/ 25 h 25"/>
                  <a:gd name="T18" fmla="*/ 0 w 116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25">
                    <a:moveTo>
                      <a:pt x="0" y="25"/>
                    </a:moveTo>
                    <a:lnTo>
                      <a:pt x="8" y="16"/>
                    </a:lnTo>
                    <a:lnTo>
                      <a:pt x="22" y="6"/>
                    </a:lnTo>
                    <a:lnTo>
                      <a:pt x="39" y="2"/>
                    </a:lnTo>
                    <a:lnTo>
                      <a:pt x="58" y="0"/>
                    </a:lnTo>
                    <a:lnTo>
                      <a:pt x="77" y="2"/>
                    </a:lnTo>
                    <a:lnTo>
                      <a:pt x="94" y="6"/>
                    </a:lnTo>
                    <a:lnTo>
                      <a:pt x="108" y="16"/>
                    </a:lnTo>
                    <a:lnTo>
                      <a:pt x="11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47"/>
              <p:cNvSpPr>
                <a:spLocks noChangeShapeType="1"/>
              </p:cNvSpPr>
              <p:nvPr/>
            </p:nvSpPr>
            <p:spPr bwMode="auto">
              <a:xfrm flipV="1">
                <a:off x="3145" y="2006"/>
                <a:ext cx="1" cy="12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0" name="Oval 48"/>
            <p:cNvSpPr>
              <a:spLocks noChangeArrowheads="1"/>
            </p:cNvSpPr>
            <p:nvPr/>
          </p:nvSpPr>
          <p:spPr bwMode="auto">
            <a:xfrm>
              <a:off x="1872" y="2688"/>
              <a:ext cx="384" cy="38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FC</a:t>
              </a:r>
            </a:p>
          </p:txBody>
        </p:sp>
        <p:sp>
          <p:nvSpPr>
            <p:cNvPr id="16401" name="Line 49"/>
            <p:cNvSpPr>
              <a:spLocks noChangeShapeType="1"/>
            </p:cNvSpPr>
            <p:nvPr/>
          </p:nvSpPr>
          <p:spPr bwMode="auto">
            <a:xfrm>
              <a:off x="2256" y="2880"/>
              <a:ext cx="6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50"/>
            <p:cNvSpPr>
              <a:spLocks noChangeShapeType="1"/>
            </p:cNvSpPr>
            <p:nvPr/>
          </p:nvSpPr>
          <p:spPr bwMode="auto">
            <a:xfrm>
              <a:off x="2950" y="288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Text Box 51"/>
            <p:cNvSpPr txBox="1">
              <a:spLocks noChangeArrowheads="1"/>
            </p:cNvSpPr>
            <p:nvPr/>
          </p:nvSpPr>
          <p:spPr bwMode="auto">
            <a:xfrm>
              <a:off x="2208" y="3744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/>
                <a:t>cooling</a:t>
              </a:r>
            </a:p>
          </p:txBody>
        </p:sp>
        <p:sp>
          <p:nvSpPr>
            <p:cNvPr id="16404" name="Line 52"/>
            <p:cNvSpPr>
              <a:spLocks noChangeShapeType="1"/>
            </p:cNvSpPr>
            <p:nvPr/>
          </p:nvSpPr>
          <p:spPr bwMode="auto">
            <a:xfrm>
              <a:off x="2064" y="30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4" name="Line 53"/>
          <p:cNvSpPr>
            <a:spLocks noChangeShapeType="1"/>
          </p:cNvSpPr>
          <p:nvPr/>
        </p:nvSpPr>
        <p:spPr bwMode="auto">
          <a:xfrm flipV="1">
            <a:off x="3468688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5" name="Picture 54" descr="C:\Program Files\Microsoft Office\Clipart\corpbas\j007862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4648200"/>
            <a:ext cx="6810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AutoShape 55"/>
          <p:cNvSpPr>
            <a:spLocks noChangeArrowheads="1"/>
          </p:cNvSpPr>
          <p:nvPr/>
        </p:nvSpPr>
        <p:spPr bwMode="auto">
          <a:xfrm>
            <a:off x="6096000" y="3581400"/>
            <a:ext cx="21336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How can we use this behavior to measure flow?</a:t>
            </a:r>
          </a:p>
        </p:txBody>
      </p:sp>
      <p:sp>
        <p:nvSpPr>
          <p:cNvPr id="16397" name="Text Box 56"/>
          <p:cNvSpPr txBox="1">
            <a:spLocks noChangeArrowheads="1"/>
          </p:cNvSpPr>
          <p:nvPr/>
        </p:nvSpPr>
        <p:spPr bwMode="auto">
          <a:xfrm>
            <a:off x="2076450" y="319405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orificeplates.com/images/flowd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6388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32063" y="1828800"/>
            <a:ext cx="914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914400" y="6248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From: Superior Products, Inc. http://www.orificeplates.com/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Principles of the orifice meter</a:t>
            </a:r>
          </a:p>
        </p:txBody>
      </p: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457200" y="4114800"/>
            <a:ext cx="3276600" cy="1058863"/>
            <a:chOff x="288" y="2592"/>
            <a:chExt cx="2064" cy="667"/>
          </a:xfrm>
        </p:grpSpPr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288" y="2592"/>
              <a:ext cx="1824" cy="66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Arial" charset="0"/>
                </a:rPr>
                <a:t>Nice visual display of concept.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Arial" charset="0"/>
                </a:rPr>
                <a:t>In practice, pressure difference is measured by a reliable and electronic sensor</a:t>
              </a:r>
            </a:p>
          </p:txBody>
        </p:sp>
        <p:sp>
          <p:nvSpPr>
            <p:cNvPr id="17420" name="Line 8"/>
            <p:cNvSpPr>
              <a:spLocks noChangeShapeType="1"/>
            </p:cNvSpPr>
            <p:nvPr/>
          </p:nvSpPr>
          <p:spPr bwMode="auto">
            <a:xfrm>
              <a:off x="2112" y="288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7239000" y="4800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 Unicode MS" pitchFamily="34" charset="-128"/>
                <a:sym typeface="Symbol" pitchFamily="18" charset="2"/>
              </a:rPr>
              <a:t>=  P</a:t>
            </a:r>
            <a:r>
              <a:rPr lang="en-US" altLang="en-US" sz="1200" b="1" baseline="-25000">
                <a:latin typeface="Arial Unicode MS" pitchFamily="34" charset="-128"/>
                <a:sym typeface="Symbol" pitchFamily="18" charset="2"/>
              </a:rPr>
              <a:t>orifice</a:t>
            </a:r>
          </a:p>
        </p:txBody>
      </p:sp>
      <p:grpSp>
        <p:nvGrpSpPr>
          <p:cNvPr id="17416" name="Group 12"/>
          <p:cNvGrpSpPr>
            <a:grpSpLocks/>
          </p:cNvGrpSpPr>
          <p:nvPr/>
        </p:nvGrpSpPr>
        <p:grpSpPr bwMode="auto">
          <a:xfrm>
            <a:off x="4419600" y="1219200"/>
            <a:ext cx="2286000" cy="914400"/>
            <a:chOff x="2736" y="912"/>
            <a:chExt cx="1440" cy="576"/>
          </a:xfrm>
        </p:grpSpPr>
        <p:sp>
          <p:nvSpPr>
            <p:cNvPr id="17417" name="Rectangle 10"/>
            <p:cNvSpPr>
              <a:spLocks noChangeArrowheads="1"/>
            </p:cNvSpPr>
            <p:nvPr/>
          </p:nvSpPr>
          <p:spPr bwMode="auto">
            <a:xfrm>
              <a:off x="2736" y="912"/>
              <a:ext cx="14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18" name="Rectangle 11"/>
            <p:cNvSpPr>
              <a:spLocks noChangeArrowheads="1"/>
            </p:cNvSpPr>
            <p:nvPr/>
          </p:nvSpPr>
          <p:spPr bwMode="auto">
            <a:xfrm>
              <a:off x="2976" y="1152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743200" y="152400"/>
            <a:ext cx="3657600" cy="1524000"/>
            <a:chOff x="1536" y="2793"/>
            <a:chExt cx="1543" cy="904"/>
          </a:xfrm>
        </p:grpSpPr>
        <p:pic>
          <p:nvPicPr>
            <p:cNvPr id="184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93"/>
              <a:ext cx="1543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54" name="Freeform 4"/>
            <p:cNvSpPr>
              <a:spLocks/>
            </p:cNvSpPr>
            <p:nvPr/>
          </p:nvSpPr>
          <p:spPr bwMode="auto">
            <a:xfrm>
              <a:off x="1591" y="3168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Freeform 5"/>
            <p:cNvSpPr>
              <a:spLocks/>
            </p:cNvSpPr>
            <p:nvPr/>
          </p:nvSpPr>
          <p:spPr bwMode="auto">
            <a:xfrm flipV="1">
              <a:off x="1613" y="2874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152400" y="1981200"/>
            <a:ext cx="7239000" cy="938213"/>
            <a:chOff x="96" y="1248"/>
            <a:chExt cx="4560" cy="591"/>
          </a:xfrm>
        </p:grpSpPr>
        <p:pic>
          <p:nvPicPr>
            <p:cNvPr id="18451" name="Picture 7" descr="http://www.pc-education.mcmaster.ca/instrumentation/images/Bernoull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8"/>
              <a:ext cx="268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8"/>
            <p:cNvSpPr txBox="1">
              <a:spLocks noChangeArrowheads="1"/>
            </p:cNvSpPr>
            <p:nvPr/>
          </p:nvSpPr>
          <p:spPr bwMode="auto">
            <a:xfrm>
              <a:off x="96" y="1440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 Unicode MS" pitchFamily="34" charset="-128"/>
                </a:rPr>
                <a:t>Bernoulli’s eqn.</a:t>
              </a:r>
            </a:p>
          </p:txBody>
        </p:sp>
      </p:grpSp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103188" y="3124200"/>
            <a:ext cx="7315200" cy="901700"/>
            <a:chOff x="96" y="1968"/>
            <a:chExt cx="4608" cy="568"/>
          </a:xfrm>
        </p:grpSpPr>
        <p:pic>
          <p:nvPicPr>
            <p:cNvPr id="18449" name="Picture 10" descr="http://www.pc-education.mcmaster.ca/instrumentation/images/Orifice_eqn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68"/>
              <a:ext cx="268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11"/>
            <p:cNvSpPr txBox="1">
              <a:spLocks noChangeArrowheads="1"/>
            </p:cNvSpPr>
            <p:nvPr/>
          </p:nvSpPr>
          <p:spPr bwMode="auto">
            <a:xfrm>
              <a:off x="96" y="2016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 Unicode MS" pitchFamily="34" charset="-128"/>
                </a:rPr>
                <a:t>General meter  eqn.</a:t>
              </a:r>
            </a:p>
          </p:txBody>
        </p:sp>
      </p:grpSp>
      <p:grpSp>
        <p:nvGrpSpPr>
          <p:cNvPr id="18437" name="Group 12"/>
          <p:cNvGrpSpPr>
            <a:grpSpLocks/>
          </p:cNvGrpSpPr>
          <p:nvPr/>
        </p:nvGrpSpPr>
        <p:grpSpPr bwMode="auto">
          <a:xfrm>
            <a:off x="152400" y="4267200"/>
            <a:ext cx="8686800" cy="1144588"/>
            <a:chOff x="96" y="2688"/>
            <a:chExt cx="5472" cy="721"/>
          </a:xfrm>
        </p:grpSpPr>
        <p:pic>
          <p:nvPicPr>
            <p:cNvPr id="18446" name="Picture 13" descr="http://www.pc-education.mcmaster.ca/instrumentation/images/Orifice_eqn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688"/>
              <a:ext cx="163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96" y="2832"/>
              <a:ext cx="172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 Unicode MS" pitchFamily="34" charset="-128"/>
                </a:rPr>
                <a:t>Installed orifice meter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 Unicode MS" pitchFamily="34" charset="-128"/>
                </a:rPr>
                <a:t>(requires density measurement)</a:t>
              </a:r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4608" y="2832"/>
              <a:ext cx="960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sym typeface="Symbol" pitchFamily="18" charset="2"/>
                </a:rPr>
                <a:t></a:t>
              </a:r>
              <a:r>
                <a:rPr lang="en-US" altLang="en-US" sz="1200" b="1" baseline="-25000">
                  <a:sym typeface="Symbol" pitchFamily="18" charset="2"/>
                </a:rPr>
                <a:t>0</a:t>
              </a:r>
              <a:r>
                <a:rPr lang="en-US" altLang="en-US" sz="1200" b="1">
                  <a:sym typeface="Symbol" pitchFamily="18" charset="2"/>
                </a:rPr>
                <a:t> = aver. density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sym typeface="Symbol" pitchFamily="18" charset="2"/>
                </a:rPr>
                <a:t>C</a:t>
              </a:r>
              <a:r>
                <a:rPr lang="en-US" altLang="en-US" sz="1200" b="1" baseline="-25000">
                  <a:sym typeface="Symbol" pitchFamily="18" charset="2"/>
                </a:rPr>
                <a:t>0</a:t>
              </a:r>
              <a:r>
                <a:rPr lang="en-US" altLang="en-US" sz="1200" b="1">
                  <a:sym typeface="Symbol" pitchFamily="18" charset="2"/>
                </a:rPr>
                <a:t> = constant for specific meter</a:t>
              </a:r>
              <a:endParaRPr lang="en-US" altLang="en-US" sz="1200" b="1"/>
            </a:p>
          </p:txBody>
        </p:sp>
      </p:grp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152400" y="5562600"/>
            <a:ext cx="8839200" cy="990600"/>
            <a:chOff x="96" y="3476"/>
            <a:chExt cx="5568" cy="624"/>
          </a:xfrm>
        </p:grpSpPr>
        <p:sp>
          <p:nvSpPr>
            <p:cNvPr id="18442" name="Rectangle 17"/>
            <p:cNvSpPr>
              <a:spLocks noChangeArrowheads="1"/>
            </p:cNvSpPr>
            <p:nvPr/>
          </p:nvSpPr>
          <p:spPr bwMode="auto">
            <a:xfrm>
              <a:off x="96" y="3476"/>
              <a:ext cx="5568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3" name="Text Box 18"/>
            <p:cNvSpPr txBox="1">
              <a:spLocks noChangeArrowheads="1"/>
            </p:cNvSpPr>
            <p:nvPr/>
          </p:nvSpPr>
          <p:spPr bwMode="auto">
            <a:xfrm>
              <a:off x="192" y="3595"/>
              <a:ext cx="172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Arial Unicode MS" pitchFamily="34" charset="-128"/>
                </a:rPr>
                <a:t>Installed orifice meter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latin typeface="Arial Unicode MS" pitchFamily="34" charset="-128"/>
                </a:rPr>
                <a:t>(assuming constant density)</a:t>
              </a:r>
            </a:p>
          </p:txBody>
        </p:sp>
        <p:graphicFrame>
          <p:nvGraphicFramePr>
            <p:cNvPr id="18444" name="Object 19"/>
            <p:cNvGraphicFramePr>
              <a:graphicFrameLocks noChangeAspect="1"/>
            </p:cNvGraphicFramePr>
            <p:nvPr/>
          </p:nvGraphicFramePr>
          <p:xfrm>
            <a:off x="2448" y="3504"/>
            <a:ext cx="1536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2" name="Equation" r:id="rId7" imgW="939392" imgH="266584" progId="Equation.3">
                    <p:embed/>
                  </p:oleObj>
                </mc:Choice>
                <mc:Fallback>
                  <p:oleObj name="Equation" r:id="rId7" imgW="939392" imgH="266584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504"/>
                          <a:ext cx="1536" cy="436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4368" y="3552"/>
              <a:ext cx="1152" cy="5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/>
                <a:t>Most common flow calculation, </a:t>
              </a:r>
              <a:r>
                <a:rPr lang="en-US" altLang="en-US" sz="1200" b="1">
                  <a:solidFill>
                    <a:srgbClr val="FF0000"/>
                  </a:solidFill>
                </a:rPr>
                <a:t>does not require density measurement</a:t>
              </a:r>
            </a:p>
          </p:txBody>
        </p:sp>
      </p:grpSp>
      <p:sp>
        <p:nvSpPr>
          <p:cNvPr id="18439" name="Text Box 21"/>
          <p:cNvSpPr txBox="1">
            <a:spLocks noChangeArrowheads="1"/>
          </p:cNvSpPr>
          <p:nvPr/>
        </p:nvSpPr>
        <p:spPr bwMode="auto">
          <a:xfrm>
            <a:off x="6934200" y="15240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/>
              <a:t>v</a:t>
            </a:r>
            <a:r>
              <a:rPr lang="en-US" altLang="en-US" sz="1200" b="1"/>
              <a:t> = velocity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/>
              <a:t>F</a:t>
            </a:r>
            <a:r>
              <a:rPr lang="en-US" altLang="en-US" sz="1200" b="1"/>
              <a:t> = volumetric flow rate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/>
              <a:t>f</a:t>
            </a:r>
            <a:r>
              <a:rPr lang="en-US" altLang="en-US" sz="1200" b="1"/>
              <a:t>  =  frictional losses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r"/>
            </a:pPr>
            <a:r>
              <a:rPr lang="en-US" altLang="en-US" sz="1200" b="1">
                <a:sym typeface="Symbol" pitchFamily="18" charset="2"/>
              </a:rPr>
              <a:t>= density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en-US" sz="1200" b="1" i="1"/>
              <a:t>A</a:t>
            </a:r>
            <a:r>
              <a:rPr lang="en-US" altLang="en-US" sz="1200" b="1"/>
              <a:t> = cross sectional area</a:t>
            </a:r>
          </a:p>
        </p:txBody>
      </p:sp>
      <p:pic>
        <p:nvPicPr>
          <p:cNvPr id="18440" name="Picture 22" descr="C:\Program Files\Microsoft Office\Clipart\corpbas\j0078625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29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23"/>
          <p:cNvSpPr>
            <a:spLocks noChangeArrowheads="1"/>
          </p:cNvSpPr>
          <p:nvPr/>
        </p:nvSpPr>
        <p:spPr bwMode="auto">
          <a:xfrm>
            <a:off x="1066800" y="228600"/>
            <a:ext cx="1295400" cy="685800"/>
          </a:xfrm>
          <a:prstGeom prst="wedgeRoundRectCallout">
            <a:avLst>
              <a:gd name="adj1" fmla="val -65074"/>
              <a:gd name="adj2" fmla="val -87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Relate the pressure drop to the flow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838200" y="3810000"/>
            <a:ext cx="6019800" cy="2316163"/>
            <a:chOff x="1104" y="1392"/>
            <a:chExt cx="3792" cy="1459"/>
          </a:xfrm>
        </p:grpSpPr>
        <p:sp>
          <p:nvSpPr>
            <p:cNvPr id="19493" name="Freeform 3"/>
            <p:cNvSpPr>
              <a:spLocks noEditPoints="1"/>
            </p:cNvSpPr>
            <p:nvPr/>
          </p:nvSpPr>
          <p:spPr bwMode="auto">
            <a:xfrm>
              <a:off x="1694" y="2475"/>
              <a:ext cx="253" cy="260"/>
            </a:xfrm>
            <a:custGeom>
              <a:avLst/>
              <a:gdLst>
                <a:gd name="T0" fmla="*/ 0 w 576"/>
                <a:gd name="T1" fmla="*/ 0 h 633"/>
                <a:gd name="T2" fmla="*/ 0 w 576"/>
                <a:gd name="T3" fmla="*/ 0 h 633"/>
                <a:gd name="T4" fmla="*/ 0 w 576"/>
                <a:gd name="T5" fmla="*/ 0 h 633"/>
                <a:gd name="T6" fmla="*/ 0 w 576"/>
                <a:gd name="T7" fmla="*/ 0 h 633"/>
                <a:gd name="T8" fmla="*/ 0 w 576"/>
                <a:gd name="T9" fmla="*/ 0 h 633"/>
                <a:gd name="T10" fmla="*/ 0 w 576"/>
                <a:gd name="T11" fmla="*/ 0 h 633"/>
                <a:gd name="T12" fmla="*/ 0 w 576"/>
                <a:gd name="T13" fmla="*/ 0 h 633"/>
                <a:gd name="T14" fmla="*/ 0 w 576"/>
                <a:gd name="T15" fmla="*/ 0 h 633"/>
                <a:gd name="T16" fmla="*/ 0 w 576"/>
                <a:gd name="T17" fmla="*/ 0 h 633"/>
                <a:gd name="T18" fmla="*/ 0 w 576"/>
                <a:gd name="T19" fmla="*/ 0 h 633"/>
                <a:gd name="T20" fmla="*/ 0 w 576"/>
                <a:gd name="T21" fmla="*/ 0 h 633"/>
                <a:gd name="T22" fmla="*/ 0 w 576"/>
                <a:gd name="T23" fmla="*/ 0 h 633"/>
                <a:gd name="T24" fmla="*/ 0 w 576"/>
                <a:gd name="T25" fmla="*/ 0 h 633"/>
                <a:gd name="T26" fmla="*/ 0 w 576"/>
                <a:gd name="T27" fmla="*/ 0 h 633"/>
                <a:gd name="T28" fmla="*/ 0 w 576"/>
                <a:gd name="T29" fmla="*/ 0 h 633"/>
                <a:gd name="T30" fmla="*/ 0 w 576"/>
                <a:gd name="T31" fmla="*/ 0 h 633"/>
                <a:gd name="T32" fmla="*/ 0 w 576"/>
                <a:gd name="T33" fmla="*/ 0 h 633"/>
                <a:gd name="T34" fmla="*/ 0 w 576"/>
                <a:gd name="T35" fmla="*/ 0 h 633"/>
                <a:gd name="T36" fmla="*/ 0 w 576"/>
                <a:gd name="T37" fmla="*/ 0 h 633"/>
                <a:gd name="T38" fmla="*/ 0 w 576"/>
                <a:gd name="T39" fmla="*/ 0 h 633"/>
                <a:gd name="T40" fmla="*/ 0 w 576"/>
                <a:gd name="T41" fmla="*/ 0 h 633"/>
                <a:gd name="T42" fmla="*/ 0 w 576"/>
                <a:gd name="T43" fmla="*/ 0 h 633"/>
                <a:gd name="T44" fmla="*/ 0 w 576"/>
                <a:gd name="T45" fmla="*/ 0 h 633"/>
                <a:gd name="T46" fmla="*/ 0 w 576"/>
                <a:gd name="T47" fmla="*/ 0 h 633"/>
                <a:gd name="T48" fmla="*/ 0 w 576"/>
                <a:gd name="T49" fmla="*/ 0 h 633"/>
                <a:gd name="T50" fmla="*/ 0 w 576"/>
                <a:gd name="T51" fmla="*/ 0 h 633"/>
                <a:gd name="T52" fmla="*/ 0 w 576"/>
                <a:gd name="T53" fmla="*/ 0 h 633"/>
                <a:gd name="T54" fmla="*/ 0 w 576"/>
                <a:gd name="T55" fmla="*/ 0 h 633"/>
                <a:gd name="T56" fmla="*/ 0 w 576"/>
                <a:gd name="T57" fmla="*/ 0 h 633"/>
                <a:gd name="T58" fmla="*/ 0 w 576"/>
                <a:gd name="T59" fmla="*/ 0 h 633"/>
                <a:gd name="T60" fmla="*/ 0 w 576"/>
                <a:gd name="T61" fmla="*/ 0 h 633"/>
                <a:gd name="T62" fmla="*/ 0 w 576"/>
                <a:gd name="T63" fmla="*/ 0 h 633"/>
                <a:gd name="T64" fmla="*/ 0 w 576"/>
                <a:gd name="T65" fmla="*/ 0 h 633"/>
                <a:gd name="T66" fmla="*/ 0 w 576"/>
                <a:gd name="T67" fmla="*/ 0 h 633"/>
                <a:gd name="T68" fmla="*/ 0 w 576"/>
                <a:gd name="T69" fmla="*/ 0 h 633"/>
                <a:gd name="T70" fmla="*/ 0 w 576"/>
                <a:gd name="T71" fmla="*/ 0 h 633"/>
                <a:gd name="T72" fmla="*/ 0 w 576"/>
                <a:gd name="T73" fmla="*/ 0 h 633"/>
                <a:gd name="T74" fmla="*/ 0 w 576"/>
                <a:gd name="T75" fmla="*/ 0 h 633"/>
                <a:gd name="T76" fmla="*/ 0 w 576"/>
                <a:gd name="T77" fmla="*/ 0 h 633"/>
                <a:gd name="T78" fmla="*/ 0 w 576"/>
                <a:gd name="T79" fmla="*/ 0 h 633"/>
                <a:gd name="T80" fmla="*/ 0 w 576"/>
                <a:gd name="T81" fmla="*/ 0 h 633"/>
                <a:gd name="T82" fmla="*/ 0 w 576"/>
                <a:gd name="T83" fmla="*/ 0 h 633"/>
                <a:gd name="T84" fmla="*/ 0 w 576"/>
                <a:gd name="T85" fmla="*/ 0 h 633"/>
                <a:gd name="T86" fmla="*/ 0 w 576"/>
                <a:gd name="T87" fmla="*/ 0 h 633"/>
                <a:gd name="T88" fmla="*/ 0 w 576"/>
                <a:gd name="T89" fmla="*/ 0 h 633"/>
                <a:gd name="T90" fmla="*/ 0 w 576"/>
                <a:gd name="T91" fmla="*/ 0 h 633"/>
                <a:gd name="T92" fmla="*/ 0 w 576"/>
                <a:gd name="T93" fmla="*/ 0 h 633"/>
                <a:gd name="T94" fmla="*/ 0 w 576"/>
                <a:gd name="T95" fmla="*/ 0 h 633"/>
                <a:gd name="T96" fmla="*/ 0 w 576"/>
                <a:gd name="T97" fmla="*/ 0 h 633"/>
                <a:gd name="T98" fmla="*/ 0 w 576"/>
                <a:gd name="T99" fmla="*/ 0 h 633"/>
                <a:gd name="T100" fmla="*/ 0 w 576"/>
                <a:gd name="T101" fmla="*/ 0 h 633"/>
                <a:gd name="T102" fmla="*/ 0 w 576"/>
                <a:gd name="T103" fmla="*/ 0 h 6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" h="633">
                  <a:moveTo>
                    <a:pt x="0" y="288"/>
                  </a:moveTo>
                  <a:lnTo>
                    <a:pt x="4" y="244"/>
                  </a:lnTo>
                  <a:lnTo>
                    <a:pt x="14" y="200"/>
                  </a:lnTo>
                  <a:lnTo>
                    <a:pt x="31" y="157"/>
                  </a:lnTo>
                  <a:lnTo>
                    <a:pt x="56" y="119"/>
                  </a:lnTo>
                  <a:lnTo>
                    <a:pt x="85" y="84"/>
                  </a:lnTo>
                  <a:lnTo>
                    <a:pt x="119" y="56"/>
                  </a:lnTo>
                  <a:lnTo>
                    <a:pt x="158" y="33"/>
                  </a:lnTo>
                  <a:lnTo>
                    <a:pt x="200" y="15"/>
                  </a:lnTo>
                  <a:lnTo>
                    <a:pt x="242" y="4"/>
                  </a:lnTo>
                  <a:lnTo>
                    <a:pt x="288" y="0"/>
                  </a:lnTo>
                  <a:lnTo>
                    <a:pt x="332" y="4"/>
                  </a:lnTo>
                  <a:lnTo>
                    <a:pt x="376" y="15"/>
                  </a:lnTo>
                  <a:lnTo>
                    <a:pt x="418" y="33"/>
                  </a:lnTo>
                  <a:lnTo>
                    <a:pt x="457" y="56"/>
                  </a:lnTo>
                  <a:lnTo>
                    <a:pt x="491" y="84"/>
                  </a:lnTo>
                  <a:lnTo>
                    <a:pt x="520" y="119"/>
                  </a:lnTo>
                  <a:lnTo>
                    <a:pt x="545" y="157"/>
                  </a:lnTo>
                  <a:lnTo>
                    <a:pt x="562" y="200"/>
                  </a:lnTo>
                  <a:lnTo>
                    <a:pt x="572" y="244"/>
                  </a:lnTo>
                  <a:lnTo>
                    <a:pt x="576" y="288"/>
                  </a:lnTo>
                  <a:lnTo>
                    <a:pt x="572" y="334"/>
                  </a:lnTo>
                  <a:lnTo>
                    <a:pt x="562" y="378"/>
                  </a:lnTo>
                  <a:lnTo>
                    <a:pt x="545" y="418"/>
                  </a:lnTo>
                  <a:lnTo>
                    <a:pt x="520" y="459"/>
                  </a:lnTo>
                  <a:lnTo>
                    <a:pt x="491" y="491"/>
                  </a:lnTo>
                  <a:lnTo>
                    <a:pt x="457" y="522"/>
                  </a:lnTo>
                  <a:lnTo>
                    <a:pt x="418" y="545"/>
                  </a:lnTo>
                  <a:lnTo>
                    <a:pt x="376" y="562"/>
                  </a:lnTo>
                  <a:lnTo>
                    <a:pt x="332" y="574"/>
                  </a:lnTo>
                  <a:lnTo>
                    <a:pt x="288" y="576"/>
                  </a:lnTo>
                  <a:lnTo>
                    <a:pt x="242" y="574"/>
                  </a:lnTo>
                  <a:lnTo>
                    <a:pt x="200" y="562"/>
                  </a:lnTo>
                  <a:lnTo>
                    <a:pt x="158" y="545"/>
                  </a:lnTo>
                  <a:lnTo>
                    <a:pt x="119" y="522"/>
                  </a:lnTo>
                  <a:lnTo>
                    <a:pt x="85" y="491"/>
                  </a:lnTo>
                  <a:lnTo>
                    <a:pt x="56" y="459"/>
                  </a:lnTo>
                  <a:lnTo>
                    <a:pt x="31" y="418"/>
                  </a:lnTo>
                  <a:lnTo>
                    <a:pt x="14" y="378"/>
                  </a:lnTo>
                  <a:lnTo>
                    <a:pt x="4" y="334"/>
                  </a:lnTo>
                  <a:lnTo>
                    <a:pt x="0" y="288"/>
                  </a:lnTo>
                  <a:close/>
                  <a:moveTo>
                    <a:pt x="144" y="535"/>
                  </a:moveTo>
                  <a:lnTo>
                    <a:pt x="0" y="633"/>
                  </a:lnTo>
                  <a:lnTo>
                    <a:pt x="576" y="633"/>
                  </a:lnTo>
                  <a:lnTo>
                    <a:pt x="432" y="535"/>
                  </a:lnTo>
                  <a:lnTo>
                    <a:pt x="393" y="556"/>
                  </a:lnTo>
                  <a:lnTo>
                    <a:pt x="351" y="568"/>
                  </a:lnTo>
                  <a:lnTo>
                    <a:pt x="309" y="576"/>
                  </a:lnTo>
                  <a:lnTo>
                    <a:pt x="267" y="576"/>
                  </a:lnTo>
                  <a:lnTo>
                    <a:pt x="223" y="568"/>
                  </a:lnTo>
                  <a:lnTo>
                    <a:pt x="183" y="556"/>
                  </a:lnTo>
                  <a:lnTo>
                    <a:pt x="144" y="535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4"/>
            <p:cNvSpPr>
              <a:spLocks noChangeShapeType="1"/>
            </p:cNvSpPr>
            <p:nvPr/>
          </p:nvSpPr>
          <p:spPr bwMode="auto">
            <a:xfrm>
              <a:off x="1567" y="2593"/>
              <a:ext cx="22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5"/>
            <p:cNvSpPr>
              <a:spLocks/>
            </p:cNvSpPr>
            <p:nvPr/>
          </p:nvSpPr>
          <p:spPr bwMode="auto">
            <a:xfrm>
              <a:off x="1782" y="2575"/>
              <a:ext cx="38" cy="36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8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6" name="Group 6"/>
            <p:cNvGrpSpPr>
              <a:grpSpLocks/>
            </p:cNvGrpSpPr>
            <p:nvPr/>
          </p:nvGrpSpPr>
          <p:grpSpPr bwMode="auto">
            <a:xfrm>
              <a:off x="1820" y="2457"/>
              <a:ext cx="632" cy="39"/>
              <a:chOff x="2016" y="2304"/>
              <a:chExt cx="288" cy="44"/>
            </a:xfrm>
          </p:grpSpPr>
          <p:sp>
            <p:nvSpPr>
              <p:cNvPr id="19524" name="Line 7"/>
              <p:cNvSpPr>
                <a:spLocks noChangeShapeType="1"/>
              </p:cNvSpPr>
              <p:nvPr/>
            </p:nvSpPr>
            <p:spPr bwMode="auto">
              <a:xfrm>
                <a:off x="2016" y="2326"/>
                <a:ext cx="2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Freeform 8"/>
              <p:cNvSpPr>
                <a:spLocks/>
              </p:cNvSpPr>
              <p:nvPr/>
            </p:nvSpPr>
            <p:spPr bwMode="auto">
              <a:xfrm>
                <a:off x="2260" y="2304"/>
                <a:ext cx="44" cy="44"/>
              </a:xfrm>
              <a:custGeom>
                <a:avLst/>
                <a:gdLst>
                  <a:gd name="T0" fmla="*/ 0 w 88"/>
                  <a:gd name="T1" fmla="*/ 0 h 88"/>
                  <a:gd name="T2" fmla="*/ 1 w 88"/>
                  <a:gd name="T3" fmla="*/ 1 h 88"/>
                  <a:gd name="T4" fmla="*/ 0 w 88"/>
                  <a:gd name="T5" fmla="*/ 1 h 88"/>
                  <a:gd name="T6" fmla="*/ 0 w 88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0" y="0"/>
                    </a:moveTo>
                    <a:lnTo>
                      <a:pt x="88" y="44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7" name="AutoShape 9"/>
            <p:cNvSpPr>
              <a:spLocks noChangeArrowheads="1"/>
            </p:cNvSpPr>
            <p:nvPr/>
          </p:nvSpPr>
          <p:spPr bwMode="auto">
            <a:xfrm>
              <a:off x="1104" y="2181"/>
              <a:ext cx="463" cy="552"/>
            </a:xfrm>
            <a:prstGeom prst="flowChartMagneticDisk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9498" name="Group 10"/>
            <p:cNvGrpSpPr>
              <a:grpSpLocks/>
            </p:cNvGrpSpPr>
            <p:nvPr/>
          </p:nvGrpSpPr>
          <p:grpSpPr bwMode="auto">
            <a:xfrm>
              <a:off x="2452" y="2361"/>
              <a:ext cx="253" cy="237"/>
              <a:chOff x="2452" y="2361"/>
              <a:chExt cx="253" cy="237"/>
            </a:xfrm>
          </p:grpSpPr>
          <p:sp>
            <p:nvSpPr>
              <p:cNvPr id="19522" name="Freeform 11"/>
              <p:cNvSpPr>
                <a:spLocks/>
              </p:cNvSpPr>
              <p:nvPr/>
            </p:nvSpPr>
            <p:spPr bwMode="auto">
              <a:xfrm>
                <a:off x="2452" y="2361"/>
                <a:ext cx="253" cy="237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12"/>
              <p:cNvSpPr>
                <a:spLocks/>
              </p:cNvSpPr>
              <p:nvPr/>
            </p:nvSpPr>
            <p:spPr bwMode="auto">
              <a:xfrm>
                <a:off x="2452" y="2420"/>
                <a:ext cx="253" cy="119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9" name="Line 13"/>
            <p:cNvSpPr>
              <a:spLocks noChangeShapeType="1"/>
            </p:cNvSpPr>
            <p:nvPr/>
          </p:nvSpPr>
          <p:spPr bwMode="auto">
            <a:xfrm>
              <a:off x="2579" y="210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4"/>
            <p:cNvSpPr>
              <a:spLocks noChangeShapeType="1"/>
            </p:cNvSpPr>
            <p:nvPr/>
          </p:nvSpPr>
          <p:spPr bwMode="auto">
            <a:xfrm>
              <a:off x="2579" y="2614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5"/>
            <p:cNvSpPr>
              <a:spLocks noChangeShapeType="1"/>
            </p:cNvSpPr>
            <p:nvPr/>
          </p:nvSpPr>
          <p:spPr bwMode="auto">
            <a:xfrm>
              <a:off x="2705" y="2480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6"/>
            <p:cNvSpPr>
              <a:spLocks noChangeShapeType="1"/>
            </p:cNvSpPr>
            <p:nvPr/>
          </p:nvSpPr>
          <p:spPr bwMode="auto">
            <a:xfrm flipV="1">
              <a:off x="3379" y="1652"/>
              <a:ext cx="0" cy="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17"/>
            <p:cNvSpPr>
              <a:spLocks noChangeShapeType="1"/>
            </p:cNvSpPr>
            <p:nvPr/>
          </p:nvSpPr>
          <p:spPr bwMode="auto">
            <a:xfrm>
              <a:off x="3379" y="1660"/>
              <a:ext cx="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4" name="Group 18"/>
            <p:cNvGrpSpPr>
              <a:grpSpLocks/>
            </p:cNvGrpSpPr>
            <p:nvPr/>
          </p:nvGrpSpPr>
          <p:grpSpPr bwMode="auto">
            <a:xfrm>
              <a:off x="3801" y="1550"/>
              <a:ext cx="252" cy="236"/>
              <a:chOff x="3801" y="1550"/>
              <a:chExt cx="252" cy="236"/>
            </a:xfrm>
          </p:grpSpPr>
          <p:sp>
            <p:nvSpPr>
              <p:cNvPr id="19520" name="Freeform 19"/>
              <p:cNvSpPr>
                <a:spLocks/>
              </p:cNvSpPr>
              <p:nvPr/>
            </p:nvSpPr>
            <p:spPr bwMode="auto">
              <a:xfrm>
                <a:off x="3801" y="1550"/>
                <a:ext cx="252" cy="236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20"/>
              <p:cNvSpPr>
                <a:spLocks/>
              </p:cNvSpPr>
              <p:nvPr/>
            </p:nvSpPr>
            <p:spPr bwMode="auto">
              <a:xfrm>
                <a:off x="3801" y="1609"/>
                <a:ext cx="252" cy="118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5" name="Line 21"/>
            <p:cNvSpPr>
              <a:spLocks noChangeShapeType="1"/>
            </p:cNvSpPr>
            <p:nvPr/>
          </p:nvSpPr>
          <p:spPr bwMode="auto">
            <a:xfrm>
              <a:off x="3927" y="139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22"/>
            <p:cNvSpPr>
              <a:spLocks noChangeShapeType="1"/>
            </p:cNvSpPr>
            <p:nvPr/>
          </p:nvSpPr>
          <p:spPr bwMode="auto">
            <a:xfrm>
              <a:off x="3927" y="1803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23"/>
            <p:cNvSpPr>
              <a:spLocks noChangeShapeType="1"/>
            </p:cNvSpPr>
            <p:nvPr/>
          </p:nvSpPr>
          <p:spPr bwMode="auto">
            <a:xfrm>
              <a:off x="4053" y="1668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Line 24"/>
            <p:cNvSpPr>
              <a:spLocks noChangeShapeType="1"/>
            </p:cNvSpPr>
            <p:nvPr/>
          </p:nvSpPr>
          <p:spPr bwMode="auto">
            <a:xfrm>
              <a:off x="4390" y="1668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Freeform 25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1 w 551"/>
                <a:gd name="T71" fmla="*/ 0 h 3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26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27"/>
            <p:cNvSpPr>
              <a:spLocks/>
            </p:cNvSpPr>
            <p:nvPr/>
          </p:nvSpPr>
          <p:spPr bwMode="auto">
            <a:xfrm>
              <a:off x="4573" y="1839"/>
              <a:ext cx="304" cy="395"/>
            </a:xfrm>
            <a:custGeom>
              <a:avLst/>
              <a:gdLst>
                <a:gd name="T0" fmla="*/ 0 w 487"/>
                <a:gd name="T1" fmla="*/ 1 h 650"/>
                <a:gd name="T2" fmla="*/ 1 w 487"/>
                <a:gd name="T3" fmla="*/ 1 h 650"/>
                <a:gd name="T4" fmla="*/ 1 w 487"/>
                <a:gd name="T5" fmla="*/ 1 h 650"/>
                <a:gd name="T6" fmla="*/ 1 w 487"/>
                <a:gd name="T7" fmla="*/ 1 h 650"/>
                <a:gd name="T8" fmla="*/ 1 w 487"/>
                <a:gd name="T9" fmla="*/ 1 h 650"/>
                <a:gd name="T10" fmla="*/ 1 w 487"/>
                <a:gd name="T11" fmla="*/ 1 h 650"/>
                <a:gd name="T12" fmla="*/ 1 w 487"/>
                <a:gd name="T13" fmla="*/ 1 h 650"/>
                <a:gd name="T14" fmla="*/ 1 w 487"/>
                <a:gd name="T15" fmla="*/ 1 h 650"/>
                <a:gd name="T16" fmla="*/ 1 w 487"/>
                <a:gd name="T17" fmla="*/ 1 h 650"/>
                <a:gd name="T18" fmla="*/ 1 w 487"/>
                <a:gd name="T19" fmla="*/ 1 h 650"/>
                <a:gd name="T20" fmla="*/ 1 w 487"/>
                <a:gd name="T21" fmla="*/ 1 h 650"/>
                <a:gd name="T22" fmla="*/ 1 w 487"/>
                <a:gd name="T23" fmla="*/ 1 h 650"/>
                <a:gd name="T24" fmla="*/ 1 w 487"/>
                <a:gd name="T25" fmla="*/ 1 h 650"/>
                <a:gd name="T26" fmla="*/ 1 w 487"/>
                <a:gd name="T27" fmla="*/ 1 h 650"/>
                <a:gd name="T28" fmla="*/ 1 w 487"/>
                <a:gd name="T29" fmla="*/ 1 h 650"/>
                <a:gd name="T30" fmla="*/ 1 w 487"/>
                <a:gd name="T31" fmla="*/ 1 h 650"/>
                <a:gd name="T32" fmla="*/ 1 w 487"/>
                <a:gd name="T33" fmla="*/ 1 h 650"/>
                <a:gd name="T34" fmla="*/ 1 w 487"/>
                <a:gd name="T35" fmla="*/ 1 h 650"/>
                <a:gd name="T36" fmla="*/ 1 w 487"/>
                <a:gd name="T37" fmla="*/ 1 h 650"/>
                <a:gd name="T38" fmla="*/ 1 w 487"/>
                <a:gd name="T39" fmla="*/ 1 h 650"/>
                <a:gd name="T40" fmla="*/ 1 w 487"/>
                <a:gd name="T41" fmla="*/ 1 h 650"/>
                <a:gd name="T42" fmla="*/ 1 w 487"/>
                <a:gd name="T43" fmla="*/ 1 h 650"/>
                <a:gd name="T44" fmla="*/ 1 w 487"/>
                <a:gd name="T45" fmla="*/ 1 h 650"/>
                <a:gd name="T46" fmla="*/ 1 w 487"/>
                <a:gd name="T47" fmla="*/ 1 h 650"/>
                <a:gd name="T48" fmla="*/ 1 w 487"/>
                <a:gd name="T49" fmla="*/ 1 h 650"/>
                <a:gd name="T50" fmla="*/ 1 w 487"/>
                <a:gd name="T51" fmla="*/ 1 h 650"/>
                <a:gd name="T52" fmla="*/ 1 w 487"/>
                <a:gd name="T53" fmla="*/ 1 h 650"/>
                <a:gd name="T54" fmla="*/ 1 w 487"/>
                <a:gd name="T55" fmla="*/ 1 h 650"/>
                <a:gd name="T56" fmla="*/ 1 w 487"/>
                <a:gd name="T57" fmla="*/ 1 h 650"/>
                <a:gd name="T58" fmla="*/ 1 w 487"/>
                <a:gd name="T59" fmla="*/ 1 h 650"/>
                <a:gd name="T60" fmla="*/ 1 w 487"/>
                <a:gd name="T61" fmla="*/ 1 h 650"/>
                <a:gd name="T62" fmla="*/ 1 w 487"/>
                <a:gd name="T63" fmla="*/ 1 h 650"/>
                <a:gd name="T64" fmla="*/ 1 w 487"/>
                <a:gd name="T65" fmla="*/ 1 h 650"/>
                <a:gd name="T66" fmla="*/ 1 w 487"/>
                <a:gd name="T67" fmla="*/ 1 h 650"/>
                <a:gd name="T68" fmla="*/ 1 w 487"/>
                <a:gd name="T69" fmla="*/ 0 h 650"/>
                <a:gd name="T70" fmla="*/ 1 w 487"/>
                <a:gd name="T71" fmla="*/ 1 h 650"/>
                <a:gd name="T72" fmla="*/ 1 w 487"/>
                <a:gd name="T73" fmla="*/ 1 h 650"/>
                <a:gd name="T74" fmla="*/ 1 w 487"/>
                <a:gd name="T75" fmla="*/ 1 h 650"/>
                <a:gd name="T76" fmla="*/ 1 w 487"/>
                <a:gd name="T77" fmla="*/ 1 h 650"/>
                <a:gd name="T78" fmla="*/ 1 w 487"/>
                <a:gd name="T79" fmla="*/ 1 h 650"/>
                <a:gd name="T80" fmla="*/ 1 w 487"/>
                <a:gd name="T81" fmla="*/ 1 h 650"/>
                <a:gd name="T82" fmla="*/ 1 w 487"/>
                <a:gd name="T83" fmla="*/ 1 h 650"/>
                <a:gd name="T84" fmla="*/ 1 w 487"/>
                <a:gd name="T85" fmla="*/ 1 h 650"/>
                <a:gd name="T86" fmla="*/ 1 w 487"/>
                <a:gd name="T87" fmla="*/ 1 h 650"/>
                <a:gd name="T88" fmla="*/ 1 w 487"/>
                <a:gd name="T89" fmla="*/ 1 h 650"/>
                <a:gd name="T90" fmla="*/ 0 w 487"/>
                <a:gd name="T91" fmla="*/ 1 h 650"/>
                <a:gd name="T92" fmla="*/ 0 w 487"/>
                <a:gd name="T93" fmla="*/ 1 h 6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7" h="650">
                  <a:moveTo>
                    <a:pt x="0" y="528"/>
                  </a:moveTo>
                  <a:lnTo>
                    <a:pt x="1" y="546"/>
                  </a:lnTo>
                  <a:lnTo>
                    <a:pt x="8" y="563"/>
                  </a:lnTo>
                  <a:lnTo>
                    <a:pt x="19" y="578"/>
                  </a:lnTo>
                  <a:lnTo>
                    <a:pt x="34" y="593"/>
                  </a:lnTo>
                  <a:lnTo>
                    <a:pt x="55" y="608"/>
                  </a:lnTo>
                  <a:lnTo>
                    <a:pt x="80" y="619"/>
                  </a:lnTo>
                  <a:lnTo>
                    <a:pt x="109" y="630"/>
                  </a:lnTo>
                  <a:lnTo>
                    <a:pt x="140" y="639"/>
                  </a:lnTo>
                  <a:lnTo>
                    <a:pt x="173" y="646"/>
                  </a:lnTo>
                  <a:lnTo>
                    <a:pt x="208" y="648"/>
                  </a:lnTo>
                  <a:lnTo>
                    <a:pt x="244" y="650"/>
                  </a:lnTo>
                  <a:lnTo>
                    <a:pt x="280" y="648"/>
                  </a:lnTo>
                  <a:lnTo>
                    <a:pt x="314" y="646"/>
                  </a:lnTo>
                  <a:lnTo>
                    <a:pt x="348" y="639"/>
                  </a:lnTo>
                  <a:lnTo>
                    <a:pt x="379" y="630"/>
                  </a:lnTo>
                  <a:lnTo>
                    <a:pt x="407" y="619"/>
                  </a:lnTo>
                  <a:lnTo>
                    <a:pt x="432" y="608"/>
                  </a:lnTo>
                  <a:lnTo>
                    <a:pt x="453" y="593"/>
                  </a:lnTo>
                  <a:lnTo>
                    <a:pt x="469" y="578"/>
                  </a:lnTo>
                  <a:lnTo>
                    <a:pt x="481" y="563"/>
                  </a:lnTo>
                  <a:lnTo>
                    <a:pt x="486" y="546"/>
                  </a:lnTo>
                  <a:lnTo>
                    <a:pt x="487" y="528"/>
                  </a:lnTo>
                  <a:lnTo>
                    <a:pt x="487" y="122"/>
                  </a:lnTo>
                  <a:lnTo>
                    <a:pt x="486" y="105"/>
                  </a:lnTo>
                  <a:lnTo>
                    <a:pt x="481" y="89"/>
                  </a:lnTo>
                  <a:lnTo>
                    <a:pt x="469" y="72"/>
                  </a:lnTo>
                  <a:lnTo>
                    <a:pt x="453" y="57"/>
                  </a:lnTo>
                  <a:lnTo>
                    <a:pt x="432" y="43"/>
                  </a:lnTo>
                  <a:lnTo>
                    <a:pt x="407" y="30"/>
                  </a:lnTo>
                  <a:lnTo>
                    <a:pt x="379" y="21"/>
                  </a:lnTo>
                  <a:lnTo>
                    <a:pt x="348" y="11"/>
                  </a:lnTo>
                  <a:lnTo>
                    <a:pt x="314" y="6"/>
                  </a:lnTo>
                  <a:lnTo>
                    <a:pt x="280" y="1"/>
                  </a:lnTo>
                  <a:lnTo>
                    <a:pt x="244" y="0"/>
                  </a:lnTo>
                  <a:lnTo>
                    <a:pt x="208" y="1"/>
                  </a:lnTo>
                  <a:lnTo>
                    <a:pt x="173" y="6"/>
                  </a:lnTo>
                  <a:lnTo>
                    <a:pt x="140" y="11"/>
                  </a:lnTo>
                  <a:lnTo>
                    <a:pt x="109" y="21"/>
                  </a:lnTo>
                  <a:lnTo>
                    <a:pt x="80" y="30"/>
                  </a:lnTo>
                  <a:lnTo>
                    <a:pt x="55" y="43"/>
                  </a:lnTo>
                  <a:lnTo>
                    <a:pt x="34" y="57"/>
                  </a:lnTo>
                  <a:lnTo>
                    <a:pt x="19" y="72"/>
                  </a:lnTo>
                  <a:lnTo>
                    <a:pt x="8" y="89"/>
                  </a:lnTo>
                  <a:lnTo>
                    <a:pt x="1" y="105"/>
                  </a:lnTo>
                  <a:lnTo>
                    <a:pt x="0" y="12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28"/>
            <p:cNvSpPr>
              <a:spLocks noChangeShapeType="1"/>
            </p:cNvSpPr>
            <p:nvPr/>
          </p:nvSpPr>
          <p:spPr bwMode="auto">
            <a:xfrm>
              <a:off x="4725" y="1839"/>
              <a:ext cx="1" cy="2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29"/>
            <p:cNvSpPr>
              <a:spLocks noChangeShapeType="1"/>
            </p:cNvSpPr>
            <p:nvPr/>
          </p:nvSpPr>
          <p:spPr bwMode="auto">
            <a:xfrm flipV="1">
              <a:off x="4725" y="1740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Rectangle 30"/>
            <p:cNvSpPr>
              <a:spLocks noChangeArrowheads="1"/>
            </p:cNvSpPr>
            <p:nvPr/>
          </p:nvSpPr>
          <p:spPr bwMode="auto">
            <a:xfrm>
              <a:off x="4694" y="1692"/>
              <a:ext cx="61" cy="9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515" name="Line 31"/>
            <p:cNvSpPr>
              <a:spLocks noChangeShapeType="1"/>
            </p:cNvSpPr>
            <p:nvPr/>
          </p:nvSpPr>
          <p:spPr bwMode="auto">
            <a:xfrm>
              <a:off x="4675" y="1764"/>
              <a:ext cx="10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32"/>
            <p:cNvSpPr>
              <a:spLocks noChangeShapeType="1"/>
            </p:cNvSpPr>
            <p:nvPr/>
          </p:nvSpPr>
          <p:spPr bwMode="auto">
            <a:xfrm>
              <a:off x="4675" y="1721"/>
              <a:ext cx="1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33"/>
            <p:cNvSpPr>
              <a:spLocks/>
            </p:cNvSpPr>
            <p:nvPr/>
          </p:nvSpPr>
          <p:spPr bwMode="auto">
            <a:xfrm>
              <a:off x="4649" y="2037"/>
              <a:ext cx="152" cy="78"/>
            </a:xfrm>
            <a:custGeom>
              <a:avLst/>
              <a:gdLst>
                <a:gd name="T0" fmla="*/ 0 w 244"/>
                <a:gd name="T1" fmla="*/ 0 h 128"/>
                <a:gd name="T2" fmla="*/ 0 w 244"/>
                <a:gd name="T3" fmla="*/ 1 h 128"/>
                <a:gd name="T4" fmla="*/ 1 w 244"/>
                <a:gd name="T5" fmla="*/ 1 h 128"/>
                <a:gd name="T6" fmla="*/ 1 w 244"/>
                <a:gd name="T7" fmla="*/ 1 h 128"/>
                <a:gd name="T8" fmla="*/ 1 w 244"/>
                <a:gd name="T9" fmla="*/ 1 h 128"/>
                <a:gd name="T10" fmla="*/ 1 w 244"/>
                <a:gd name="T11" fmla="*/ 1 h 128"/>
                <a:gd name="T12" fmla="*/ 1 w 244"/>
                <a:gd name="T13" fmla="*/ 1 h 128"/>
                <a:gd name="T14" fmla="*/ 1 w 244"/>
                <a:gd name="T15" fmla="*/ 1 h 128"/>
                <a:gd name="T16" fmla="*/ 1 w 244"/>
                <a:gd name="T17" fmla="*/ 1 h 128"/>
                <a:gd name="T18" fmla="*/ 1 w 244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4" h="128">
                  <a:moveTo>
                    <a:pt x="0" y="0"/>
                  </a:moveTo>
                  <a:lnTo>
                    <a:pt x="0" y="97"/>
                  </a:lnTo>
                  <a:lnTo>
                    <a:pt x="33" y="112"/>
                  </a:lnTo>
                  <a:lnTo>
                    <a:pt x="68" y="123"/>
                  </a:lnTo>
                  <a:lnTo>
                    <a:pt x="104" y="128"/>
                  </a:lnTo>
                  <a:lnTo>
                    <a:pt x="140" y="128"/>
                  </a:lnTo>
                  <a:lnTo>
                    <a:pt x="176" y="123"/>
                  </a:lnTo>
                  <a:lnTo>
                    <a:pt x="210" y="112"/>
                  </a:lnTo>
                  <a:lnTo>
                    <a:pt x="244" y="97"/>
                  </a:lnTo>
                  <a:lnTo>
                    <a:pt x="24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34"/>
            <p:cNvSpPr>
              <a:spLocks/>
            </p:cNvSpPr>
            <p:nvPr/>
          </p:nvSpPr>
          <p:spPr bwMode="auto">
            <a:xfrm>
              <a:off x="4725" y="2254"/>
              <a:ext cx="128" cy="115"/>
            </a:xfrm>
            <a:custGeom>
              <a:avLst/>
              <a:gdLst>
                <a:gd name="T0" fmla="*/ 0 w 205"/>
                <a:gd name="T1" fmla="*/ 0 h 189"/>
                <a:gd name="T2" fmla="*/ 0 w 205"/>
                <a:gd name="T3" fmla="*/ 1 h 189"/>
                <a:gd name="T4" fmla="*/ 1 w 205"/>
                <a:gd name="T5" fmla="*/ 1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" h="189">
                  <a:moveTo>
                    <a:pt x="0" y="0"/>
                  </a:moveTo>
                  <a:lnTo>
                    <a:pt x="0" y="189"/>
                  </a:lnTo>
                  <a:lnTo>
                    <a:pt x="205" y="18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35"/>
            <p:cNvSpPr>
              <a:spLocks noChangeShapeType="1"/>
            </p:cNvSpPr>
            <p:nvPr/>
          </p:nvSpPr>
          <p:spPr bwMode="auto">
            <a:xfrm>
              <a:off x="4390" y="1941"/>
              <a:ext cx="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59" name="Group 36"/>
          <p:cNvGrpSpPr>
            <a:grpSpLocks/>
          </p:cNvGrpSpPr>
          <p:nvPr/>
        </p:nvGrpSpPr>
        <p:grpSpPr bwMode="auto">
          <a:xfrm>
            <a:off x="3783013" y="5286375"/>
            <a:ext cx="457200" cy="357188"/>
            <a:chOff x="3001" y="1981"/>
            <a:chExt cx="288" cy="225"/>
          </a:xfrm>
        </p:grpSpPr>
        <p:sp>
          <p:nvSpPr>
            <p:cNvPr id="19490" name="Freeform 37"/>
            <p:cNvSpPr>
              <a:spLocks/>
            </p:cNvSpPr>
            <p:nvPr/>
          </p:nvSpPr>
          <p:spPr bwMode="auto">
            <a:xfrm>
              <a:off x="3001" y="2062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288 w 288"/>
                <a:gd name="T3" fmla="*/ 144 h 144"/>
                <a:gd name="T4" fmla="*/ 288 w 288"/>
                <a:gd name="T5" fmla="*/ 0 h 144"/>
                <a:gd name="T6" fmla="*/ 0 w 288"/>
                <a:gd name="T7" fmla="*/ 144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144">
                  <a:moveTo>
                    <a:pt x="0" y="0"/>
                  </a:moveTo>
                  <a:lnTo>
                    <a:pt x="288" y="144"/>
                  </a:lnTo>
                  <a:lnTo>
                    <a:pt x="288" y="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8"/>
            <p:cNvSpPr>
              <a:spLocks/>
            </p:cNvSpPr>
            <p:nvPr/>
          </p:nvSpPr>
          <p:spPr bwMode="auto">
            <a:xfrm>
              <a:off x="3087" y="1981"/>
              <a:ext cx="116" cy="25"/>
            </a:xfrm>
            <a:custGeom>
              <a:avLst/>
              <a:gdLst>
                <a:gd name="T0" fmla="*/ 0 w 116"/>
                <a:gd name="T1" fmla="*/ 25 h 25"/>
                <a:gd name="T2" fmla="*/ 8 w 116"/>
                <a:gd name="T3" fmla="*/ 16 h 25"/>
                <a:gd name="T4" fmla="*/ 22 w 116"/>
                <a:gd name="T5" fmla="*/ 6 h 25"/>
                <a:gd name="T6" fmla="*/ 39 w 116"/>
                <a:gd name="T7" fmla="*/ 2 h 25"/>
                <a:gd name="T8" fmla="*/ 58 w 116"/>
                <a:gd name="T9" fmla="*/ 0 h 25"/>
                <a:gd name="T10" fmla="*/ 77 w 116"/>
                <a:gd name="T11" fmla="*/ 2 h 25"/>
                <a:gd name="T12" fmla="*/ 94 w 116"/>
                <a:gd name="T13" fmla="*/ 6 h 25"/>
                <a:gd name="T14" fmla="*/ 108 w 116"/>
                <a:gd name="T15" fmla="*/ 16 h 25"/>
                <a:gd name="T16" fmla="*/ 116 w 116"/>
                <a:gd name="T17" fmla="*/ 25 h 25"/>
                <a:gd name="T18" fmla="*/ 0 w 116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25">
                  <a:moveTo>
                    <a:pt x="0" y="25"/>
                  </a:moveTo>
                  <a:lnTo>
                    <a:pt x="8" y="16"/>
                  </a:lnTo>
                  <a:lnTo>
                    <a:pt x="22" y="6"/>
                  </a:lnTo>
                  <a:lnTo>
                    <a:pt x="39" y="2"/>
                  </a:lnTo>
                  <a:lnTo>
                    <a:pt x="58" y="0"/>
                  </a:lnTo>
                  <a:lnTo>
                    <a:pt x="77" y="2"/>
                  </a:lnTo>
                  <a:lnTo>
                    <a:pt x="94" y="6"/>
                  </a:lnTo>
                  <a:lnTo>
                    <a:pt x="108" y="16"/>
                  </a:lnTo>
                  <a:lnTo>
                    <a:pt x="11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9"/>
            <p:cNvSpPr>
              <a:spLocks noChangeShapeType="1"/>
            </p:cNvSpPr>
            <p:nvPr/>
          </p:nvSpPr>
          <p:spPr bwMode="auto">
            <a:xfrm flipV="1">
              <a:off x="3145" y="2006"/>
              <a:ext cx="1" cy="1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Oval 40"/>
          <p:cNvSpPr>
            <a:spLocks noChangeArrowheads="1"/>
          </p:cNvSpPr>
          <p:nvPr/>
        </p:nvSpPr>
        <p:spPr bwMode="auto">
          <a:xfrm>
            <a:off x="2286000" y="4495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sym typeface="Symbol" pitchFamily="18" charset="2"/>
              </a:rPr>
              <a:t>P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9461" name="Line 41"/>
          <p:cNvSpPr>
            <a:spLocks noChangeShapeType="1"/>
          </p:cNvSpPr>
          <p:nvPr/>
        </p:nvSpPr>
        <p:spPr bwMode="auto">
          <a:xfrm>
            <a:off x="3997325" y="3043238"/>
            <a:ext cx="0" cy="2228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42"/>
          <p:cNvSpPr txBox="1">
            <a:spLocks noChangeArrowheads="1"/>
          </p:cNvSpPr>
          <p:nvPr/>
        </p:nvSpPr>
        <p:spPr bwMode="auto">
          <a:xfrm>
            <a:off x="2819400" y="6172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cooling</a:t>
            </a:r>
          </a:p>
        </p:txBody>
      </p:sp>
      <p:sp>
        <p:nvSpPr>
          <p:cNvPr id="19463" name="Line 43"/>
          <p:cNvSpPr>
            <a:spLocks noChangeShapeType="1"/>
          </p:cNvSpPr>
          <p:nvPr/>
        </p:nvSpPr>
        <p:spPr bwMode="auto">
          <a:xfrm>
            <a:off x="2609850" y="5100638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44"/>
          <p:cNvSpPr>
            <a:spLocks noChangeShapeType="1"/>
          </p:cNvSpPr>
          <p:nvPr/>
        </p:nvSpPr>
        <p:spPr bwMode="auto">
          <a:xfrm flipH="1">
            <a:off x="2557463" y="5100638"/>
            <a:ext cx="4762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Oval 45"/>
          <p:cNvSpPr>
            <a:spLocks noChangeArrowheads="1"/>
          </p:cNvSpPr>
          <p:nvPr/>
        </p:nvSpPr>
        <p:spPr bwMode="auto">
          <a:xfrm>
            <a:off x="2286000" y="34290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sym typeface="Symbol" pitchFamily="18" charset="2"/>
              </a:rPr>
              <a:t>    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9466" name="Line 46"/>
          <p:cNvSpPr>
            <a:spLocks noChangeShapeType="1"/>
          </p:cNvSpPr>
          <p:nvPr/>
        </p:nvSpPr>
        <p:spPr bwMode="auto">
          <a:xfrm>
            <a:off x="2500313" y="3567113"/>
            <a:ext cx="261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47"/>
          <p:cNvSpPr>
            <a:spLocks noChangeShapeType="1"/>
          </p:cNvSpPr>
          <p:nvPr/>
        </p:nvSpPr>
        <p:spPr bwMode="auto">
          <a:xfrm flipV="1">
            <a:off x="25908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Oval 48"/>
          <p:cNvSpPr>
            <a:spLocks noChangeArrowheads="1"/>
          </p:cNvSpPr>
          <p:nvPr/>
        </p:nvSpPr>
        <p:spPr bwMode="auto">
          <a:xfrm>
            <a:off x="2286000" y="24384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sym typeface="Symbol" pitchFamily="18" charset="2"/>
              </a:rPr>
              <a:t>K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9469" name="Line 49"/>
          <p:cNvSpPr>
            <a:spLocks noChangeShapeType="1"/>
          </p:cNvSpPr>
          <p:nvPr/>
        </p:nvSpPr>
        <p:spPr bwMode="auto">
          <a:xfrm flipV="1">
            <a:off x="25908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50"/>
          <p:cNvSpPr txBox="1">
            <a:spLocks noChangeArrowheads="1"/>
          </p:cNvSpPr>
          <p:nvPr/>
        </p:nvSpPr>
        <p:spPr bwMode="auto">
          <a:xfrm>
            <a:off x="609600" y="3429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Take square root of measurement</a:t>
            </a:r>
          </a:p>
        </p:txBody>
      </p:sp>
      <p:sp>
        <p:nvSpPr>
          <p:cNvPr id="19471" name="Text Box 51"/>
          <p:cNvSpPr txBox="1">
            <a:spLocks noChangeArrowheads="1"/>
          </p:cNvSpPr>
          <p:nvPr/>
        </p:nvSpPr>
        <p:spPr bwMode="auto">
          <a:xfrm>
            <a:off x="609600" y="2514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Multiply signal by meter constant K</a:t>
            </a:r>
          </a:p>
        </p:txBody>
      </p:sp>
      <p:sp>
        <p:nvSpPr>
          <p:cNvPr id="19472" name="Oval 52"/>
          <p:cNvSpPr>
            <a:spLocks noChangeArrowheads="1"/>
          </p:cNvSpPr>
          <p:nvPr/>
        </p:nvSpPr>
        <p:spPr bwMode="auto">
          <a:xfrm>
            <a:off x="3681413" y="2438400"/>
            <a:ext cx="609600" cy="609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sym typeface="Symbol" pitchFamily="18" charset="2"/>
              </a:rPr>
              <a:t>FC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9473" name="Line 53"/>
          <p:cNvSpPr>
            <a:spLocks noChangeShapeType="1"/>
          </p:cNvSpPr>
          <p:nvPr/>
        </p:nvSpPr>
        <p:spPr bwMode="auto">
          <a:xfrm>
            <a:off x="28956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54"/>
          <p:cNvSpPr txBox="1">
            <a:spLocks noChangeArrowheads="1"/>
          </p:cNvSpPr>
          <p:nvPr/>
        </p:nvSpPr>
        <p:spPr bwMode="auto">
          <a:xfrm>
            <a:off x="6096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Measure pressure difference</a:t>
            </a:r>
          </a:p>
        </p:txBody>
      </p:sp>
      <p:sp>
        <p:nvSpPr>
          <p:cNvPr id="19475" name="Text Box 55"/>
          <p:cNvSpPr txBox="1">
            <a:spLocks noChangeArrowheads="1"/>
          </p:cNvSpPr>
          <p:nvPr/>
        </p:nvSpPr>
        <p:spPr bwMode="auto">
          <a:xfrm>
            <a:off x="2057400" y="1676400"/>
            <a:ext cx="259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“Measured value” to flow controller</a:t>
            </a:r>
          </a:p>
        </p:txBody>
      </p:sp>
      <p:sp>
        <p:nvSpPr>
          <p:cNvPr id="19476" name="Line 56"/>
          <p:cNvSpPr>
            <a:spLocks noChangeShapeType="1"/>
          </p:cNvSpPr>
          <p:nvPr/>
        </p:nvSpPr>
        <p:spPr bwMode="auto">
          <a:xfrm>
            <a:off x="32004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57"/>
          <p:cNvSpPr>
            <a:spLocks noChangeShapeType="1"/>
          </p:cNvSpPr>
          <p:nvPr/>
        </p:nvSpPr>
        <p:spPr bwMode="auto">
          <a:xfrm>
            <a:off x="2209800" y="190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8" name="Group 58"/>
          <p:cNvGrpSpPr>
            <a:grpSpLocks/>
          </p:cNvGrpSpPr>
          <p:nvPr/>
        </p:nvGrpSpPr>
        <p:grpSpPr bwMode="auto">
          <a:xfrm flipH="1">
            <a:off x="6465888" y="2482850"/>
            <a:ext cx="1068387" cy="1697038"/>
            <a:chOff x="3696" y="960"/>
            <a:chExt cx="673" cy="1069"/>
          </a:xfrm>
        </p:grpSpPr>
        <p:grpSp>
          <p:nvGrpSpPr>
            <p:cNvPr id="19482" name="Group 59"/>
            <p:cNvGrpSpPr>
              <a:grpSpLocks/>
            </p:cNvGrpSpPr>
            <p:nvPr/>
          </p:nvGrpSpPr>
          <p:grpSpPr bwMode="auto">
            <a:xfrm>
              <a:off x="3696" y="960"/>
              <a:ext cx="673" cy="1069"/>
              <a:chOff x="3696" y="960"/>
              <a:chExt cx="673" cy="1069"/>
            </a:xfrm>
          </p:grpSpPr>
          <p:sp>
            <p:nvSpPr>
              <p:cNvPr id="19484" name="Freeform 60"/>
              <p:cNvSpPr>
                <a:spLocks/>
              </p:cNvSpPr>
              <p:nvPr/>
            </p:nvSpPr>
            <p:spPr bwMode="auto">
              <a:xfrm>
                <a:off x="3808" y="1191"/>
                <a:ext cx="283" cy="434"/>
              </a:xfrm>
              <a:custGeom>
                <a:avLst/>
                <a:gdLst>
                  <a:gd name="T0" fmla="*/ 0 w 847"/>
                  <a:gd name="T1" fmla="*/ 0 h 1302"/>
                  <a:gd name="T2" fmla="*/ 0 w 847"/>
                  <a:gd name="T3" fmla="*/ 0 h 1302"/>
                  <a:gd name="T4" fmla="*/ 0 w 847"/>
                  <a:gd name="T5" fmla="*/ 0 h 1302"/>
                  <a:gd name="T6" fmla="*/ 0 w 847"/>
                  <a:gd name="T7" fmla="*/ 0 h 1302"/>
                  <a:gd name="T8" fmla="*/ 0 w 847"/>
                  <a:gd name="T9" fmla="*/ 0 h 1302"/>
                  <a:gd name="T10" fmla="*/ 0 w 847"/>
                  <a:gd name="T11" fmla="*/ 0 h 1302"/>
                  <a:gd name="T12" fmla="*/ 0 w 847"/>
                  <a:gd name="T13" fmla="*/ 0 h 1302"/>
                  <a:gd name="T14" fmla="*/ 0 w 847"/>
                  <a:gd name="T15" fmla="*/ 0 h 1302"/>
                  <a:gd name="T16" fmla="*/ 0 w 847"/>
                  <a:gd name="T17" fmla="*/ 0 h 1302"/>
                  <a:gd name="T18" fmla="*/ 0 w 847"/>
                  <a:gd name="T19" fmla="*/ 0 h 1302"/>
                  <a:gd name="T20" fmla="*/ 0 w 847"/>
                  <a:gd name="T21" fmla="*/ 0 h 1302"/>
                  <a:gd name="T22" fmla="*/ 0 w 847"/>
                  <a:gd name="T23" fmla="*/ 0 h 1302"/>
                  <a:gd name="T24" fmla="*/ 0 w 847"/>
                  <a:gd name="T25" fmla="*/ 0 h 1302"/>
                  <a:gd name="T26" fmla="*/ 0 w 847"/>
                  <a:gd name="T27" fmla="*/ 0 h 1302"/>
                  <a:gd name="T28" fmla="*/ 0 w 847"/>
                  <a:gd name="T29" fmla="*/ 0 h 1302"/>
                  <a:gd name="T30" fmla="*/ 0 w 847"/>
                  <a:gd name="T31" fmla="*/ 0 h 1302"/>
                  <a:gd name="T32" fmla="*/ 0 w 847"/>
                  <a:gd name="T33" fmla="*/ 0 h 1302"/>
                  <a:gd name="T34" fmla="*/ 0 w 847"/>
                  <a:gd name="T35" fmla="*/ 0 h 1302"/>
                  <a:gd name="T36" fmla="*/ 0 w 847"/>
                  <a:gd name="T37" fmla="*/ 0 h 1302"/>
                  <a:gd name="T38" fmla="*/ 0 w 847"/>
                  <a:gd name="T39" fmla="*/ 0 h 1302"/>
                  <a:gd name="T40" fmla="*/ 0 w 847"/>
                  <a:gd name="T41" fmla="*/ 0 h 1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7" h="1302">
                    <a:moveTo>
                      <a:pt x="66" y="186"/>
                    </a:moveTo>
                    <a:lnTo>
                      <a:pt x="103" y="85"/>
                    </a:lnTo>
                    <a:lnTo>
                      <a:pt x="196" y="0"/>
                    </a:lnTo>
                    <a:lnTo>
                      <a:pt x="299" y="0"/>
                    </a:lnTo>
                    <a:lnTo>
                      <a:pt x="420" y="85"/>
                    </a:lnTo>
                    <a:lnTo>
                      <a:pt x="541" y="186"/>
                    </a:lnTo>
                    <a:lnTo>
                      <a:pt x="708" y="382"/>
                    </a:lnTo>
                    <a:lnTo>
                      <a:pt x="801" y="595"/>
                    </a:lnTo>
                    <a:lnTo>
                      <a:pt x="847" y="846"/>
                    </a:lnTo>
                    <a:lnTo>
                      <a:pt x="847" y="1005"/>
                    </a:lnTo>
                    <a:lnTo>
                      <a:pt x="801" y="1125"/>
                    </a:lnTo>
                    <a:lnTo>
                      <a:pt x="727" y="1246"/>
                    </a:lnTo>
                    <a:lnTo>
                      <a:pt x="578" y="1292"/>
                    </a:lnTo>
                    <a:lnTo>
                      <a:pt x="466" y="1302"/>
                    </a:lnTo>
                    <a:lnTo>
                      <a:pt x="252" y="1292"/>
                    </a:lnTo>
                    <a:lnTo>
                      <a:pt x="141" y="1189"/>
                    </a:lnTo>
                    <a:lnTo>
                      <a:pt x="28" y="1070"/>
                    </a:lnTo>
                    <a:lnTo>
                      <a:pt x="0" y="912"/>
                    </a:lnTo>
                    <a:lnTo>
                      <a:pt x="0" y="744"/>
                    </a:lnTo>
                    <a:lnTo>
                      <a:pt x="38" y="410"/>
                    </a:lnTo>
                    <a:lnTo>
                      <a:pt x="66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61"/>
              <p:cNvSpPr>
                <a:spLocks/>
              </p:cNvSpPr>
              <p:nvPr/>
            </p:nvSpPr>
            <p:spPr bwMode="auto">
              <a:xfrm>
                <a:off x="3950" y="1192"/>
                <a:ext cx="419" cy="254"/>
              </a:xfrm>
              <a:custGeom>
                <a:avLst/>
                <a:gdLst>
                  <a:gd name="T0" fmla="*/ 0 w 1256"/>
                  <a:gd name="T1" fmla="*/ 0 h 763"/>
                  <a:gd name="T2" fmla="*/ 0 w 1256"/>
                  <a:gd name="T3" fmla="*/ 0 h 763"/>
                  <a:gd name="T4" fmla="*/ 0 w 1256"/>
                  <a:gd name="T5" fmla="*/ 0 h 763"/>
                  <a:gd name="T6" fmla="*/ 0 w 1256"/>
                  <a:gd name="T7" fmla="*/ 0 h 763"/>
                  <a:gd name="T8" fmla="*/ 0 w 1256"/>
                  <a:gd name="T9" fmla="*/ 0 h 763"/>
                  <a:gd name="T10" fmla="*/ 0 w 1256"/>
                  <a:gd name="T11" fmla="*/ 0 h 763"/>
                  <a:gd name="T12" fmla="*/ 0 w 1256"/>
                  <a:gd name="T13" fmla="*/ 0 h 763"/>
                  <a:gd name="T14" fmla="*/ 0 w 1256"/>
                  <a:gd name="T15" fmla="*/ 0 h 763"/>
                  <a:gd name="T16" fmla="*/ 0 w 1256"/>
                  <a:gd name="T17" fmla="*/ 0 h 763"/>
                  <a:gd name="T18" fmla="*/ 0 w 1256"/>
                  <a:gd name="T19" fmla="*/ 0 h 763"/>
                  <a:gd name="T20" fmla="*/ 0 w 1256"/>
                  <a:gd name="T21" fmla="*/ 0 h 763"/>
                  <a:gd name="T22" fmla="*/ 0 w 1256"/>
                  <a:gd name="T23" fmla="*/ 0 h 763"/>
                  <a:gd name="T24" fmla="*/ 0 w 1256"/>
                  <a:gd name="T25" fmla="*/ 0 h 763"/>
                  <a:gd name="T26" fmla="*/ 0 w 1256"/>
                  <a:gd name="T27" fmla="*/ 0 h 763"/>
                  <a:gd name="T28" fmla="*/ 0 w 1256"/>
                  <a:gd name="T29" fmla="*/ 0 h 763"/>
                  <a:gd name="T30" fmla="*/ 0 w 1256"/>
                  <a:gd name="T31" fmla="*/ 0 h 763"/>
                  <a:gd name="T32" fmla="*/ 0 w 1256"/>
                  <a:gd name="T33" fmla="*/ 0 h 763"/>
                  <a:gd name="T34" fmla="*/ 0 w 1256"/>
                  <a:gd name="T35" fmla="*/ 0 h 763"/>
                  <a:gd name="T36" fmla="*/ 0 w 1256"/>
                  <a:gd name="T37" fmla="*/ 0 h 763"/>
                  <a:gd name="T38" fmla="*/ 0 w 1256"/>
                  <a:gd name="T39" fmla="*/ 0 h 763"/>
                  <a:gd name="T40" fmla="*/ 0 w 1256"/>
                  <a:gd name="T41" fmla="*/ 0 h 763"/>
                  <a:gd name="T42" fmla="*/ 0 w 1256"/>
                  <a:gd name="T43" fmla="*/ 0 h 763"/>
                  <a:gd name="T44" fmla="*/ 0 w 1256"/>
                  <a:gd name="T45" fmla="*/ 0 h 7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56" h="763">
                    <a:moveTo>
                      <a:pt x="55" y="0"/>
                    </a:moveTo>
                    <a:lnTo>
                      <a:pt x="139" y="28"/>
                    </a:lnTo>
                    <a:lnTo>
                      <a:pt x="465" y="242"/>
                    </a:lnTo>
                    <a:lnTo>
                      <a:pt x="659" y="345"/>
                    </a:lnTo>
                    <a:lnTo>
                      <a:pt x="957" y="531"/>
                    </a:lnTo>
                    <a:lnTo>
                      <a:pt x="1256" y="707"/>
                    </a:lnTo>
                    <a:lnTo>
                      <a:pt x="1256" y="754"/>
                    </a:lnTo>
                    <a:lnTo>
                      <a:pt x="1209" y="763"/>
                    </a:lnTo>
                    <a:lnTo>
                      <a:pt x="1023" y="642"/>
                    </a:lnTo>
                    <a:lnTo>
                      <a:pt x="976" y="642"/>
                    </a:lnTo>
                    <a:lnTo>
                      <a:pt x="948" y="679"/>
                    </a:lnTo>
                    <a:lnTo>
                      <a:pt x="892" y="707"/>
                    </a:lnTo>
                    <a:lnTo>
                      <a:pt x="827" y="707"/>
                    </a:lnTo>
                    <a:lnTo>
                      <a:pt x="752" y="632"/>
                    </a:lnTo>
                    <a:lnTo>
                      <a:pt x="724" y="539"/>
                    </a:lnTo>
                    <a:lnTo>
                      <a:pt x="744" y="465"/>
                    </a:lnTo>
                    <a:lnTo>
                      <a:pt x="613" y="391"/>
                    </a:lnTo>
                    <a:lnTo>
                      <a:pt x="445" y="325"/>
                    </a:lnTo>
                    <a:lnTo>
                      <a:pt x="269" y="252"/>
                    </a:lnTo>
                    <a:lnTo>
                      <a:pt x="139" y="205"/>
                    </a:lnTo>
                    <a:lnTo>
                      <a:pt x="36" y="131"/>
                    </a:lnTo>
                    <a:lnTo>
                      <a:pt x="0" y="5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62"/>
              <p:cNvSpPr>
                <a:spLocks/>
              </p:cNvSpPr>
              <p:nvPr/>
            </p:nvSpPr>
            <p:spPr bwMode="auto">
              <a:xfrm>
                <a:off x="3696" y="1189"/>
                <a:ext cx="174" cy="422"/>
              </a:xfrm>
              <a:custGeom>
                <a:avLst/>
                <a:gdLst>
                  <a:gd name="T0" fmla="*/ 0 w 522"/>
                  <a:gd name="T1" fmla="*/ 0 h 1266"/>
                  <a:gd name="T2" fmla="*/ 0 w 522"/>
                  <a:gd name="T3" fmla="*/ 0 h 1266"/>
                  <a:gd name="T4" fmla="*/ 0 w 522"/>
                  <a:gd name="T5" fmla="*/ 0 h 1266"/>
                  <a:gd name="T6" fmla="*/ 0 w 522"/>
                  <a:gd name="T7" fmla="*/ 0 h 1266"/>
                  <a:gd name="T8" fmla="*/ 0 w 522"/>
                  <a:gd name="T9" fmla="*/ 0 h 1266"/>
                  <a:gd name="T10" fmla="*/ 0 w 522"/>
                  <a:gd name="T11" fmla="*/ 0 h 1266"/>
                  <a:gd name="T12" fmla="*/ 0 w 522"/>
                  <a:gd name="T13" fmla="*/ 0 h 1266"/>
                  <a:gd name="T14" fmla="*/ 0 w 522"/>
                  <a:gd name="T15" fmla="*/ 0 h 1266"/>
                  <a:gd name="T16" fmla="*/ 0 w 522"/>
                  <a:gd name="T17" fmla="*/ 0 h 1266"/>
                  <a:gd name="T18" fmla="*/ 0 w 522"/>
                  <a:gd name="T19" fmla="*/ 0 h 1266"/>
                  <a:gd name="T20" fmla="*/ 0 w 522"/>
                  <a:gd name="T21" fmla="*/ 0 h 1266"/>
                  <a:gd name="T22" fmla="*/ 0 w 522"/>
                  <a:gd name="T23" fmla="*/ 0 h 1266"/>
                  <a:gd name="T24" fmla="*/ 0 w 522"/>
                  <a:gd name="T25" fmla="*/ 0 h 1266"/>
                  <a:gd name="T26" fmla="*/ 0 w 522"/>
                  <a:gd name="T27" fmla="*/ 0 h 1266"/>
                  <a:gd name="T28" fmla="*/ 0 w 522"/>
                  <a:gd name="T29" fmla="*/ 0 h 1266"/>
                  <a:gd name="T30" fmla="*/ 0 w 522"/>
                  <a:gd name="T31" fmla="*/ 0 h 1266"/>
                  <a:gd name="T32" fmla="*/ 0 w 522"/>
                  <a:gd name="T33" fmla="*/ 0 h 1266"/>
                  <a:gd name="T34" fmla="*/ 0 w 522"/>
                  <a:gd name="T35" fmla="*/ 0 h 1266"/>
                  <a:gd name="T36" fmla="*/ 0 w 522"/>
                  <a:gd name="T37" fmla="*/ 0 h 1266"/>
                  <a:gd name="T38" fmla="*/ 0 w 522"/>
                  <a:gd name="T39" fmla="*/ 0 h 1266"/>
                  <a:gd name="T40" fmla="*/ 0 w 522"/>
                  <a:gd name="T41" fmla="*/ 0 h 1266"/>
                  <a:gd name="T42" fmla="*/ 0 w 522"/>
                  <a:gd name="T43" fmla="*/ 0 h 1266"/>
                  <a:gd name="T44" fmla="*/ 0 w 522"/>
                  <a:gd name="T45" fmla="*/ 0 h 1266"/>
                  <a:gd name="T46" fmla="*/ 0 w 522"/>
                  <a:gd name="T47" fmla="*/ 0 h 1266"/>
                  <a:gd name="T48" fmla="*/ 0 w 522"/>
                  <a:gd name="T49" fmla="*/ 0 h 1266"/>
                  <a:gd name="T50" fmla="*/ 0 w 522"/>
                  <a:gd name="T51" fmla="*/ 0 h 1266"/>
                  <a:gd name="T52" fmla="*/ 0 w 522"/>
                  <a:gd name="T53" fmla="*/ 0 h 1266"/>
                  <a:gd name="T54" fmla="*/ 0 w 522"/>
                  <a:gd name="T55" fmla="*/ 0 h 1266"/>
                  <a:gd name="T56" fmla="*/ 0 w 522"/>
                  <a:gd name="T57" fmla="*/ 0 h 1266"/>
                  <a:gd name="T58" fmla="*/ 0 w 522"/>
                  <a:gd name="T59" fmla="*/ 0 h 1266"/>
                  <a:gd name="T60" fmla="*/ 0 w 522"/>
                  <a:gd name="T61" fmla="*/ 0 h 1266"/>
                  <a:gd name="T62" fmla="*/ 0 w 522"/>
                  <a:gd name="T63" fmla="*/ 0 h 12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2" h="1266">
                    <a:moveTo>
                      <a:pt x="289" y="121"/>
                    </a:moveTo>
                    <a:lnTo>
                      <a:pt x="400" y="0"/>
                    </a:lnTo>
                    <a:lnTo>
                      <a:pt x="485" y="10"/>
                    </a:lnTo>
                    <a:lnTo>
                      <a:pt x="522" y="75"/>
                    </a:lnTo>
                    <a:lnTo>
                      <a:pt x="475" y="159"/>
                    </a:lnTo>
                    <a:lnTo>
                      <a:pt x="335" y="279"/>
                    </a:lnTo>
                    <a:lnTo>
                      <a:pt x="224" y="392"/>
                    </a:lnTo>
                    <a:lnTo>
                      <a:pt x="83" y="503"/>
                    </a:lnTo>
                    <a:lnTo>
                      <a:pt x="83" y="558"/>
                    </a:lnTo>
                    <a:lnTo>
                      <a:pt x="111" y="643"/>
                    </a:lnTo>
                    <a:lnTo>
                      <a:pt x="289" y="782"/>
                    </a:lnTo>
                    <a:lnTo>
                      <a:pt x="364" y="865"/>
                    </a:lnTo>
                    <a:lnTo>
                      <a:pt x="372" y="912"/>
                    </a:lnTo>
                    <a:lnTo>
                      <a:pt x="344" y="967"/>
                    </a:lnTo>
                    <a:lnTo>
                      <a:pt x="289" y="1023"/>
                    </a:lnTo>
                    <a:lnTo>
                      <a:pt x="271" y="1134"/>
                    </a:lnTo>
                    <a:lnTo>
                      <a:pt x="307" y="1237"/>
                    </a:lnTo>
                    <a:lnTo>
                      <a:pt x="297" y="1266"/>
                    </a:lnTo>
                    <a:lnTo>
                      <a:pt x="251" y="1246"/>
                    </a:lnTo>
                    <a:lnTo>
                      <a:pt x="224" y="1163"/>
                    </a:lnTo>
                    <a:lnTo>
                      <a:pt x="224" y="1051"/>
                    </a:lnTo>
                    <a:lnTo>
                      <a:pt x="261" y="977"/>
                    </a:lnTo>
                    <a:lnTo>
                      <a:pt x="307" y="894"/>
                    </a:lnTo>
                    <a:lnTo>
                      <a:pt x="279" y="865"/>
                    </a:lnTo>
                    <a:lnTo>
                      <a:pt x="186" y="772"/>
                    </a:lnTo>
                    <a:lnTo>
                      <a:pt x="75" y="698"/>
                    </a:lnTo>
                    <a:lnTo>
                      <a:pt x="0" y="605"/>
                    </a:lnTo>
                    <a:lnTo>
                      <a:pt x="0" y="465"/>
                    </a:lnTo>
                    <a:lnTo>
                      <a:pt x="47" y="400"/>
                    </a:lnTo>
                    <a:lnTo>
                      <a:pt x="149" y="336"/>
                    </a:lnTo>
                    <a:lnTo>
                      <a:pt x="251" y="214"/>
                    </a:lnTo>
                    <a:lnTo>
                      <a:pt x="289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63"/>
              <p:cNvSpPr>
                <a:spLocks/>
              </p:cNvSpPr>
              <p:nvPr/>
            </p:nvSpPr>
            <p:spPr bwMode="auto">
              <a:xfrm>
                <a:off x="3863" y="960"/>
                <a:ext cx="193" cy="217"/>
              </a:xfrm>
              <a:custGeom>
                <a:avLst/>
                <a:gdLst>
                  <a:gd name="T0" fmla="*/ 0 w 580"/>
                  <a:gd name="T1" fmla="*/ 0 h 651"/>
                  <a:gd name="T2" fmla="*/ 0 w 580"/>
                  <a:gd name="T3" fmla="*/ 0 h 651"/>
                  <a:gd name="T4" fmla="*/ 0 w 580"/>
                  <a:gd name="T5" fmla="*/ 0 h 651"/>
                  <a:gd name="T6" fmla="*/ 0 w 580"/>
                  <a:gd name="T7" fmla="*/ 0 h 651"/>
                  <a:gd name="T8" fmla="*/ 0 w 580"/>
                  <a:gd name="T9" fmla="*/ 0 h 651"/>
                  <a:gd name="T10" fmla="*/ 0 w 580"/>
                  <a:gd name="T11" fmla="*/ 0 h 651"/>
                  <a:gd name="T12" fmla="*/ 0 w 580"/>
                  <a:gd name="T13" fmla="*/ 0 h 651"/>
                  <a:gd name="T14" fmla="*/ 0 w 580"/>
                  <a:gd name="T15" fmla="*/ 0 h 651"/>
                  <a:gd name="T16" fmla="*/ 0 w 580"/>
                  <a:gd name="T17" fmla="*/ 0 h 651"/>
                  <a:gd name="T18" fmla="*/ 0 w 580"/>
                  <a:gd name="T19" fmla="*/ 0 h 651"/>
                  <a:gd name="T20" fmla="*/ 0 w 580"/>
                  <a:gd name="T21" fmla="*/ 0 h 651"/>
                  <a:gd name="T22" fmla="*/ 0 w 580"/>
                  <a:gd name="T23" fmla="*/ 0 h 651"/>
                  <a:gd name="T24" fmla="*/ 0 w 580"/>
                  <a:gd name="T25" fmla="*/ 0 h 651"/>
                  <a:gd name="T26" fmla="*/ 0 w 580"/>
                  <a:gd name="T27" fmla="*/ 0 h 651"/>
                  <a:gd name="T28" fmla="*/ 0 w 580"/>
                  <a:gd name="T29" fmla="*/ 0 h 651"/>
                  <a:gd name="T30" fmla="*/ 0 w 580"/>
                  <a:gd name="T31" fmla="*/ 0 h 651"/>
                  <a:gd name="T32" fmla="*/ 0 w 580"/>
                  <a:gd name="T33" fmla="*/ 0 h 651"/>
                  <a:gd name="T34" fmla="*/ 0 w 580"/>
                  <a:gd name="T35" fmla="*/ 0 h 651"/>
                  <a:gd name="T36" fmla="*/ 0 w 580"/>
                  <a:gd name="T37" fmla="*/ 0 h 651"/>
                  <a:gd name="T38" fmla="*/ 0 w 580"/>
                  <a:gd name="T39" fmla="*/ 0 h 651"/>
                  <a:gd name="T40" fmla="*/ 0 w 580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0" h="651">
                    <a:moveTo>
                      <a:pt x="196" y="651"/>
                    </a:moveTo>
                    <a:lnTo>
                      <a:pt x="122" y="651"/>
                    </a:lnTo>
                    <a:lnTo>
                      <a:pt x="47" y="614"/>
                    </a:lnTo>
                    <a:lnTo>
                      <a:pt x="0" y="511"/>
                    </a:lnTo>
                    <a:lnTo>
                      <a:pt x="0" y="335"/>
                    </a:lnTo>
                    <a:lnTo>
                      <a:pt x="65" y="139"/>
                    </a:lnTo>
                    <a:lnTo>
                      <a:pt x="168" y="10"/>
                    </a:lnTo>
                    <a:lnTo>
                      <a:pt x="261" y="0"/>
                    </a:lnTo>
                    <a:lnTo>
                      <a:pt x="374" y="18"/>
                    </a:lnTo>
                    <a:lnTo>
                      <a:pt x="429" y="103"/>
                    </a:lnTo>
                    <a:lnTo>
                      <a:pt x="449" y="186"/>
                    </a:lnTo>
                    <a:lnTo>
                      <a:pt x="429" y="297"/>
                    </a:lnTo>
                    <a:lnTo>
                      <a:pt x="411" y="400"/>
                    </a:lnTo>
                    <a:lnTo>
                      <a:pt x="523" y="493"/>
                    </a:lnTo>
                    <a:lnTo>
                      <a:pt x="580" y="548"/>
                    </a:lnTo>
                    <a:lnTo>
                      <a:pt x="580" y="586"/>
                    </a:lnTo>
                    <a:lnTo>
                      <a:pt x="552" y="586"/>
                    </a:lnTo>
                    <a:lnTo>
                      <a:pt x="392" y="465"/>
                    </a:lnTo>
                    <a:lnTo>
                      <a:pt x="336" y="548"/>
                    </a:lnTo>
                    <a:lnTo>
                      <a:pt x="243" y="623"/>
                    </a:lnTo>
                    <a:lnTo>
                      <a:pt x="196" y="6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64"/>
              <p:cNvSpPr>
                <a:spLocks/>
              </p:cNvSpPr>
              <p:nvPr/>
            </p:nvSpPr>
            <p:spPr bwMode="auto">
              <a:xfrm>
                <a:off x="3786" y="1536"/>
                <a:ext cx="158" cy="493"/>
              </a:xfrm>
              <a:custGeom>
                <a:avLst/>
                <a:gdLst>
                  <a:gd name="T0" fmla="*/ 0 w 472"/>
                  <a:gd name="T1" fmla="*/ 0 h 1477"/>
                  <a:gd name="T2" fmla="*/ 0 w 472"/>
                  <a:gd name="T3" fmla="*/ 0 h 1477"/>
                  <a:gd name="T4" fmla="*/ 0 w 472"/>
                  <a:gd name="T5" fmla="*/ 0 h 1477"/>
                  <a:gd name="T6" fmla="*/ 0 w 472"/>
                  <a:gd name="T7" fmla="*/ 0 h 1477"/>
                  <a:gd name="T8" fmla="*/ 0 w 472"/>
                  <a:gd name="T9" fmla="*/ 0 h 1477"/>
                  <a:gd name="T10" fmla="*/ 0 w 472"/>
                  <a:gd name="T11" fmla="*/ 0 h 1477"/>
                  <a:gd name="T12" fmla="*/ 0 w 472"/>
                  <a:gd name="T13" fmla="*/ 0 h 1477"/>
                  <a:gd name="T14" fmla="*/ 0 w 472"/>
                  <a:gd name="T15" fmla="*/ 0 h 1477"/>
                  <a:gd name="T16" fmla="*/ 0 w 472"/>
                  <a:gd name="T17" fmla="*/ 0 h 1477"/>
                  <a:gd name="T18" fmla="*/ 0 w 472"/>
                  <a:gd name="T19" fmla="*/ 0 h 1477"/>
                  <a:gd name="T20" fmla="*/ 0 w 472"/>
                  <a:gd name="T21" fmla="*/ 0 h 1477"/>
                  <a:gd name="T22" fmla="*/ 0 w 472"/>
                  <a:gd name="T23" fmla="*/ 0 h 1477"/>
                  <a:gd name="T24" fmla="*/ 0 w 472"/>
                  <a:gd name="T25" fmla="*/ 0 h 1477"/>
                  <a:gd name="T26" fmla="*/ 0 w 472"/>
                  <a:gd name="T27" fmla="*/ 0 h 1477"/>
                  <a:gd name="T28" fmla="*/ 0 w 472"/>
                  <a:gd name="T29" fmla="*/ 0 h 1477"/>
                  <a:gd name="T30" fmla="*/ 0 w 472"/>
                  <a:gd name="T31" fmla="*/ 0 h 1477"/>
                  <a:gd name="T32" fmla="*/ 0 w 472"/>
                  <a:gd name="T33" fmla="*/ 0 h 1477"/>
                  <a:gd name="T34" fmla="*/ 0 w 472"/>
                  <a:gd name="T35" fmla="*/ 0 h 1477"/>
                  <a:gd name="T36" fmla="*/ 0 w 472"/>
                  <a:gd name="T37" fmla="*/ 0 h 1477"/>
                  <a:gd name="T38" fmla="*/ 0 w 472"/>
                  <a:gd name="T39" fmla="*/ 0 h 1477"/>
                  <a:gd name="T40" fmla="*/ 0 w 472"/>
                  <a:gd name="T41" fmla="*/ 0 h 1477"/>
                  <a:gd name="T42" fmla="*/ 0 w 472"/>
                  <a:gd name="T43" fmla="*/ 0 h 1477"/>
                  <a:gd name="T44" fmla="*/ 0 w 472"/>
                  <a:gd name="T45" fmla="*/ 0 h 1477"/>
                  <a:gd name="T46" fmla="*/ 0 w 472"/>
                  <a:gd name="T47" fmla="*/ 0 h 1477"/>
                  <a:gd name="T48" fmla="*/ 0 w 472"/>
                  <a:gd name="T49" fmla="*/ 0 h 1477"/>
                  <a:gd name="T50" fmla="*/ 0 w 472"/>
                  <a:gd name="T51" fmla="*/ 0 h 1477"/>
                  <a:gd name="T52" fmla="*/ 0 w 472"/>
                  <a:gd name="T53" fmla="*/ 0 h 1477"/>
                  <a:gd name="T54" fmla="*/ 0 w 472"/>
                  <a:gd name="T55" fmla="*/ 0 h 1477"/>
                  <a:gd name="T56" fmla="*/ 0 w 472"/>
                  <a:gd name="T57" fmla="*/ 0 h 14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2" h="1477">
                    <a:moveTo>
                      <a:pt x="156" y="455"/>
                    </a:moveTo>
                    <a:lnTo>
                      <a:pt x="148" y="297"/>
                    </a:lnTo>
                    <a:lnTo>
                      <a:pt x="128" y="103"/>
                    </a:lnTo>
                    <a:lnTo>
                      <a:pt x="213" y="0"/>
                    </a:lnTo>
                    <a:lnTo>
                      <a:pt x="322" y="46"/>
                    </a:lnTo>
                    <a:lnTo>
                      <a:pt x="351" y="279"/>
                    </a:lnTo>
                    <a:lnTo>
                      <a:pt x="351" y="492"/>
                    </a:lnTo>
                    <a:lnTo>
                      <a:pt x="322" y="761"/>
                    </a:lnTo>
                    <a:lnTo>
                      <a:pt x="249" y="928"/>
                    </a:lnTo>
                    <a:lnTo>
                      <a:pt x="193" y="1096"/>
                    </a:lnTo>
                    <a:lnTo>
                      <a:pt x="119" y="1207"/>
                    </a:lnTo>
                    <a:lnTo>
                      <a:pt x="119" y="1253"/>
                    </a:lnTo>
                    <a:lnTo>
                      <a:pt x="249" y="1281"/>
                    </a:lnTo>
                    <a:lnTo>
                      <a:pt x="361" y="1327"/>
                    </a:lnTo>
                    <a:lnTo>
                      <a:pt x="472" y="1430"/>
                    </a:lnTo>
                    <a:lnTo>
                      <a:pt x="444" y="1457"/>
                    </a:lnTo>
                    <a:lnTo>
                      <a:pt x="351" y="1477"/>
                    </a:lnTo>
                    <a:lnTo>
                      <a:pt x="286" y="1439"/>
                    </a:lnTo>
                    <a:lnTo>
                      <a:pt x="166" y="1346"/>
                    </a:lnTo>
                    <a:lnTo>
                      <a:pt x="63" y="1291"/>
                    </a:lnTo>
                    <a:lnTo>
                      <a:pt x="8" y="1281"/>
                    </a:lnTo>
                    <a:lnTo>
                      <a:pt x="0" y="1216"/>
                    </a:lnTo>
                    <a:lnTo>
                      <a:pt x="73" y="1114"/>
                    </a:lnTo>
                    <a:lnTo>
                      <a:pt x="148" y="1030"/>
                    </a:lnTo>
                    <a:lnTo>
                      <a:pt x="203" y="900"/>
                    </a:lnTo>
                    <a:lnTo>
                      <a:pt x="231" y="742"/>
                    </a:lnTo>
                    <a:lnTo>
                      <a:pt x="213" y="595"/>
                    </a:lnTo>
                    <a:lnTo>
                      <a:pt x="166" y="409"/>
                    </a:lnTo>
                    <a:lnTo>
                      <a:pt x="156" y="4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65"/>
              <p:cNvSpPr>
                <a:spLocks/>
              </p:cNvSpPr>
              <p:nvPr/>
            </p:nvSpPr>
            <p:spPr bwMode="auto">
              <a:xfrm>
                <a:off x="3919" y="1555"/>
                <a:ext cx="149" cy="461"/>
              </a:xfrm>
              <a:custGeom>
                <a:avLst/>
                <a:gdLst>
                  <a:gd name="T0" fmla="*/ 0 w 446"/>
                  <a:gd name="T1" fmla="*/ 0 h 1384"/>
                  <a:gd name="T2" fmla="*/ 0 w 446"/>
                  <a:gd name="T3" fmla="*/ 0 h 1384"/>
                  <a:gd name="T4" fmla="*/ 0 w 446"/>
                  <a:gd name="T5" fmla="*/ 0 h 1384"/>
                  <a:gd name="T6" fmla="*/ 0 w 446"/>
                  <a:gd name="T7" fmla="*/ 0 h 1384"/>
                  <a:gd name="T8" fmla="*/ 0 w 446"/>
                  <a:gd name="T9" fmla="*/ 0 h 1384"/>
                  <a:gd name="T10" fmla="*/ 0 w 446"/>
                  <a:gd name="T11" fmla="*/ 0 h 1384"/>
                  <a:gd name="T12" fmla="*/ 0 w 446"/>
                  <a:gd name="T13" fmla="*/ 0 h 1384"/>
                  <a:gd name="T14" fmla="*/ 0 w 446"/>
                  <a:gd name="T15" fmla="*/ 0 h 1384"/>
                  <a:gd name="T16" fmla="*/ 0 w 446"/>
                  <a:gd name="T17" fmla="*/ 0 h 1384"/>
                  <a:gd name="T18" fmla="*/ 0 w 446"/>
                  <a:gd name="T19" fmla="*/ 0 h 1384"/>
                  <a:gd name="T20" fmla="*/ 0 w 446"/>
                  <a:gd name="T21" fmla="*/ 0 h 1384"/>
                  <a:gd name="T22" fmla="*/ 0 w 446"/>
                  <a:gd name="T23" fmla="*/ 0 h 1384"/>
                  <a:gd name="T24" fmla="*/ 0 w 446"/>
                  <a:gd name="T25" fmla="*/ 0 h 1384"/>
                  <a:gd name="T26" fmla="*/ 0 w 446"/>
                  <a:gd name="T27" fmla="*/ 0 h 1384"/>
                  <a:gd name="T28" fmla="*/ 0 w 446"/>
                  <a:gd name="T29" fmla="*/ 0 h 1384"/>
                  <a:gd name="T30" fmla="*/ 0 w 446"/>
                  <a:gd name="T31" fmla="*/ 0 h 1384"/>
                  <a:gd name="T32" fmla="*/ 0 w 446"/>
                  <a:gd name="T33" fmla="*/ 0 h 1384"/>
                  <a:gd name="T34" fmla="*/ 0 w 446"/>
                  <a:gd name="T35" fmla="*/ 0 h 1384"/>
                  <a:gd name="T36" fmla="*/ 0 w 446"/>
                  <a:gd name="T37" fmla="*/ 0 h 1384"/>
                  <a:gd name="T38" fmla="*/ 0 w 446"/>
                  <a:gd name="T39" fmla="*/ 0 h 1384"/>
                  <a:gd name="T40" fmla="*/ 0 w 446"/>
                  <a:gd name="T41" fmla="*/ 0 h 1384"/>
                  <a:gd name="T42" fmla="*/ 0 w 446"/>
                  <a:gd name="T43" fmla="*/ 0 h 1384"/>
                  <a:gd name="T44" fmla="*/ 0 w 446"/>
                  <a:gd name="T45" fmla="*/ 0 h 1384"/>
                  <a:gd name="T46" fmla="*/ 0 w 446"/>
                  <a:gd name="T47" fmla="*/ 0 h 1384"/>
                  <a:gd name="T48" fmla="*/ 0 w 446"/>
                  <a:gd name="T49" fmla="*/ 0 h 1384"/>
                  <a:gd name="T50" fmla="*/ 0 w 446"/>
                  <a:gd name="T51" fmla="*/ 0 h 1384"/>
                  <a:gd name="T52" fmla="*/ 0 w 446"/>
                  <a:gd name="T53" fmla="*/ 0 h 1384"/>
                  <a:gd name="T54" fmla="*/ 0 w 446"/>
                  <a:gd name="T55" fmla="*/ 0 h 13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46" h="1384">
                    <a:moveTo>
                      <a:pt x="131" y="0"/>
                    </a:moveTo>
                    <a:lnTo>
                      <a:pt x="214" y="46"/>
                    </a:lnTo>
                    <a:lnTo>
                      <a:pt x="242" y="111"/>
                    </a:lnTo>
                    <a:lnTo>
                      <a:pt x="280" y="279"/>
                    </a:lnTo>
                    <a:lnTo>
                      <a:pt x="289" y="501"/>
                    </a:lnTo>
                    <a:lnTo>
                      <a:pt x="260" y="807"/>
                    </a:lnTo>
                    <a:lnTo>
                      <a:pt x="177" y="1021"/>
                    </a:lnTo>
                    <a:lnTo>
                      <a:pt x="131" y="1114"/>
                    </a:lnTo>
                    <a:lnTo>
                      <a:pt x="131" y="1198"/>
                    </a:lnTo>
                    <a:lnTo>
                      <a:pt x="317" y="1254"/>
                    </a:lnTo>
                    <a:lnTo>
                      <a:pt x="438" y="1309"/>
                    </a:lnTo>
                    <a:lnTo>
                      <a:pt x="446" y="1337"/>
                    </a:lnTo>
                    <a:lnTo>
                      <a:pt x="400" y="1384"/>
                    </a:lnTo>
                    <a:lnTo>
                      <a:pt x="280" y="1384"/>
                    </a:lnTo>
                    <a:lnTo>
                      <a:pt x="214" y="1327"/>
                    </a:lnTo>
                    <a:lnTo>
                      <a:pt x="141" y="1282"/>
                    </a:lnTo>
                    <a:lnTo>
                      <a:pt x="74" y="1226"/>
                    </a:lnTo>
                    <a:lnTo>
                      <a:pt x="0" y="1198"/>
                    </a:lnTo>
                    <a:lnTo>
                      <a:pt x="9" y="1161"/>
                    </a:lnTo>
                    <a:lnTo>
                      <a:pt x="74" y="1086"/>
                    </a:lnTo>
                    <a:lnTo>
                      <a:pt x="141" y="985"/>
                    </a:lnTo>
                    <a:lnTo>
                      <a:pt x="196" y="845"/>
                    </a:lnTo>
                    <a:lnTo>
                      <a:pt x="214" y="669"/>
                    </a:lnTo>
                    <a:lnTo>
                      <a:pt x="196" y="473"/>
                    </a:lnTo>
                    <a:lnTo>
                      <a:pt x="141" y="315"/>
                    </a:lnTo>
                    <a:lnTo>
                      <a:pt x="84" y="241"/>
                    </a:lnTo>
                    <a:lnTo>
                      <a:pt x="48" y="12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3" name="Freeform 66"/>
            <p:cNvSpPr>
              <a:spLocks/>
            </p:cNvSpPr>
            <p:nvPr/>
          </p:nvSpPr>
          <p:spPr bwMode="auto">
            <a:xfrm>
              <a:off x="3900" y="1222"/>
              <a:ext cx="131" cy="277"/>
            </a:xfrm>
            <a:custGeom>
              <a:avLst/>
              <a:gdLst>
                <a:gd name="T0" fmla="*/ 0 w 392"/>
                <a:gd name="T1" fmla="*/ 0 h 832"/>
                <a:gd name="T2" fmla="*/ 0 w 392"/>
                <a:gd name="T3" fmla="*/ 0 h 832"/>
                <a:gd name="T4" fmla="*/ 0 w 392"/>
                <a:gd name="T5" fmla="*/ 0 h 832"/>
                <a:gd name="T6" fmla="*/ 0 w 392"/>
                <a:gd name="T7" fmla="*/ 0 h 832"/>
                <a:gd name="T8" fmla="*/ 0 w 392"/>
                <a:gd name="T9" fmla="*/ 0 h 832"/>
                <a:gd name="T10" fmla="*/ 0 w 392"/>
                <a:gd name="T11" fmla="*/ 0 h 832"/>
                <a:gd name="T12" fmla="*/ 0 w 392"/>
                <a:gd name="T13" fmla="*/ 0 h 832"/>
                <a:gd name="T14" fmla="*/ 0 w 392"/>
                <a:gd name="T15" fmla="*/ 0 h 832"/>
                <a:gd name="T16" fmla="*/ 0 w 392"/>
                <a:gd name="T17" fmla="*/ 0 h 832"/>
                <a:gd name="T18" fmla="*/ 0 w 392"/>
                <a:gd name="T19" fmla="*/ 0 h 832"/>
                <a:gd name="T20" fmla="*/ 0 w 392"/>
                <a:gd name="T21" fmla="*/ 0 h 8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2" h="832">
                  <a:moveTo>
                    <a:pt x="0" y="28"/>
                  </a:moveTo>
                  <a:lnTo>
                    <a:pt x="75" y="0"/>
                  </a:lnTo>
                  <a:lnTo>
                    <a:pt x="131" y="10"/>
                  </a:lnTo>
                  <a:lnTo>
                    <a:pt x="112" y="141"/>
                  </a:lnTo>
                  <a:lnTo>
                    <a:pt x="355" y="551"/>
                  </a:lnTo>
                  <a:lnTo>
                    <a:pt x="392" y="672"/>
                  </a:lnTo>
                  <a:lnTo>
                    <a:pt x="355" y="832"/>
                  </a:lnTo>
                  <a:lnTo>
                    <a:pt x="243" y="729"/>
                  </a:lnTo>
                  <a:lnTo>
                    <a:pt x="224" y="588"/>
                  </a:lnTo>
                  <a:lnTo>
                    <a:pt x="85" y="1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9" name="AutoShape 67"/>
          <p:cNvSpPr>
            <a:spLocks noChangeArrowheads="1"/>
          </p:cNvSpPr>
          <p:nvPr/>
        </p:nvSpPr>
        <p:spPr bwMode="auto">
          <a:xfrm>
            <a:off x="5029200" y="990600"/>
            <a:ext cx="3733800" cy="1295400"/>
          </a:xfrm>
          <a:prstGeom prst="wedgeRoundRectCallout">
            <a:avLst>
              <a:gd name="adj1" fmla="val -7227"/>
              <a:gd name="adj2" fmla="val 76042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 smtClean="0"/>
              <a:t>When an orifice meter is used, the calculations in yellow are performed.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 smtClean="0"/>
              <a:t>  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Typically, they are </a:t>
            </a:r>
            <a:r>
              <a:rPr lang="en-US" altLang="en-US" sz="1400" b="1" u="sng" dirty="0" smtClean="0">
                <a:solidFill>
                  <a:srgbClr val="FF0000"/>
                </a:solidFill>
              </a:rPr>
              <a:t>not shown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 on a process drawing.</a:t>
            </a:r>
          </a:p>
        </p:txBody>
      </p:sp>
      <p:sp>
        <p:nvSpPr>
          <p:cNvPr id="19480" name="Text Box 68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Principles of the orifice meter</a:t>
            </a:r>
          </a:p>
        </p:txBody>
      </p:sp>
      <p:sp>
        <p:nvSpPr>
          <p:cNvPr id="19481" name="Text Box 69"/>
          <p:cNvSpPr txBox="1">
            <a:spLocks noChangeArrowheads="1"/>
          </p:cNvSpPr>
          <p:nvPr/>
        </p:nvSpPr>
        <p:spPr bwMode="auto">
          <a:xfrm>
            <a:off x="885825" y="5424488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743200" y="1143000"/>
            <a:ext cx="3657600" cy="1524000"/>
            <a:chOff x="1536" y="2793"/>
            <a:chExt cx="1543" cy="904"/>
          </a:xfrm>
        </p:grpSpPr>
        <p:pic>
          <p:nvPicPr>
            <p:cNvPr id="2049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93"/>
              <a:ext cx="1543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9" name="Freeform 4"/>
            <p:cNvSpPr>
              <a:spLocks/>
            </p:cNvSpPr>
            <p:nvPr/>
          </p:nvSpPr>
          <p:spPr bwMode="auto">
            <a:xfrm>
              <a:off x="1591" y="3168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5"/>
            <p:cNvSpPr>
              <a:spLocks/>
            </p:cNvSpPr>
            <p:nvPr/>
          </p:nvSpPr>
          <p:spPr bwMode="auto">
            <a:xfrm flipV="1">
              <a:off x="1613" y="2874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1219200" y="2743200"/>
            <a:ext cx="7162800" cy="901700"/>
            <a:chOff x="192" y="1968"/>
            <a:chExt cx="4512" cy="568"/>
          </a:xfrm>
        </p:grpSpPr>
        <p:pic>
          <p:nvPicPr>
            <p:cNvPr id="20496" name="Picture 7" descr="http://www.pc-education.mcmaster.ca/instrumentation/images/Orifice_eqn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68"/>
              <a:ext cx="268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 Box 8"/>
            <p:cNvSpPr txBox="1">
              <a:spLocks noChangeArrowheads="1"/>
            </p:cNvSpPr>
            <p:nvPr/>
          </p:nvSpPr>
          <p:spPr bwMode="auto">
            <a:xfrm>
              <a:off x="192" y="2136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 Unicode MS" pitchFamily="34" charset="-128"/>
                </a:rPr>
                <a:t>General meter  eqn.</a:t>
              </a:r>
            </a:p>
          </p:txBody>
        </p:sp>
      </p:grp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6934200" y="114300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v = velocity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F = volumetric flow rate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f  =  frictional losses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r"/>
            </a:pPr>
            <a:r>
              <a:rPr lang="en-US" altLang="en-US" sz="1200" b="1">
                <a:sym typeface="Symbol" pitchFamily="18" charset="2"/>
              </a:rPr>
              <a:t>= density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altLang="en-US" sz="1200" b="1"/>
              <a:t>A = cross sectional area</a:t>
            </a:r>
          </a:p>
        </p:txBody>
      </p:sp>
      <p:sp>
        <p:nvSpPr>
          <p:cNvPr id="20485" name="AutoShape 11"/>
          <p:cNvSpPr>
            <a:spLocks noChangeArrowheads="1"/>
          </p:cNvSpPr>
          <p:nvPr/>
        </p:nvSpPr>
        <p:spPr bwMode="auto">
          <a:xfrm>
            <a:off x="228600" y="1012825"/>
            <a:ext cx="2133600" cy="1524000"/>
          </a:xfrm>
          <a:prstGeom prst="wedgeRoundRectCallout">
            <a:avLst>
              <a:gd name="adj1" fmla="val 63866"/>
              <a:gd name="adj2" fmla="val -1526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Typical accuracy is 2-4% of span.  Is this true for all values of the flow rate?</a:t>
            </a:r>
          </a:p>
        </p:txBody>
      </p:sp>
      <p:sp>
        <p:nvSpPr>
          <p:cNvPr id="20486" name="Line 12"/>
          <p:cNvSpPr>
            <a:spLocks noChangeShapeType="1"/>
          </p:cNvSpPr>
          <p:nvPr/>
        </p:nvSpPr>
        <p:spPr bwMode="auto">
          <a:xfrm>
            <a:off x="1828800" y="3606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>
            <a:off x="1828800" y="59690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304800" y="444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C</a:t>
            </a:r>
            <a:r>
              <a:rPr lang="en-US" altLang="en-US" sz="2400" b="1" baseline="-25000"/>
              <a:t>meter</a:t>
            </a:r>
          </a:p>
        </p:txBody>
      </p:sp>
      <p:sp>
        <p:nvSpPr>
          <p:cNvPr id="20489" name="Freeform 15"/>
          <p:cNvSpPr>
            <a:spLocks/>
          </p:cNvSpPr>
          <p:nvPr/>
        </p:nvSpPr>
        <p:spPr bwMode="auto">
          <a:xfrm>
            <a:off x="1828800" y="4114800"/>
            <a:ext cx="4572000" cy="1854200"/>
          </a:xfrm>
          <a:custGeom>
            <a:avLst/>
            <a:gdLst>
              <a:gd name="T0" fmla="*/ 0 w 2880"/>
              <a:gd name="T1" fmla="*/ 2147483647 h 1168"/>
              <a:gd name="T2" fmla="*/ 2147483647 w 2880"/>
              <a:gd name="T3" fmla="*/ 2147483647 h 1168"/>
              <a:gd name="T4" fmla="*/ 2147483647 w 2880"/>
              <a:gd name="T5" fmla="*/ 2147483647 h 1168"/>
              <a:gd name="T6" fmla="*/ 2147483647 w 2880"/>
              <a:gd name="T7" fmla="*/ 2147483647 h 1168"/>
              <a:gd name="T8" fmla="*/ 2147483647 w 2880"/>
              <a:gd name="T9" fmla="*/ 2147483647 h 1168"/>
              <a:gd name="T10" fmla="*/ 2147483647 w 2880"/>
              <a:gd name="T11" fmla="*/ 2147483647 h 1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0" h="1168">
                <a:moveTo>
                  <a:pt x="0" y="1168"/>
                </a:moveTo>
                <a:cubicBezTo>
                  <a:pt x="80" y="876"/>
                  <a:pt x="160" y="584"/>
                  <a:pt x="288" y="400"/>
                </a:cubicBezTo>
                <a:cubicBezTo>
                  <a:pt x="416" y="216"/>
                  <a:pt x="536" y="128"/>
                  <a:pt x="768" y="64"/>
                </a:cubicBezTo>
                <a:cubicBezTo>
                  <a:pt x="1000" y="0"/>
                  <a:pt x="1384" y="24"/>
                  <a:pt x="1680" y="16"/>
                </a:cubicBezTo>
                <a:cubicBezTo>
                  <a:pt x="1976" y="8"/>
                  <a:pt x="2344" y="16"/>
                  <a:pt x="2544" y="16"/>
                </a:cubicBezTo>
                <a:cubicBezTo>
                  <a:pt x="2744" y="16"/>
                  <a:pt x="2812" y="16"/>
                  <a:pt x="288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2895600" y="6197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Reynolds number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3200400" y="3530600"/>
            <a:ext cx="4792663" cy="2438400"/>
            <a:chOff x="2160" y="1936"/>
            <a:chExt cx="3019" cy="1536"/>
          </a:xfrm>
        </p:grpSpPr>
        <p:sp>
          <p:nvSpPr>
            <p:cNvPr id="2" name="Line 18"/>
            <p:cNvSpPr>
              <a:spLocks noChangeShapeType="1"/>
            </p:cNvSpPr>
            <p:nvPr/>
          </p:nvSpPr>
          <p:spPr bwMode="auto">
            <a:xfrm flipV="1">
              <a:off x="2160" y="1936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9"/>
            <p:cNvSpPr>
              <a:spLocks noChangeShapeType="1"/>
            </p:cNvSpPr>
            <p:nvPr/>
          </p:nvSpPr>
          <p:spPr bwMode="auto">
            <a:xfrm>
              <a:off x="2160" y="2880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Text Box 20"/>
            <p:cNvSpPr txBox="1">
              <a:spLocks noChangeArrowheads="1"/>
            </p:cNvSpPr>
            <p:nvPr/>
          </p:nvSpPr>
          <p:spPr bwMode="auto">
            <a:xfrm>
              <a:off x="2443" y="2478"/>
              <a:ext cx="2736" cy="7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chemeClr val="accent2"/>
                  </a:solidFill>
                </a:rPr>
                <a:t>We assume that the meter coefficient is constant.  This assumption is acceptable only for higher values of flow, typically 25-100% of the maximum for an orifice</a:t>
              </a:r>
            </a:p>
          </p:txBody>
        </p:sp>
      </p:grpSp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Are there limitations to orifices?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427663" y="1203325"/>
            <a:ext cx="744537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</a:t>
            </a:r>
            <a:r>
              <a:rPr lang="en-US" altLang="en-US" sz="2000" b="1" baseline="-25000"/>
              <a:t>d</a:t>
            </a:r>
            <a:r>
              <a:rPr lang="en-US" altLang="en-US" sz="2000" b="1"/>
              <a:t>(s)</a:t>
            </a:r>
            <a:endParaRPr lang="en-US" altLang="en-US" sz="240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427663" y="1979613"/>
            <a:ext cx="744537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</a:t>
            </a:r>
            <a:r>
              <a:rPr lang="en-US" altLang="en-US" sz="2000" b="1" baseline="-25000"/>
              <a:t>P</a:t>
            </a:r>
            <a:r>
              <a:rPr lang="en-US" altLang="en-US" sz="2000" b="1"/>
              <a:t>(s)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140200" y="1979613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</a:t>
            </a:r>
            <a:r>
              <a:rPr lang="en-US" altLang="en-US" sz="2000" b="1" baseline="-25000"/>
              <a:t>v</a:t>
            </a:r>
            <a:r>
              <a:rPr lang="en-US" altLang="en-US" sz="2000" b="1"/>
              <a:t>(s)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514600" y="1979613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</a:t>
            </a:r>
            <a:r>
              <a:rPr lang="en-US" altLang="en-US" sz="2000" b="1" baseline="-25000"/>
              <a:t>C</a:t>
            </a:r>
            <a:r>
              <a:rPr lang="en-US" altLang="en-US" sz="2000" b="1"/>
              <a:t>(s)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5427663" y="2754313"/>
            <a:ext cx="744537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</a:t>
            </a:r>
            <a:r>
              <a:rPr lang="en-US" altLang="en-US" sz="2000" b="1" baseline="-25000"/>
              <a:t>S</a:t>
            </a:r>
            <a:r>
              <a:rPr lang="en-US" altLang="en-US" sz="2000" b="1"/>
              <a:t>(s)</a:t>
            </a: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>
            <a:off x="3276600" y="22701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>
            <a:off x="4876800" y="2270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12"/>
          <p:cNvSpPr>
            <a:spLocks noChangeArrowheads="1"/>
          </p:cNvSpPr>
          <p:nvPr/>
        </p:nvSpPr>
        <p:spPr bwMode="auto">
          <a:xfrm>
            <a:off x="1524000" y="2193925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1752600" y="22701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6172200" y="2270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5"/>
          <p:cNvSpPr>
            <a:spLocks noChangeArrowheads="1"/>
          </p:cNvSpPr>
          <p:nvPr/>
        </p:nvSpPr>
        <p:spPr bwMode="auto">
          <a:xfrm>
            <a:off x="6629400" y="2193925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>
            <a:off x="6743700" y="15176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Freeform 17"/>
          <p:cNvSpPr>
            <a:spLocks/>
          </p:cNvSpPr>
          <p:nvPr/>
        </p:nvSpPr>
        <p:spPr bwMode="auto">
          <a:xfrm>
            <a:off x="6172200" y="1508125"/>
            <a:ext cx="581025" cy="1588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>
            <a:off x="4876800" y="1508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6858000" y="22701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Freeform 20"/>
          <p:cNvSpPr>
            <a:spLocks/>
          </p:cNvSpPr>
          <p:nvPr/>
        </p:nvSpPr>
        <p:spPr bwMode="auto">
          <a:xfrm>
            <a:off x="6172200" y="3032125"/>
            <a:ext cx="581025" cy="1588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21"/>
          <p:cNvSpPr>
            <a:spLocks noChangeShapeType="1"/>
          </p:cNvSpPr>
          <p:nvPr/>
        </p:nvSpPr>
        <p:spPr bwMode="auto">
          <a:xfrm flipV="1">
            <a:off x="6745288" y="23463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22"/>
          <p:cNvSpPr>
            <a:spLocks noChangeShapeType="1"/>
          </p:cNvSpPr>
          <p:nvPr/>
        </p:nvSpPr>
        <p:spPr bwMode="auto">
          <a:xfrm flipH="1">
            <a:off x="1600200" y="303212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 flipV="1">
            <a:off x="1600200" y="23463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4"/>
          <p:cNvSpPr>
            <a:spLocks noChangeShapeType="1"/>
          </p:cNvSpPr>
          <p:nvPr/>
        </p:nvSpPr>
        <p:spPr bwMode="auto">
          <a:xfrm>
            <a:off x="1066800" y="2270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25"/>
          <p:cNvSpPr txBox="1">
            <a:spLocks noChangeArrowheads="1"/>
          </p:cNvSpPr>
          <p:nvPr/>
        </p:nvSpPr>
        <p:spPr bwMode="auto">
          <a:xfrm>
            <a:off x="4114800" y="12795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D(s)</a:t>
            </a:r>
          </a:p>
        </p:txBody>
      </p:sp>
      <p:sp>
        <p:nvSpPr>
          <p:cNvPr id="3095" name="Text Box 26"/>
          <p:cNvSpPr txBox="1">
            <a:spLocks noChangeArrowheads="1"/>
          </p:cNvSpPr>
          <p:nvPr/>
        </p:nvSpPr>
        <p:spPr bwMode="auto">
          <a:xfrm>
            <a:off x="7391400" y="1736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CV(s)</a:t>
            </a:r>
          </a:p>
        </p:txBody>
      </p:sp>
      <p:sp>
        <p:nvSpPr>
          <p:cNvPr id="3096" name="Text Box 27"/>
          <p:cNvSpPr txBox="1">
            <a:spLocks noChangeArrowheads="1"/>
          </p:cNvSpPr>
          <p:nvPr/>
        </p:nvSpPr>
        <p:spPr bwMode="auto">
          <a:xfrm>
            <a:off x="3306763" y="25812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CV</a:t>
            </a:r>
            <a:r>
              <a:rPr lang="en-US" altLang="en-US" sz="2000" b="1" baseline="-25000"/>
              <a:t>m</a:t>
            </a:r>
            <a:r>
              <a:rPr lang="en-US" altLang="en-US" sz="2000" b="1"/>
              <a:t>(s)</a:t>
            </a:r>
          </a:p>
        </p:txBody>
      </p:sp>
      <p:sp>
        <p:nvSpPr>
          <p:cNvPr id="3097" name="Text Box 28"/>
          <p:cNvSpPr txBox="1">
            <a:spLocks noChangeArrowheads="1"/>
          </p:cNvSpPr>
          <p:nvPr/>
        </p:nvSpPr>
        <p:spPr bwMode="auto">
          <a:xfrm>
            <a:off x="457200" y="1736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SP(s)</a:t>
            </a:r>
          </a:p>
        </p:txBody>
      </p:sp>
      <p:sp>
        <p:nvSpPr>
          <p:cNvPr id="3098" name="Text Box 29"/>
          <p:cNvSpPr txBox="1">
            <a:spLocks noChangeArrowheads="1"/>
          </p:cNvSpPr>
          <p:nvPr/>
        </p:nvSpPr>
        <p:spPr bwMode="auto">
          <a:xfrm>
            <a:off x="1752600" y="1736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E(s)</a:t>
            </a:r>
          </a:p>
        </p:txBody>
      </p:sp>
      <p:sp>
        <p:nvSpPr>
          <p:cNvPr id="3099" name="Text Box 30"/>
          <p:cNvSpPr txBox="1">
            <a:spLocks noChangeArrowheads="1"/>
          </p:cNvSpPr>
          <p:nvPr/>
        </p:nvSpPr>
        <p:spPr bwMode="auto">
          <a:xfrm>
            <a:off x="3276600" y="18129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MV(s)</a:t>
            </a:r>
          </a:p>
        </p:txBody>
      </p:sp>
      <p:sp>
        <p:nvSpPr>
          <p:cNvPr id="3100" name="Text Box 31"/>
          <p:cNvSpPr txBox="1">
            <a:spLocks noChangeArrowheads="1"/>
          </p:cNvSpPr>
          <p:nvPr/>
        </p:nvSpPr>
        <p:spPr bwMode="auto">
          <a:xfrm>
            <a:off x="6423025" y="1884363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+</a:t>
            </a:r>
          </a:p>
        </p:txBody>
      </p:sp>
      <p:sp>
        <p:nvSpPr>
          <p:cNvPr id="3101" name="Text Box 32"/>
          <p:cNvSpPr txBox="1">
            <a:spLocks noChangeArrowheads="1"/>
          </p:cNvSpPr>
          <p:nvPr/>
        </p:nvSpPr>
        <p:spPr bwMode="auto">
          <a:xfrm>
            <a:off x="6381750" y="22225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+</a:t>
            </a:r>
          </a:p>
        </p:txBody>
      </p:sp>
      <p:sp>
        <p:nvSpPr>
          <p:cNvPr id="3102" name="Text Box 33"/>
          <p:cNvSpPr txBox="1">
            <a:spLocks noChangeArrowheads="1"/>
          </p:cNvSpPr>
          <p:nvPr/>
        </p:nvSpPr>
        <p:spPr bwMode="auto">
          <a:xfrm>
            <a:off x="1276350" y="19177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+</a:t>
            </a:r>
          </a:p>
        </p:txBody>
      </p:sp>
      <p:sp>
        <p:nvSpPr>
          <p:cNvPr id="3103" name="Text Box 34"/>
          <p:cNvSpPr txBox="1">
            <a:spLocks noChangeArrowheads="1"/>
          </p:cNvSpPr>
          <p:nvPr/>
        </p:nvSpPr>
        <p:spPr bwMode="auto">
          <a:xfrm>
            <a:off x="1295400" y="2251075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-</a:t>
            </a:r>
          </a:p>
        </p:txBody>
      </p:sp>
      <p:sp>
        <p:nvSpPr>
          <p:cNvPr id="3104" name="Text Box 35"/>
          <p:cNvSpPr txBox="1">
            <a:spLocks noChangeArrowheads="1"/>
          </p:cNvSpPr>
          <p:nvPr/>
        </p:nvSpPr>
        <p:spPr bwMode="auto">
          <a:xfrm>
            <a:off x="654050" y="3794125"/>
            <a:ext cx="3148013" cy="149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u="sng"/>
              <a:t>Transfer functions</a:t>
            </a:r>
            <a:endParaRPr lang="en-US" altLang="en-US" sz="1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G</a:t>
            </a:r>
            <a:r>
              <a:rPr lang="en-US" altLang="en-US" sz="1400" b="1" baseline="-25000"/>
              <a:t>C</a:t>
            </a:r>
            <a:r>
              <a:rPr lang="en-US" altLang="en-US" sz="1400" b="1"/>
              <a:t>(s) = controller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  <a:r>
              <a:rPr lang="en-US" altLang="en-US" sz="1400" b="1" baseline="-25000"/>
              <a:t>v</a:t>
            </a:r>
            <a:r>
              <a:rPr lang="en-US" altLang="en-US" sz="1400" b="1"/>
              <a:t>(s) = valve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  <a:r>
              <a:rPr lang="en-US" altLang="en-US" sz="1400" b="1" baseline="-25000"/>
              <a:t>P</a:t>
            </a:r>
            <a:r>
              <a:rPr lang="en-US" altLang="en-US" sz="1400" b="1"/>
              <a:t>(s) = feedback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  <a:r>
              <a:rPr lang="en-US" altLang="en-US" sz="1400" b="1" baseline="-25000"/>
              <a:t>S</a:t>
            </a:r>
            <a:r>
              <a:rPr lang="en-US" altLang="en-US" sz="1400" b="1"/>
              <a:t>(s) = sensor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</a:t>
            </a:r>
            <a:r>
              <a:rPr lang="en-US" altLang="en-US" sz="1400" b="1" baseline="-25000"/>
              <a:t>d</a:t>
            </a:r>
            <a:r>
              <a:rPr lang="en-US" altLang="en-US" sz="1400" b="1"/>
              <a:t>(s) = disturbance process</a:t>
            </a:r>
          </a:p>
        </p:txBody>
      </p:sp>
      <p:sp>
        <p:nvSpPr>
          <p:cNvPr id="3105" name="Text Box 36"/>
          <p:cNvSpPr txBox="1">
            <a:spLocks noChangeArrowheads="1"/>
          </p:cNvSpPr>
          <p:nvPr/>
        </p:nvSpPr>
        <p:spPr bwMode="auto">
          <a:xfrm>
            <a:off x="4343400" y="3589338"/>
            <a:ext cx="3733800" cy="17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u="sng"/>
              <a:t>Variables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CV(s) = controlled variable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CV</a:t>
            </a:r>
            <a:r>
              <a:rPr lang="en-US" altLang="en-US" sz="1400" b="1" baseline="-25000"/>
              <a:t>m</a:t>
            </a:r>
            <a:r>
              <a:rPr lang="en-US" altLang="en-US" sz="1400" b="1"/>
              <a:t>(s) = measured value of CV(s)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D(s) = disturbance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E(s) =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MV(s) = manipulated variable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SP(s) = set point</a:t>
            </a:r>
          </a:p>
        </p:txBody>
      </p:sp>
      <p:sp>
        <p:nvSpPr>
          <p:cNvPr id="3106" name="Rectangle 33"/>
          <p:cNvSpPr>
            <a:spLocks noChangeArrowheads="1"/>
          </p:cNvSpPr>
          <p:nvPr/>
        </p:nvSpPr>
        <p:spPr bwMode="auto">
          <a:xfrm>
            <a:off x="457200" y="457200"/>
            <a:ext cx="804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ahoma" pitchFamily="34" charset="0"/>
              </a:rPr>
              <a:t>The </a:t>
            </a: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</a:rPr>
              <a:t>Mathematical  side </a:t>
            </a:r>
            <a:r>
              <a:rPr lang="en-US" altLang="en-US" sz="2800" b="1">
                <a:latin typeface="Tahoma" pitchFamily="34" charset="0"/>
              </a:rPr>
              <a:t>of Process Control</a:t>
            </a:r>
          </a:p>
        </p:txBody>
      </p:sp>
      <p:graphicFrame>
        <p:nvGraphicFramePr>
          <p:cNvPr id="3107" name="Object 46"/>
          <p:cNvGraphicFramePr>
            <a:graphicFrameLocks noChangeAspect="1"/>
          </p:cNvGraphicFramePr>
          <p:nvPr/>
        </p:nvGraphicFramePr>
        <p:xfrm>
          <a:off x="1165225" y="5715000"/>
          <a:ext cx="6584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2146300" imgH="469900" progId="Equation.3">
                  <p:embed/>
                </p:oleObj>
              </mc:Choice>
              <mc:Fallback>
                <p:oleObj name="Equation" r:id="rId3" imgW="2146300" imgH="4699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715000"/>
                        <a:ext cx="658495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143000" y="3429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143000" y="6096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1143000" y="3810000"/>
            <a:ext cx="3732213" cy="1435100"/>
          </a:xfrm>
          <a:custGeom>
            <a:avLst/>
            <a:gdLst>
              <a:gd name="T0" fmla="*/ 0 w 2399"/>
              <a:gd name="T1" fmla="*/ 2147483647 h 904"/>
              <a:gd name="T2" fmla="*/ 2147483647 w 2399"/>
              <a:gd name="T3" fmla="*/ 2147483647 h 904"/>
              <a:gd name="T4" fmla="*/ 2147483647 w 2399"/>
              <a:gd name="T5" fmla="*/ 2147483647 h 904"/>
              <a:gd name="T6" fmla="*/ 2147483647 w 2399"/>
              <a:gd name="T7" fmla="*/ 2147483647 h 904"/>
              <a:gd name="T8" fmla="*/ 2147483647 w 2399"/>
              <a:gd name="T9" fmla="*/ 2147483647 h 904"/>
              <a:gd name="T10" fmla="*/ 2147483647 w 2399"/>
              <a:gd name="T11" fmla="*/ 2147483647 h 904"/>
              <a:gd name="T12" fmla="*/ 2147483647 w 2399"/>
              <a:gd name="T13" fmla="*/ 2147483647 h 904"/>
              <a:gd name="T14" fmla="*/ 2147483647 w 2399"/>
              <a:gd name="T15" fmla="*/ 2147483647 h 904"/>
              <a:gd name="T16" fmla="*/ 2147483647 w 2399"/>
              <a:gd name="T17" fmla="*/ 2147483647 h 904"/>
              <a:gd name="T18" fmla="*/ 2147483647 w 2399"/>
              <a:gd name="T19" fmla="*/ 2147483647 h 904"/>
              <a:gd name="T20" fmla="*/ 2147483647 w 2399"/>
              <a:gd name="T21" fmla="*/ 2147483647 h 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99" h="904">
                <a:moveTo>
                  <a:pt x="0" y="40"/>
                </a:moveTo>
                <a:cubicBezTo>
                  <a:pt x="292" y="40"/>
                  <a:pt x="584" y="40"/>
                  <a:pt x="720" y="40"/>
                </a:cubicBezTo>
                <a:cubicBezTo>
                  <a:pt x="856" y="40"/>
                  <a:pt x="776" y="32"/>
                  <a:pt x="816" y="40"/>
                </a:cubicBezTo>
                <a:cubicBezTo>
                  <a:pt x="856" y="48"/>
                  <a:pt x="912" y="0"/>
                  <a:pt x="960" y="88"/>
                </a:cubicBezTo>
                <a:cubicBezTo>
                  <a:pt x="1008" y="176"/>
                  <a:pt x="1064" y="440"/>
                  <a:pt x="1104" y="568"/>
                </a:cubicBezTo>
                <a:cubicBezTo>
                  <a:pt x="1144" y="696"/>
                  <a:pt x="1168" y="808"/>
                  <a:pt x="1200" y="856"/>
                </a:cubicBezTo>
                <a:cubicBezTo>
                  <a:pt x="1232" y="904"/>
                  <a:pt x="1264" y="888"/>
                  <a:pt x="1296" y="856"/>
                </a:cubicBezTo>
                <a:cubicBezTo>
                  <a:pt x="1328" y="824"/>
                  <a:pt x="1352" y="760"/>
                  <a:pt x="1392" y="664"/>
                </a:cubicBezTo>
                <a:cubicBezTo>
                  <a:pt x="1432" y="568"/>
                  <a:pt x="1446" y="355"/>
                  <a:pt x="1536" y="280"/>
                </a:cubicBezTo>
                <a:cubicBezTo>
                  <a:pt x="1626" y="205"/>
                  <a:pt x="1789" y="224"/>
                  <a:pt x="1933" y="212"/>
                </a:cubicBezTo>
                <a:cubicBezTo>
                  <a:pt x="2077" y="200"/>
                  <a:pt x="2238" y="203"/>
                  <a:pt x="2399" y="20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19200" y="4495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 Unicode MS" pitchFamily="34" charset="-128"/>
                <a:sym typeface="Symbol" pitchFamily="18" charset="2"/>
              </a:rPr>
              <a:t>P</a:t>
            </a:r>
            <a:r>
              <a:rPr lang="en-US" altLang="en-US" sz="1200" b="1" baseline="-25000">
                <a:latin typeface="Arial Unicode MS" pitchFamily="34" charset="-128"/>
                <a:sym typeface="Symbol" pitchFamily="18" charset="2"/>
              </a:rPr>
              <a:t>orifice</a:t>
            </a:r>
            <a:r>
              <a:rPr lang="en-US" altLang="en-US" sz="1800" b="1">
                <a:latin typeface="Arial Unicode MS" pitchFamily="34" charset="-128"/>
                <a:sym typeface="Symbol" pitchFamily="18" charset="2"/>
              </a:rPr>
              <a:t>= P</a:t>
            </a:r>
            <a:r>
              <a:rPr lang="en-US" altLang="en-US" sz="1800" b="1" baseline="-25000">
                <a:latin typeface="Arial Unicode MS" pitchFamily="34" charset="-128"/>
                <a:sym typeface="Symbol" pitchFamily="18" charset="2"/>
              </a:rPr>
              <a:t>1</a:t>
            </a:r>
            <a:r>
              <a:rPr lang="en-US" altLang="en-US" sz="1800" b="1">
                <a:latin typeface="Arial Unicode MS" pitchFamily="34" charset="-128"/>
                <a:sym typeface="Symbol" pitchFamily="18" charset="2"/>
              </a:rPr>
              <a:t> – P</a:t>
            </a:r>
            <a:r>
              <a:rPr lang="en-US" altLang="en-US" sz="1800" b="1" baseline="-25000">
                <a:latin typeface="Arial Unicode MS" pitchFamily="34" charset="-128"/>
                <a:sym typeface="Symbol" pitchFamily="18" charset="2"/>
              </a:rPr>
              <a:t>3</a:t>
            </a:r>
            <a:endParaRPr lang="en-US" altLang="en-US" sz="1800" b="1" baseline="-25000">
              <a:latin typeface="Arial Unicode MS" pitchFamily="34" charset="-128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2047875" y="52197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286000" y="4876800"/>
            <a:ext cx="0" cy="344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2860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81200" y="6172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Distance </a:t>
            </a:r>
            <a:r>
              <a:rPr lang="en-US" altLang="en-US" sz="1400">
                <a:sym typeface="Symbol" pitchFamily="18" charset="2"/>
              </a:rPr>
              <a:t></a:t>
            </a:r>
            <a:endParaRPr lang="en-US" altLang="en-US" sz="14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-5400000">
            <a:off x="-38100" y="44577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pressure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Is there a downside to orifices?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143000" y="1066800"/>
            <a:ext cx="4191000" cy="2057400"/>
            <a:chOff x="1536" y="2793"/>
            <a:chExt cx="1543" cy="904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93"/>
              <a:ext cx="1543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30" name="Freeform 14"/>
            <p:cNvSpPr>
              <a:spLocks/>
            </p:cNvSpPr>
            <p:nvPr/>
          </p:nvSpPr>
          <p:spPr bwMode="auto">
            <a:xfrm>
              <a:off x="1591" y="3168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Freeform 15"/>
            <p:cNvSpPr>
              <a:spLocks/>
            </p:cNvSpPr>
            <p:nvPr/>
          </p:nvSpPr>
          <p:spPr bwMode="auto">
            <a:xfrm flipV="1">
              <a:off x="1613" y="2874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5867400" y="1219200"/>
            <a:ext cx="2819400" cy="1108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What is a key disadvantage of the orifice meter?</a:t>
            </a:r>
          </a:p>
        </p:txBody>
      </p: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5029200" y="3505200"/>
            <a:ext cx="3810000" cy="2840038"/>
            <a:chOff x="3168" y="2208"/>
            <a:chExt cx="2400" cy="1789"/>
          </a:xfrm>
        </p:grpSpPr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3408" y="2208"/>
              <a:ext cx="2160" cy="178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u="sng">
                  <a:solidFill>
                    <a:schemeClr val="accent2"/>
                  </a:solidFill>
                </a:rPr>
                <a:t>Pressure loss</a:t>
              </a:r>
              <a:r>
                <a:rPr lang="en-US" altLang="en-US" sz="2400" b="1">
                  <a:solidFill>
                    <a:schemeClr val="accent2"/>
                  </a:solidFill>
                </a:rPr>
                <a:t>!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accent2"/>
                  </a:solidFill>
                </a:rPr>
                <a:t>When cost of pressure increase (P</a:t>
              </a:r>
              <a:r>
                <a:rPr lang="en-US" altLang="en-US" sz="2400" b="1" baseline="-25000">
                  <a:solidFill>
                    <a:schemeClr val="accent2"/>
                  </a:solidFill>
                </a:rPr>
                <a:t>1</a:t>
              </a:r>
              <a:r>
                <a:rPr lang="en-US" altLang="en-US" sz="2400" b="1">
                  <a:solidFill>
                    <a:schemeClr val="accent2"/>
                  </a:solidFill>
                </a:rPr>
                <a:t>) by pumping or compression is high, we want to avoid the “non-recoverable” pressure loss.</a:t>
              </a: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>
              <a:off x="3168" y="2515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2590800" y="3082925"/>
            <a:ext cx="2819400" cy="2644775"/>
            <a:chOff x="1632" y="1942"/>
            <a:chExt cx="1776" cy="1666"/>
          </a:xfrm>
        </p:grpSpPr>
        <p:sp>
          <p:nvSpPr>
            <p:cNvPr id="21520" name="Text Box 25"/>
            <p:cNvSpPr txBox="1">
              <a:spLocks noChangeArrowheads="1"/>
            </p:cNvSpPr>
            <p:nvPr/>
          </p:nvSpPr>
          <p:spPr bwMode="auto">
            <a:xfrm>
              <a:off x="2304" y="1942"/>
              <a:ext cx="1104" cy="21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accent2"/>
                  </a:solidFill>
                  <a:latin typeface="Arial Unicode MS" pitchFamily="34" charset="-128"/>
                  <a:sym typeface="Symbol" pitchFamily="18" charset="2"/>
                </a:rPr>
                <a:t>P</a:t>
              </a:r>
              <a:r>
                <a:rPr lang="en-US" altLang="en-US" sz="1600" b="1" baseline="-25000">
                  <a:solidFill>
                    <a:schemeClr val="accent2"/>
                  </a:solidFill>
                  <a:latin typeface="Arial Unicode MS" pitchFamily="34" charset="-128"/>
                  <a:sym typeface="Symbol" pitchFamily="18" charset="2"/>
                </a:rPr>
                <a:t>loss  </a:t>
              </a:r>
              <a:r>
                <a:rPr lang="en-US" altLang="en-US" sz="1600" b="1">
                  <a:solidFill>
                    <a:schemeClr val="accent2"/>
                  </a:solidFill>
                  <a:latin typeface="Arial Unicode MS" pitchFamily="34" charset="-128"/>
                  <a:sym typeface="Symbol" pitchFamily="18" charset="2"/>
                </a:rPr>
                <a:t>= P</a:t>
              </a:r>
              <a:r>
                <a:rPr lang="en-US" altLang="en-US" sz="1600" b="1" baseline="-25000">
                  <a:solidFill>
                    <a:schemeClr val="accent2"/>
                  </a:solidFill>
                  <a:latin typeface="Arial Unicode MS" pitchFamily="34" charset="-128"/>
                  <a:sym typeface="Symbol" pitchFamily="18" charset="2"/>
                </a:rPr>
                <a:t>1</a:t>
              </a:r>
              <a:r>
                <a:rPr lang="en-US" altLang="en-US" sz="1600" b="1">
                  <a:solidFill>
                    <a:schemeClr val="accent2"/>
                  </a:solidFill>
                  <a:latin typeface="Arial Unicode MS" pitchFamily="34" charset="-128"/>
                  <a:sym typeface="Symbol" pitchFamily="18" charset="2"/>
                </a:rPr>
                <a:t> – P</a:t>
              </a:r>
              <a:r>
                <a:rPr lang="en-US" altLang="en-US" sz="1600" b="1" baseline="-25000">
                  <a:solidFill>
                    <a:schemeClr val="accent2"/>
                  </a:solidFill>
                  <a:latin typeface="Arial Unicode MS" pitchFamily="34" charset="-128"/>
                  <a:sym typeface="Symbol" pitchFamily="18" charset="2"/>
                </a:rPr>
                <a:t>2</a:t>
              </a:r>
              <a:endParaRPr lang="en-US" altLang="en-US" sz="1600" b="1" baseline="-2500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grpSp>
          <p:nvGrpSpPr>
            <p:cNvPr id="21521" name="Group 27"/>
            <p:cNvGrpSpPr>
              <a:grpSpLocks/>
            </p:cNvGrpSpPr>
            <p:nvPr/>
          </p:nvGrpSpPr>
          <p:grpSpPr bwMode="auto">
            <a:xfrm>
              <a:off x="1632" y="2160"/>
              <a:ext cx="1536" cy="1448"/>
              <a:chOff x="1632" y="2160"/>
              <a:chExt cx="1536" cy="1448"/>
            </a:xfrm>
          </p:grpSpPr>
          <p:grpSp>
            <p:nvGrpSpPr>
              <p:cNvPr id="21522" name="Group 17"/>
              <p:cNvGrpSpPr>
                <a:grpSpLocks/>
              </p:cNvGrpSpPr>
              <p:nvPr/>
            </p:nvGrpSpPr>
            <p:grpSpPr bwMode="auto">
              <a:xfrm>
                <a:off x="1632" y="2160"/>
                <a:ext cx="1440" cy="768"/>
                <a:chOff x="1632" y="2160"/>
                <a:chExt cx="1440" cy="768"/>
              </a:xfrm>
            </p:grpSpPr>
            <p:sp>
              <p:nvSpPr>
                <p:cNvPr id="21524" name="Line 18"/>
                <p:cNvSpPr>
                  <a:spLocks noChangeShapeType="1"/>
                </p:cNvSpPr>
                <p:nvPr/>
              </p:nvSpPr>
              <p:spPr bwMode="auto">
                <a:xfrm>
                  <a:off x="1632" y="2437"/>
                  <a:ext cx="1440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784" y="2592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Line 20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23" name="Text Box 26"/>
              <p:cNvSpPr txBox="1">
                <a:spLocks noChangeArrowheads="1"/>
              </p:cNvSpPr>
              <p:nvPr/>
            </p:nvSpPr>
            <p:spPr bwMode="auto">
              <a:xfrm>
                <a:off x="2352" y="2928"/>
                <a:ext cx="816" cy="68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accent2"/>
                    </a:solidFill>
                  </a:rPr>
                  <a:t>Non-recoverable pressure drop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1143000" y="3429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143000" y="6096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1143000" y="3810000"/>
            <a:ext cx="3732213" cy="1435100"/>
          </a:xfrm>
          <a:custGeom>
            <a:avLst/>
            <a:gdLst>
              <a:gd name="T0" fmla="*/ 0 w 2399"/>
              <a:gd name="T1" fmla="*/ 2147483647 h 904"/>
              <a:gd name="T2" fmla="*/ 2147483647 w 2399"/>
              <a:gd name="T3" fmla="*/ 2147483647 h 904"/>
              <a:gd name="T4" fmla="*/ 2147483647 w 2399"/>
              <a:gd name="T5" fmla="*/ 2147483647 h 904"/>
              <a:gd name="T6" fmla="*/ 2147483647 w 2399"/>
              <a:gd name="T7" fmla="*/ 2147483647 h 904"/>
              <a:gd name="T8" fmla="*/ 2147483647 w 2399"/>
              <a:gd name="T9" fmla="*/ 2147483647 h 904"/>
              <a:gd name="T10" fmla="*/ 2147483647 w 2399"/>
              <a:gd name="T11" fmla="*/ 2147483647 h 904"/>
              <a:gd name="T12" fmla="*/ 2147483647 w 2399"/>
              <a:gd name="T13" fmla="*/ 2147483647 h 904"/>
              <a:gd name="T14" fmla="*/ 2147483647 w 2399"/>
              <a:gd name="T15" fmla="*/ 2147483647 h 904"/>
              <a:gd name="T16" fmla="*/ 2147483647 w 2399"/>
              <a:gd name="T17" fmla="*/ 2147483647 h 904"/>
              <a:gd name="T18" fmla="*/ 2147483647 w 2399"/>
              <a:gd name="T19" fmla="*/ 2147483647 h 904"/>
              <a:gd name="T20" fmla="*/ 2147483647 w 2399"/>
              <a:gd name="T21" fmla="*/ 2147483647 h 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99" h="904">
                <a:moveTo>
                  <a:pt x="0" y="40"/>
                </a:moveTo>
                <a:cubicBezTo>
                  <a:pt x="292" y="40"/>
                  <a:pt x="584" y="40"/>
                  <a:pt x="720" y="40"/>
                </a:cubicBezTo>
                <a:cubicBezTo>
                  <a:pt x="856" y="40"/>
                  <a:pt x="776" y="32"/>
                  <a:pt x="816" y="40"/>
                </a:cubicBezTo>
                <a:cubicBezTo>
                  <a:pt x="856" y="48"/>
                  <a:pt x="912" y="0"/>
                  <a:pt x="960" y="88"/>
                </a:cubicBezTo>
                <a:cubicBezTo>
                  <a:pt x="1008" y="176"/>
                  <a:pt x="1064" y="440"/>
                  <a:pt x="1104" y="568"/>
                </a:cubicBezTo>
                <a:cubicBezTo>
                  <a:pt x="1144" y="696"/>
                  <a:pt x="1168" y="808"/>
                  <a:pt x="1200" y="856"/>
                </a:cubicBezTo>
                <a:cubicBezTo>
                  <a:pt x="1232" y="904"/>
                  <a:pt x="1264" y="888"/>
                  <a:pt x="1296" y="856"/>
                </a:cubicBezTo>
                <a:cubicBezTo>
                  <a:pt x="1328" y="824"/>
                  <a:pt x="1352" y="760"/>
                  <a:pt x="1392" y="664"/>
                </a:cubicBezTo>
                <a:cubicBezTo>
                  <a:pt x="1432" y="568"/>
                  <a:pt x="1446" y="355"/>
                  <a:pt x="1536" y="280"/>
                </a:cubicBezTo>
                <a:cubicBezTo>
                  <a:pt x="1626" y="205"/>
                  <a:pt x="1789" y="224"/>
                  <a:pt x="1933" y="212"/>
                </a:cubicBezTo>
                <a:cubicBezTo>
                  <a:pt x="2077" y="200"/>
                  <a:pt x="2238" y="203"/>
                  <a:pt x="2399" y="20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4495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 Unicode MS" pitchFamily="34" charset="-128"/>
                <a:sym typeface="Symbol" pitchFamily="18" charset="2"/>
              </a:rPr>
              <a:t>P</a:t>
            </a:r>
            <a:r>
              <a:rPr lang="en-US" altLang="en-US" sz="1200" b="1" baseline="-25000">
                <a:latin typeface="Arial Unicode MS" pitchFamily="34" charset="-128"/>
                <a:sym typeface="Symbol" pitchFamily="18" charset="2"/>
              </a:rPr>
              <a:t>orifice</a:t>
            </a:r>
            <a:r>
              <a:rPr lang="en-US" altLang="en-US" sz="1800" b="1">
                <a:latin typeface="Arial Unicode MS" pitchFamily="34" charset="-128"/>
                <a:sym typeface="Symbol" pitchFamily="18" charset="2"/>
              </a:rPr>
              <a:t>= P</a:t>
            </a:r>
            <a:r>
              <a:rPr lang="en-US" altLang="en-US" sz="1800" b="1" baseline="-25000">
                <a:latin typeface="Arial Unicode MS" pitchFamily="34" charset="-128"/>
                <a:sym typeface="Symbol" pitchFamily="18" charset="2"/>
              </a:rPr>
              <a:t>1</a:t>
            </a:r>
            <a:r>
              <a:rPr lang="en-US" altLang="en-US" sz="1800" b="1">
                <a:latin typeface="Arial Unicode MS" pitchFamily="34" charset="-128"/>
                <a:sym typeface="Symbol" pitchFamily="18" charset="2"/>
              </a:rPr>
              <a:t> – P</a:t>
            </a:r>
            <a:r>
              <a:rPr lang="en-US" altLang="en-US" sz="1800" b="1" baseline="-25000">
                <a:latin typeface="Arial Unicode MS" pitchFamily="34" charset="-128"/>
                <a:sym typeface="Symbol" pitchFamily="18" charset="2"/>
              </a:rPr>
              <a:t>3</a:t>
            </a:r>
            <a:endParaRPr lang="en-US" altLang="en-US" sz="1800" b="1" baseline="-25000">
              <a:latin typeface="Arial Unicode MS" pitchFamily="34" charset="-128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047875" y="52197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286000" y="4876800"/>
            <a:ext cx="0" cy="344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2860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981200" y="6172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Distance </a:t>
            </a:r>
            <a:r>
              <a:rPr lang="en-US" altLang="en-US" sz="1400">
                <a:sym typeface="Symbol" pitchFamily="18" charset="2"/>
              </a:rPr>
              <a:t></a:t>
            </a:r>
            <a:endParaRPr lang="en-US" altLang="en-US" sz="1400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 rot="-5400000">
            <a:off x="-38100" y="44577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pressure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Is there a downside to orifices?</a:t>
            </a: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1143000" y="1066800"/>
            <a:ext cx="4191000" cy="2057400"/>
            <a:chOff x="1536" y="2793"/>
            <a:chExt cx="1543" cy="904"/>
          </a:xfrm>
        </p:grpSpPr>
        <p:pic>
          <p:nvPicPr>
            <p:cNvPr id="2254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793"/>
              <a:ext cx="1543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6" name="Freeform 14"/>
            <p:cNvSpPr>
              <a:spLocks/>
            </p:cNvSpPr>
            <p:nvPr/>
          </p:nvSpPr>
          <p:spPr bwMode="auto">
            <a:xfrm>
              <a:off x="1591" y="3168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Freeform 15"/>
            <p:cNvSpPr>
              <a:spLocks/>
            </p:cNvSpPr>
            <p:nvPr/>
          </p:nvSpPr>
          <p:spPr bwMode="auto">
            <a:xfrm flipV="1">
              <a:off x="1613" y="2874"/>
              <a:ext cx="1134" cy="175"/>
            </a:xfrm>
            <a:custGeom>
              <a:avLst/>
              <a:gdLst>
                <a:gd name="T0" fmla="*/ 0 w 920"/>
                <a:gd name="T1" fmla="*/ 3469 h 131"/>
                <a:gd name="T2" fmla="*/ 1039 w 920"/>
                <a:gd name="T3" fmla="*/ 4132 h 131"/>
                <a:gd name="T4" fmla="*/ 3384 w 920"/>
                <a:gd name="T5" fmla="*/ 2966 h 131"/>
                <a:gd name="T6" fmla="*/ 4495 w 920"/>
                <a:gd name="T7" fmla="*/ 1178 h 131"/>
                <a:gd name="T8" fmla="*/ 5282 w 920"/>
                <a:gd name="T9" fmla="*/ 313 h 131"/>
                <a:gd name="T10" fmla="*/ 7176 w 920"/>
                <a:gd name="T11" fmla="*/ 1 h 131"/>
                <a:gd name="T12" fmla="*/ 8081 w 920"/>
                <a:gd name="T13" fmla="*/ 605 h 131"/>
                <a:gd name="T14" fmla="*/ 9872 w 920"/>
                <a:gd name="T15" fmla="*/ 3551 h 131"/>
                <a:gd name="T16" fmla="*/ 11318 w 920"/>
                <a:gd name="T17" fmla="*/ 3838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0" h="131">
                  <a:moveTo>
                    <a:pt x="0" y="108"/>
                  </a:moveTo>
                  <a:cubicBezTo>
                    <a:pt x="19" y="119"/>
                    <a:pt x="38" y="131"/>
                    <a:pt x="84" y="128"/>
                  </a:cubicBezTo>
                  <a:cubicBezTo>
                    <a:pt x="130" y="125"/>
                    <a:pt x="228" y="107"/>
                    <a:pt x="275" y="92"/>
                  </a:cubicBezTo>
                  <a:cubicBezTo>
                    <a:pt x="322" y="77"/>
                    <a:pt x="340" y="51"/>
                    <a:pt x="366" y="37"/>
                  </a:cubicBezTo>
                  <a:cubicBezTo>
                    <a:pt x="392" y="23"/>
                    <a:pt x="393" y="16"/>
                    <a:pt x="429" y="10"/>
                  </a:cubicBezTo>
                  <a:cubicBezTo>
                    <a:pt x="465" y="4"/>
                    <a:pt x="546" y="0"/>
                    <a:pt x="584" y="1"/>
                  </a:cubicBezTo>
                  <a:cubicBezTo>
                    <a:pt x="622" y="2"/>
                    <a:pt x="621" y="1"/>
                    <a:pt x="657" y="19"/>
                  </a:cubicBezTo>
                  <a:cubicBezTo>
                    <a:pt x="693" y="37"/>
                    <a:pt x="758" y="93"/>
                    <a:pt x="802" y="110"/>
                  </a:cubicBezTo>
                  <a:cubicBezTo>
                    <a:pt x="846" y="127"/>
                    <a:pt x="897" y="118"/>
                    <a:pt x="920" y="1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5867400" y="1066800"/>
            <a:ext cx="2819400" cy="144621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What can occur after the orifice plate that can make the measurement useless?</a:t>
            </a:r>
          </a:p>
        </p:txBody>
      </p: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3467100" y="3489325"/>
            <a:ext cx="5372100" cy="3000375"/>
            <a:chOff x="2184" y="2208"/>
            <a:chExt cx="3384" cy="1890"/>
          </a:xfrm>
        </p:grpSpPr>
        <p:sp>
          <p:nvSpPr>
            <p:cNvPr id="22543" name="Text Box 23"/>
            <p:cNvSpPr txBox="1">
              <a:spLocks noChangeArrowheads="1"/>
            </p:cNvSpPr>
            <p:nvPr/>
          </p:nvSpPr>
          <p:spPr bwMode="auto">
            <a:xfrm>
              <a:off x="3408" y="2208"/>
              <a:ext cx="2160" cy="189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u="sng">
                  <a:solidFill>
                    <a:schemeClr val="accent2"/>
                  </a:solidFill>
                </a:rPr>
                <a:t>Cavitation</a:t>
              </a:r>
              <a:r>
                <a:rPr lang="en-US" altLang="en-US" sz="2400" b="1">
                  <a:solidFill>
                    <a:schemeClr val="accent2"/>
                  </a:solidFill>
                </a:rPr>
                <a:t>!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00" b="1">
                  <a:solidFill>
                    <a:schemeClr val="accent2"/>
                  </a:solidFill>
                </a:rPr>
                <a:t>The liquid could be near its bubble point, so that a decrease in pressure could lead to partial vaporization.  This results in extreme noise in the pressure difference.</a:t>
              </a:r>
            </a:p>
          </p:txBody>
        </p:sp>
        <p:sp>
          <p:nvSpPr>
            <p:cNvPr id="22544" name="Line 24"/>
            <p:cNvSpPr>
              <a:spLocks noChangeShapeType="1"/>
            </p:cNvSpPr>
            <p:nvPr/>
          </p:nvSpPr>
          <p:spPr bwMode="auto">
            <a:xfrm flipH="1">
              <a:off x="2184" y="3091"/>
              <a:ext cx="12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600075" y="877888"/>
          <a:ext cx="8077200" cy="59055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85950"/>
                <a:gridCol w="6191250"/>
              </a:tblGrid>
              <a:tr h="69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Accuracy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Typically, 2-4% inaccuracy</a:t>
                      </a:r>
                    </a:p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Strongly affected by density changes from base case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368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Repeatability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Much better than accuracy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36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Reproducibility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Much better than accuracy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69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Accuracy limited to 25-100% of span</a:t>
                      </a:r>
                    </a:p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Span achieved by selecting diameter of orifice and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P</a:t>
                      </a:r>
                      <a:r>
                        <a:rPr kumimoji="0" lang="en-US" sz="18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orifice</a:t>
                      </a:r>
                      <a:endParaRPr kumimoji="0" 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Reliability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reliable, no moving parts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Linearity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take square root to achieve linear relationship between measured signal and flow rate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36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Maintenance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low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969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Process Environment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Turbulent, Single liquid phase, no slurries (plugging)</a:t>
                      </a:r>
                    </a:p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Straight run of pipe needed (D= pipe diameter),</a:t>
                      </a:r>
                    </a:p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10-20D upstream, 5-8D downstream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36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Nearly instantaneous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368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Safety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safe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  <a:tr h="69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 equipment (capital) cost, large number of suppliers</a:t>
                      </a:r>
                    </a:p>
                    <a:p>
                      <a:pPr marL="161925" marR="0" lvl="0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operating cost (non-recoverable pressure loss)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/>
                </a:tc>
              </a:tr>
            </a:tbl>
          </a:graphicData>
        </a:graphic>
      </p:graphicFrame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Factors in selecting an orifice 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 descr="Click for details on A  and R Serie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862638" y="2463800"/>
            <a:ext cx="2984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762000" y="1460500"/>
          <a:ext cx="266700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Drawing" r:id="rId4" imgW="2042280" imgH="1989000" progId="WPDraw30.Drawing">
                  <p:embed/>
                </p:oleObj>
              </mc:Choice>
              <mc:Fallback>
                <p:oleObj name="Drawing" r:id="rId4" imgW="2042280" imgH="1989000" progId="WPDraw30.Drawing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60500"/>
                        <a:ext cx="2667000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8318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Temperature: </a:t>
            </a:r>
            <a:r>
              <a:rPr lang="en-US" altLang="en-US" sz="2400" b="1" dirty="0" smtClean="0">
                <a:latin typeface="Tahoma" pitchFamily="34" charset="0"/>
              </a:rPr>
              <a:t>Local display is possible using thermometers and bimetallic sensors</a:t>
            </a:r>
          </a:p>
        </p:txBody>
      </p:sp>
      <p:sp>
        <p:nvSpPr>
          <p:cNvPr id="24581" name="AutoShape 11" descr="A  and R Series:DialTempTM, Bi-Metal Stem Thermometers, 3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868988" y="2671763"/>
            <a:ext cx="2952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755775" y="4876800"/>
            <a:ext cx="57070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 external power required and low cost.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 generally used for transmission to a controller or remote display.</a:t>
            </a: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838200" y="4065588"/>
            <a:ext cx="2514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Citation: Omega WWW site</a:t>
            </a:r>
          </a:p>
        </p:txBody>
      </p:sp>
      <p:pic>
        <p:nvPicPr>
          <p:cNvPr id="24584" name="Picture 15" descr="C:\Program Files\Microsoft Office\Clipart\standard\stddir3\pe01357_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4613"/>
            <a:ext cx="2241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http://www.cyberphysics.co.uk/topics/heat/bime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808163"/>
            <a:ext cx="13525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1"/>
          <p:cNvSpPr>
            <a:spLocks noChangeArrowheads="1"/>
          </p:cNvSpPr>
          <p:nvPr/>
        </p:nvSpPr>
        <p:spPr bwMode="auto">
          <a:xfrm>
            <a:off x="6629400" y="3733800"/>
            <a:ext cx="217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http://www.cyberphysics.co.uk/topics/heat/thermometer.htm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7"/>
          <p:cNvGrpSpPr>
            <a:grpSpLocks/>
          </p:cNvGrpSpPr>
          <p:nvPr/>
        </p:nvGrpSpPr>
        <p:grpSpPr bwMode="auto">
          <a:xfrm>
            <a:off x="1490663" y="1770063"/>
            <a:ext cx="6162675" cy="3246437"/>
            <a:chOff x="0" y="0"/>
            <a:chExt cx="3882" cy="2045"/>
          </a:xfrm>
        </p:grpSpPr>
        <p:sp>
          <p:nvSpPr>
            <p:cNvPr id="2561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1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5618" name="Group 6"/>
            <p:cNvGrpSpPr>
              <a:grpSpLocks/>
            </p:cNvGrpSpPr>
            <p:nvPr/>
          </p:nvGrpSpPr>
          <p:grpSpPr bwMode="auto">
            <a:xfrm>
              <a:off x="0" y="0"/>
              <a:ext cx="3882" cy="2045"/>
              <a:chOff x="-58" y="-29"/>
              <a:chExt cx="3882" cy="2045"/>
            </a:xfrm>
          </p:grpSpPr>
          <p:sp>
            <p:nvSpPr>
              <p:cNvPr id="25619" name="Rectangle 3"/>
              <p:cNvSpPr>
                <a:spLocks noChangeArrowheads="1"/>
              </p:cNvSpPr>
              <p:nvPr/>
            </p:nvSpPr>
            <p:spPr bwMode="auto">
              <a:xfrm>
                <a:off x="-58" y="-29"/>
                <a:ext cx="11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/>
                </a:r>
                <a:br>
                  <a:rPr lang="en-US" altLang="en-US" sz="1000">
                    <a:latin typeface="Arial" charset="0"/>
                  </a:rPr>
                </a:br>
                <a:endParaRPr lang="en-US" altLang="en-US" sz="2400"/>
              </a:p>
            </p:txBody>
          </p:sp>
          <p:sp>
            <p:nvSpPr>
              <p:cNvPr id="25620" name="Rectangle 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3824" cy="1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latin typeface="Arial" charset="0"/>
                  </a:rPr>
                  <a:t>  </a:t>
                </a:r>
                <a:r>
                  <a:rPr lang="en-US" altLang="en-US" sz="16400">
                    <a:latin typeface="Arial" charset="0"/>
                  </a:rPr>
                  <a:t> </a:t>
                </a:r>
                <a:r>
                  <a:rPr lang="en-US" altLang="en-US" sz="1000">
                    <a:latin typeface="Arial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25603" name="Line 10"/>
          <p:cNvSpPr>
            <a:spLocks noChangeShapeType="1"/>
          </p:cNvSpPr>
          <p:nvPr/>
        </p:nvSpPr>
        <p:spPr bwMode="auto">
          <a:xfrm flipV="1">
            <a:off x="2286000" y="1828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11"/>
          <p:cNvSpPr>
            <a:spLocks noChangeShapeType="1"/>
          </p:cNvSpPr>
          <p:nvPr/>
        </p:nvSpPr>
        <p:spPr bwMode="auto">
          <a:xfrm>
            <a:off x="28956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>
            <a:off x="2286000" y="2209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13"/>
          <p:cNvSpPr>
            <a:spLocks noChangeShapeType="1"/>
          </p:cNvSpPr>
          <p:nvPr/>
        </p:nvSpPr>
        <p:spPr bwMode="auto">
          <a:xfrm>
            <a:off x="2819400" y="2514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 flipV="1">
            <a:off x="6477000" y="2209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>
            <a:off x="46482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 flipH="1" flipV="1">
            <a:off x="6400800" y="182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Oval 17"/>
          <p:cNvSpPr>
            <a:spLocks noChangeArrowheads="1"/>
          </p:cNvSpPr>
          <p:nvPr/>
        </p:nvSpPr>
        <p:spPr bwMode="auto">
          <a:xfrm>
            <a:off x="4114800" y="16002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1" name="Line 18"/>
          <p:cNvSpPr>
            <a:spLocks noChangeShapeType="1"/>
          </p:cNvSpPr>
          <p:nvPr/>
        </p:nvSpPr>
        <p:spPr bwMode="auto">
          <a:xfrm>
            <a:off x="41910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71628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T1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14478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T2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381000" y="2819400"/>
            <a:ext cx="8610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itchFamily="34" charset="0"/>
              </a:rPr>
              <a:t>“Seebeck effect</a:t>
            </a:r>
            <a:r>
              <a:rPr lang="en-US" altLang="en-US" sz="2000" b="1">
                <a:latin typeface="Tahoma" pitchFamily="34" charset="0"/>
              </a:rPr>
              <a:t>: When two wires composed of dissimilar metals are joined at both ends and the ends are at different temperatures, there is a continuous current which flows in the thermoelectric circuit. Thomas Seebeck made this discovery in 1821.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If this circuit is broken at the center, the net open circuit voltage (the Seebeck voltage) is a function of the junction temperatures and the composition of the two metals.”</a:t>
            </a:r>
          </a:p>
        </p:txBody>
      </p:sp>
      <p:sp>
        <p:nvSpPr>
          <p:cNvPr id="25615" name="Text Box 52"/>
          <p:cNvSpPr txBox="1">
            <a:spLocks noChangeArrowheads="1"/>
          </p:cNvSpPr>
          <p:nvPr/>
        </p:nvSpPr>
        <p:spPr bwMode="auto">
          <a:xfrm>
            <a:off x="5943600" y="63246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  <p:sp>
        <p:nvSpPr>
          <p:cNvPr id="24592" name="Text Box 53"/>
          <p:cNvSpPr txBox="1">
            <a:spLocks noChangeArrowheads="1"/>
          </p:cNvSpPr>
          <p:nvPr/>
        </p:nvSpPr>
        <p:spPr bwMode="auto">
          <a:xfrm>
            <a:off x="304800" y="228600"/>
            <a:ext cx="8458200" cy="11969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Thermocouples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itchFamily="34" charset="0"/>
              </a:rPr>
              <a:t>: </a:t>
            </a:r>
            <a:r>
              <a:rPr lang="en-US" altLang="en-US" sz="2400" b="1" dirty="0" smtClean="0">
                <a:latin typeface="Tahoma" pitchFamily="34" charset="0"/>
              </a:rPr>
              <a:t>Specific metal pairs are used in practice for selected accuracies and ranges of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82296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943600" y="63246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458200" cy="11969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Thermocouples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itchFamily="34" charset="0"/>
              </a:rPr>
              <a:t>: </a:t>
            </a:r>
            <a:r>
              <a:rPr lang="en-US" altLang="en-US" sz="2400" b="1" dirty="0" smtClean="0">
                <a:latin typeface="Tahoma" pitchFamily="34" charset="0"/>
              </a:rPr>
              <a:t>Specific metal pairs are used in practice for selected accuracies and ranges of temperature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838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We seek a nearly linear relationship between voltage and temperature, and we correct the mild non-linearity.  Accuracy is not good, </a:t>
            </a:r>
            <a:r>
              <a:rPr lang="en-US" altLang="en-US" sz="2000" b="1">
                <a:latin typeface="Tahoma" pitchFamily="34" charset="0"/>
                <a:sym typeface="Symbol" pitchFamily="18" charset="2"/>
              </a:rPr>
              <a:t> 2 C.</a:t>
            </a:r>
            <a:endParaRPr lang="en-US" altLang="en-US" sz="2000" b="1">
              <a:latin typeface="Tahoma" pitchFamily="34" charset="0"/>
            </a:endParaRP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819400" y="26670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ahoma" pitchFamily="34" charset="0"/>
              </a:rPr>
              <a:t>Voltage vs Temperature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1828800" y="6400800"/>
            <a:ext cx="26670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One junction assumed to be at 0 </a:t>
            </a:r>
            <a:r>
              <a:rPr lang="en-US" altLang="en-US" sz="1200">
                <a:sym typeface="Symbol" pitchFamily="18" charset="2"/>
              </a:rPr>
              <a:t></a:t>
            </a:r>
            <a:r>
              <a:rPr lang="en-US" altLang="en-US" sz="12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0292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8318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RTDs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itchFamily="34" charset="0"/>
              </a:rPr>
              <a:t>: </a:t>
            </a:r>
            <a:r>
              <a:rPr lang="en-US" altLang="en-US" sz="2400" b="1" dirty="0" smtClean="0">
                <a:latin typeface="Tahoma" pitchFamily="34" charset="0"/>
              </a:rPr>
              <a:t>Electrical resistance depends on temperature, with higher temperature having higher resistance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29400" y="2590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T1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3886200"/>
            <a:ext cx="8382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Generally higher accuracy (</a:t>
            </a:r>
            <a:r>
              <a:rPr lang="en-US" altLang="en-US" sz="2400" b="1">
                <a:latin typeface="Tahoma" pitchFamily="34" charset="0"/>
                <a:sym typeface="Symbol" pitchFamily="18" charset="2"/>
              </a:rPr>
              <a:t> 0.1 C)</a:t>
            </a:r>
            <a:r>
              <a:rPr lang="en-US" altLang="en-US" sz="2400" b="1">
                <a:latin typeface="Tahoma" pitchFamily="34" charset="0"/>
              </a:rPr>
              <a:t>, less physically robust and more expensive than thermocouples.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The relationship is nearly linear but still requires a correction for high accuracy.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943600" y="63246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11969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Thermisters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itchFamily="34" charset="0"/>
              </a:rPr>
              <a:t>: </a:t>
            </a:r>
            <a:r>
              <a:rPr lang="en-US" altLang="en-US" sz="2400" b="1" dirty="0" smtClean="0">
                <a:latin typeface="Tahoma" pitchFamily="34" charset="0"/>
              </a:rPr>
              <a:t>Electrical resistance depends on temperature, with </a:t>
            </a:r>
            <a:r>
              <a:rPr lang="en-US" altLang="en-US" sz="2400" b="1" u="sng" dirty="0" smtClean="0">
                <a:latin typeface="Tahoma" pitchFamily="34" charset="0"/>
              </a:rPr>
              <a:t>lower</a:t>
            </a:r>
            <a:r>
              <a:rPr lang="en-US" altLang="en-US" sz="2400" b="1" dirty="0" smtClean="0">
                <a:latin typeface="Tahoma" pitchFamily="34" charset="0"/>
              </a:rPr>
              <a:t> temperature having higher resistance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943600" y="63246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Generally used in temperature range from below 0 C to a few hundred C.</a:t>
            </a:r>
          </a:p>
        </p:txBody>
      </p:sp>
      <p:grpSp>
        <p:nvGrpSpPr>
          <p:cNvPr id="28677" name="Group 13"/>
          <p:cNvGrpSpPr>
            <a:grpSpLocks/>
          </p:cNvGrpSpPr>
          <p:nvPr/>
        </p:nvGrpSpPr>
        <p:grpSpPr bwMode="auto">
          <a:xfrm>
            <a:off x="3429000" y="1828800"/>
            <a:ext cx="6096000" cy="3438525"/>
            <a:chOff x="2160" y="1152"/>
            <a:chExt cx="3840" cy="216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2160" y="1152"/>
              <a:ext cx="3840" cy="2166"/>
              <a:chOff x="2160" y="1152"/>
              <a:chExt cx="3840" cy="2166"/>
            </a:xfrm>
          </p:grpSpPr>
          <p:pic>
            <p:nvPicPr>
              <p:cNvPr id="2868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152"/>
                <a:ext cx="3840" cy="2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82" name="Rectangle 7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488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683" name="Rectangle 8"/>
              <p:cNvSpPr>
                <a:spLocks noChangeArrowheads="1"/>
              </p:cNvSpPr>
              <p:nvPr/>
            </p:nvSpPr>
            <p:spPr bwMode="auto">
              <a:xfrm>
                <a:off x="3264" y="2688"/>
                <a:ext cx="1008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684" name="Oval 9"/>
              <p:cNvSpPr>
                <a:spLocks noChangeArrowheads="1"/>
              </p:cNvSpPr>
              <p:nvPr/>
            </p:nvSpPr>
            <p:spPr bwMode="auto">
              <a:xfrm>
                <a:off x="3144" y="2669"/>
                <a:ext cx="288" cy="1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2976" y="278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8680" name="Rectangle 12"/>
            <p:cNvSpPr>
              <a:spLocks noChangeArrowheads="1"/>
            </p:cNvSpPr>
            <p:nvPr/>
          </p:nvSpPr>
          <p:spPr bwMode="auto">
            <a:xfrm>
              <a:off x="2640" y="1562"/>
              <a:ext cx="196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3657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Provides higher accuracy than other two devices, much less physically robust, and can lose accuracy if operated outside of recommended range.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6019800" y="2057400"/>
            <a:ext cx="1524000" cy="4067175"/>
            <a:chOff x="1920" y="222"/>
            <a:chExt cx="1728" cy="3954"/>
          </a:xfrm>
        </p:grpSpPr>
        <p:pic>
          <p:nvPicPr>
            <p:cNvPr id="2970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" y="222"/>
              <a:ext cx="1122" cy="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5" name="Rectangle 3"/>
            <p:cNvSpPr>
              <a:spLocks noChangeArrowheads="1"/>
            </p:cNvSpPr>
            <p:nvPr/>
          </p:nvSpPr>
          <p:spPr bwMode="auto">
            <a:xfrm>
              <a:off x="2928" y="2928"/>
              <a:ext cx="720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06" name="Rectangle 4"/>
            <p:cNvSpPr>
              <a:spLocks noChangeArrowheads="1"/>
            </p:cNvSpPr>
            <p:nvPr/>
          </p:nvSpPr>
          <p:spPr bwMode="auto">
            <a:xfrm>
              <a:off x="1920" y="2928"/>
              <a:ext cx="720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07" name="Rectangle 5"/>
            <p:cNvSpPr>
              <a:spLocks noChangeArrowheads="1"/>
            </p:cNvSpPr>
            <p:nvPr/>
          </p:nvSpPr>
          <p:spPr bwMode="auto">
            <a:xfrm>
              <a:off x="1920" y="1200"/>
              <a:ext cx="720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3145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733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15621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Thermocouples, RTDs, and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Thermisters</a:t>
            </a:r>
            <a:r>
              <a:rPr lang="en-US" altLang="en-US" sz="2400" b="1" dirty="0" smtClean="0">
                <a:latin typeface="Tahoma" pitchFamily="34" charset="0"/>
              </a:rPr>
              <a:t>: Generally in shield to protect sensor from the process environment and to protect the process materials from the sensor.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7010400" y="4572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Thermowell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5943600" y="63246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558482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270625" y="6530975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324600" y="1657350"/>
            <a:ext cx="2514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Careful, shields slow the temperature measuring device!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But, we definitely need shielding to protect sensor from process and/or process fluid from the sensor.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533400" y="1200150"/>
            <a:ext cx="2514600" cy="3186113"/>
            <a:chOff x="336" y="480"/>
            <a:chExt cx="1584" cy="2007"/>
          </a:xfrm>
        </p:grpSpPr>
        <p:pic>
          <p:nvPicPr>
            <p:cNvPr id="30729" name="Picture 6" descr="C:\Program Files\Microsoft Office\Clipart\corpbas\j0078625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104"/>
              <a:ext cx="455" cy="1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AutoShape 8"/>
            <p:cNvSpPr>
              <a:spLocks noChangeArrowheads="1"/>
            </p:cNvSpPr>
            <p:nvPr/>
          </p:nvSpPr>
          <p:spPr bwMode="auto">
            <a:xfrm>
              <a:off x="768" y="480"/>
              <a:ext cx="1152" cy="576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charset="0"/>
                </a:rPr>
                <a:t>I know the meaning of “time constant”!</a:t>
              </a:r>
            </a:p>
          </p:txBody>
        </p:sp>
      </p:grpSp>
      <p:sp>
        <p:nvSpPr>
          <p:cNvPr id="30726" name="Text Box 10"/>
          <p:cNvSpPr txBox="1">
            <a:spLocks noChangeArrowheads="1"/>
          </p:cNvSpPr>
          <p:nvPr/>
        </p:nvSpPr>
        <p:spPr bwMode="auto">
          <a:xfrm rot="-5400000">
            <a:off x="-123032" y="5206207"/>
            <a:ext cx="2208213" cy="336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Time constant (sec.)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2514600" y="6534150"/>
            <a:ext cx="1828800" cy="336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Sheath diameter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4619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Thermocouples, RTDs, and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Thermisters</a:t>
            </a:r>
            <a:endParaRPr lang="en-US" altLang="en-US" sz="2400" b="1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3246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228600" y="228600"/>
            <a:ext cx="85344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What kind of equipment decisions does an engineer make when designing a process (or experiment)?</a:t>
            </a:r>
          </a:p>
        </p:txBody>
      </p:sp>
      <p:sp>
        <p:nvSpPr>
          <p:cNvPr id="4100" name="Text Box 1028"/>
          <p:cNvSpPr txBox="1">
            <a:spLocks noChangeArrowheads="1"/>
          </p:cNvSpPr>
          <p:nvPr/>
        </p:nvSpPr>
        <p:spPr bwMode="auto">
          <a:xfrm>
            <a:off x="228600" y="6370638"/>
            <a:ext cx="449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Maleic Anhydride Process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81600" y="1735138"/>
            <a:ext cx="3657600" cy="831850"/>
            <a:chOff x="5181600" y="1735266"/>
            <a:chExt cx="3657600" cy="830997"/>
          </a:xfrm>
        </p:grpSpPr>
        <p:sp>
          <p:nvSpPr>
            <p:cNvPr id="4108" name="TextBox 1"/>
            <p:cNvSpPr txBox="1">
              <a:spLocks noChangeArrowheads="1"/>
            </p:cNvSpPr>
            <p:nvPr/>
          </p:nvSpPr>
          <p:spPr bwMode="auto">
            <a:xfrm>
              <a:off x="6096000" y="1735266"/>
              <a:ext cx="2743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alibri" pitchFamily="34" charset="0"/>
                </a:rPr>
                <a:t>What is the best flow sensor?</a:t>
              </a:r>
            </a:p>
          </p:txBody>
        </p:sp>
        <p:cxnSp>
          <p:nvCxnSpPr>
            <p:cNvPr id="4" name="Straight Arrow Connector 3"/>
            <p:cNvCxnSpPr>
              <a:stCxn id="4108" idx="1"/>
            </p:cNvCxnSpPr>
            <p:nvPr/>
          </p:nvCxnSpPr>
          <p:spPr>
            <a:xfrm flipH="1">
              <a:off x="5181600" y="2150765"/>
              <a:ext cx="914400" cy="2077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638800" y="3962400"/>
            <a:ext cx="3309938" cy="830263"/>
            <a:chOff x="5638800" y="3962400"/>
            <a:chExt cx="3309257" cy="830997"/>
          </a:xfrm>
        </p:grpSpPr>
        <p:sp>
          <p:nvSpPr>
            <p:cNvPr id="4106" name="TextBox 28"/>
            <p:cNvSpPr txBox="1">
              <a:spLocks noChangeArrowheads="1"/>
            </p:cNvSpPr>
            <p:nvPr/>
          </p:nvSpPr>
          <p:spPr bwMode="auto">
            <a:xfrm>
              <a:off x="6204857" y="3962400"/>
              <a:ext cx="2743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Calibri" pitchFamily="34" charset="0"/>
                </a:rPr>
                <a:t>What is the best valve?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638800" y="4267469"/>
              <a:ext cx="566621" cy="10963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4000" y="1219200"/>
            <a:ext cx="5842000" cy="1747838"/>
            <a:chOff x="254000" y="1219172"/>
            <a:chExt cx="5842000" cy="1747212"/>
          </a:xfrm>
        </p:grpSpPr>
        <p:sp>
          <p:nvSpPr>
            <p:cNvPr id="4104" name="TextBox 33"/>
            <p:cNvSpPr txBox="1">
              <a:spLocks noChangeArrowheads="1"/>
            </p:cNvSpPr>
            <p:nvPr/>
          </p:nvSpPr>
          <p:spPr bwMode="auto">
            <a:xfrm>
              <a:off x="254000" y="1219172"/>
              <a:ext cx="58420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3300"/>
                  </a:solidFill>
                  <a:latin typeface="Calibri" pitchFamily="34" charset="0"/>
                </a:rPr>
                <a:t>Where should this variable be displayed?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962400" y="1680970"/>
              <a:ext cx="376238" cy="1285414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5943600" y="63246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11969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Pressure</a:t>
            </a:r>
            <a:r>
              <a:rPr lang="en-US" altLang="en-US" sz="24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altLang="en-US" sz="2400" b="1" dirty="0" smtClean="0">
                <a:latin typeface="Tahoma" pitchFamily="34" charset="0"/>
              </a:rPr>
              <a:t>affects chemical reactions, separations, and many other key process performance indicators.  It should not exceed the strength of the vessel!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Bourdon Tube for </a:t>
            </a:r>
            <a:r>
              <a:rPr lang="en-US" altLang="en-US" sz="2400" b="1" u="sng">
                <a:solidFill>
                  <a:schemeClr val="accent2"/>
                </a:solidFill>
                <a:latin typeface="Tahoma" pitchFamily="34" charset="0"/>
              </a:rPr>
              <a:t>local display</a:t>
            </a:r>
            <a:r>
              <a:rPr lang="en-US" altLang="en-US" sz="2400" b="1">
                <a:latin typeface="Tahoma" pitchFamily="34" charset="0"/>
              </a:rPr>
              <a:t> of pressure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553200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10" descr="http://www.omega.com/Pressure/images/PGH_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225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C:\Program Files\Microsoft Office\Clipart\standard\stddir3\pe0135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1493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 external power and low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8318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Pressure using Strain Gauge: </a:t>
            </a:r>
            <a:r>
              <a:rPr lang="en-US" altLang="en-US" sz="2400" b="1" dirty="0" smtClean="0">
                <a:latin typeface="Tahoma" pitchFamily="34" charset="0"/>
              </a:rPr>
              <a:t>A change in strain affects the electrical resistance of a metal.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Appropriate for a range of pressures from 3” water to rather high (200,000 psi, 1400 MPa)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900738" y="6415088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2390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00738" y="6415088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11969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Pressure using Capacitance: </a:t>
            </a:r>
            <a:r>
              <a:rPr lang="en-US" altLang="en-US" sz="2400" b="1" dirty="0" smtClean="0">
                <a:latin typeface="Tahoma" pitchFamily="34" charset="0"/>
              </a:rPr>
              <a:t>A change in pressure deflects the separating diaphragm, which affects the capacitance.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562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Appropriate for a wide range of pressures from very low (vacuum, 0.001 in H</a:t>
            </a:r>
            <a:r>
              <a:rPr lang="en-US" altLang="en-US" sz="2000" b="1" baseline="-25000">
                <a:latin typeface="Tahoma" pitchFamily="34" charset="0"/>
              </a:rPr>
              <a:t>2</a:t>
            </a:r>
            <a:r>
              <a:rPr lang="en-US" altLang="en-US" sz="2000" b="1">
                <a:latin typeface="Tahoma" pitchFamily="34" charset="0"/>
              </a:rPr>
              <a:t>0!) to moderately high (10,000 psi, 70 MPa)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818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943600" y="63246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Citation: Omega WWW site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8318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Pressure using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Potentiametric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: </a:t>
            </a:r>
            <a:r>
              <a:rPr lang="en-US" altLang="en-US" sz="2400" b="1" dirty="0" smtClean="0">
                <a:latin typeface="Tahoma" pitchFamily="34" charset="0"/>
              </a:rPr>
              <a:t>Converts the deflection of the arm to a change in resistance.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Appropriate for a range of pressures from 5 to 10,000 psi.  They are not as accurate as other sensors but are less expensive.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28003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3" name="Group 9"/>
          <p:cNvGrpSpPr>
            <a:grpSpLocks/>
          </p:cNvGrpSpPr>
          <p:nvPr/>
        </p:nvGrpSpPr>
        <p:grpSpPr bwMode="auto">
          <a:xfrm>
            <a:off x="1905000" y="533400"/>
            <a:ext cx="3392488" cy="4048125"/>
            <a:chOff x="1296" y="816"/>
            <a:chExt cx="2137" cy="2550"/>
          </a:xfrm>
        </p:grpSpPr>
        <p:pic>
          <p:nvPicPr>
            <p:cNvPr id="358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04"/>
              <a:ext cx="1753" cy="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51" name="Rectangle 8"/>
            <p:cNvSpPr>
              <a:spLocks noChangeArrowheads="1"/>
            </p:cNvSpPr>
            <p:nvPr/>
          </p:nvSpPr>
          <p:spPr bwMode="auto">
            <a:xfrm>
              <a:off x="1296" y="816"/>
              <a:ext cx="1025" cy="2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5844" name="AutoShape 10"/>
          <p:cNvSpPr>
            <a:spLocks noChangeArrowheads="1"/>
          </p:cNvSpPr>
          <p:nvPr/>
        </p:nvSpPr>
        <p:spPr bwMode="auto">
          <a:xfrm rot="-5400000">
            <a:off x="2514600" y="2743200"/>
            <a:ext cx="1866900" cy="1905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5" name="AutoShape 17"/>
          <p:cNvSpPr>
            <a:spLocks noChangeArrowheads="1"/>
          </p:cNvSpPr>
          <p:nvPr/>
        </p:nvSpPr>
        <p:spPr bwMode="auto">
          <a:xfrm rot="-5400000">
            <a:off x="2889250" y="3082925"/>
            <a:ext cx="1120775" cy="219075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6" name="Text Box 18"/>
          <p:cNvSpPr txBox="1">
            <a:spLocks noChangeArrowheads="1"/>
          </p:cNvSpPr>
          <p:nvPr/>
        </p:nvSpPr>
        <p:spPr bwMode="auto">
          <a:xfrm>
            <a:off x="5638800" y="1600200"/>
            <a:ext cx="2895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sight glass gives a local indication of the level.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 power is required and cost is very low.</a:t>
            </a:r>
          </a:p>
        </p:txBody>
      </p:sp>
      <p:sp>
        <p:nvSpPr>
          <p:cNvPr id="35847" name="Text Box 19"/>
          <p:cNvSpPr txBox="1">
            <a:spLocks noChangeArrowheads="1"/>
          </p:cNvSpPr>
          <p:nvPr/>
        </p:nvSpPr>
        <p:spPr bwMode="auto">
          <a:xfrm>
            <a:off x="1447800" y="5105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Any disadvantages for a sight glass indication?</a:t>
            </a:r>
          </a:p>
        </p:txBody>
      </p:sp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4667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Level : </a:t>
            </a:r>
            <a:r>
              <a:rPr lang="en-US" altLang="en-US" sz="2400" b="1" dirty="0" smtClean="0">
                <a:latin typeface="Tahoma" pitchFamily="34" charset="0"/>
              </a:rPr>
              <a:t>Local display is useful.</a:t>
            </a:r>
          </a:p>
        </p:txBody>
      </p:sp>
      <p:pic>
        <p:nvPicPr>
          <p:cNvPr id="35849" name="Picture 34" descr="C:\Program Files\Microsoft Office\Clipart\standard\stddir3\pe01357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054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Level using displacement: </a:t>
            </a:r>
            <a:r>
              <a:rPr lang="en-US" altLang="en-US" sz="2400" b="1" dirty="0" smtClean="0">
                <a:latin typeface="Tahoma" pitchFamily="34" charset="0"/>
              </a:rPr>
              <a:t>Sensors measure the weight of an object  suspended in the liquid.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782888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28003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57200" y="2286000"/>
            <a:ext cx="2819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Measure the force to hold up the object.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How?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533400" y="4876800"/>
            <a:ext cx="7010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stilling chamber reduces the effects of flows and agitation on the measurement.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2133600" y="327660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itchFamily="34" charset="0"/>
              </a:rPr>
              <a:t>Level using head: </a:t>
            </a:r>
            <a:r>
              <a:rPr lang="en-US" altLang="en-US" sz="2400" b="1" dirty="0" smtClean="0">
                <a:latin typeface="Tahoma" pitchFamily="34" charset="0"/>
              </a:rPr>
              <a:t>Sensors measure the pressure difference to infer level.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505200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28003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762000" y="1981200"/>
            <a:ext cx="2819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Measure the pressure difference between the to “taps”, i.e., openings in the vessel.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How?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Why isn’t the lower tap at the bottom of the vessel?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 rot="-1040945">
            <a:off x="2057400" y="3733800"/>
            <a:ext cx="5935663" cy="9191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For details on many sensors, including principles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advantages and disadvantages, we can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access the pc-education WEB site!</a:t>
            </a:r>
          </a:p>
        </p:txBody>
      </p:sp>
      <p:pic>
        <p:nvPicPr>
          <p:cNvPr id="38916" name="Picture 4" descr="C:\Program Files\Microsoft Office\Clipart\corpbas\j007875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1849438" cy="185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4288" y="1524000"/>
            <a:ext cx="1093787" cy="7762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 flipV="1">
            <a:off x="1143000" y="2057400"/>
            <a:ext cx="31242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381000" y="6097588"/>
            <a:ext cx="84582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http://www.pc-education.mcmaster.ca/Instrumentation/go_inst.htm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Adjusting flow rates: Do you believe in automation?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057400"/>
            <a:ext cx="30353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4384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2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2590800" y="3505200"/>
            <a:ext cx="1036638" cy="1079500"/>
            <a:chOff x="528" y="911"/>
            <a:chExt cx="1709" cy="1449"/>
          </a:xfrm>
        </p:grpSpPr>
        <p:sp>
          <p:nvSpPr>
            <p:cNvPr id="39954" name="Freeform 7"/>
            <p:cNvSpPr>
              <a:spLocks/>
            </p:cNvSpPr>
            <p:nvPr/>
          </p:nvSpPr>
          <p:spPr bwMode="auto">
            <a:xfrm>
              <a:off x="1408" y="911"/>
              <a:ext cx="351" cy="352"/>
            </a:xfrm>
            <a:custGeom>
              <a:avLst/>
              <a:gdLst>
                <a:gd name="T0" fmla="*/ 201 w 351"/>
                <a:gd name="T1" fmla="*/ 22 h 352"/>
                <a:gd name="T2" fmla="*/ 175 w 351"/>
                <a:gd name="T3" fmla="*/ 7 h 352"/>
                <a:gd name="T4" fmla="*/ 151 w 351"/>
                <a:gd name="T5" fmla="*/ 1 h 352"/>
                <a:gd name="T6" fmla="*/ 127 w 351"/>
                <a:gd name="T7" fmla="*/ 0 h 352"/>
                <a:gd name="T8" fmla="*/ 100 w 351"/>
                <a:gd name="T9" fmla="*/ 7 h 352"/>
                <a:gd name="T10" fmla="*/ 73 w 351"/>
                <a:gd name="T11" fmla="*/ 20 h 352"/>
                <a:gd name="T12" fmla="*/ 55 w 351"/>
                <a:gd name="T13" fmla="*/ 35 h 352"/>
                <a:gd name="T14" fmla="*/ 33 w 351"/>
                <a:gd name="T15" fmla="*/ 61 h 352"/>
                <a:gd name="T16" fmla="*/ 15 w 351"/>
                <a:gd name="T17" fmla="*/ 95 h 352"/>
                <a:gd name="T18" fmla="*/ 4 w 351"/>
                <a:gd name="T19" fmla="*/ 133 h 352"/>
                <a:gd name="T20" fmla="*/ 0 w 351"/>
                <a:gd name="T21" fmla="*/ 204 h 352"/>
                <a:gd name="T22" fmla="*/ 10 w 351"/>
                <a:gd name="T23" fmla="*/ 254 h 352"/>
                <a:gd name="T24" fmla="*/ 24 w 351"/>
                <a:gd name="T25" fmla="*/ 289 h 352"/>
                <a:gd name="T26" fmla="*/ 39 w 351"/>
                <a:gd name="T27" fmla="*/ 310 h 352"/>
                <a:gd name="T28" fmla="*/ 53 w 351"/>
                <a:gd name="T29" fmla="*/ 324 h 352"/>
                <a:gd name="T30" fmla="*/ 69 w 351"/>
                <a:gd name="T31" fmla="*/ 337 h 352"/>
                <a:gd name="T32" fmla="*/ 93 w 351"/>
                <a:gd name="T33" fmla="*/ 348 h 352"/>
                <a:gd name="T34" fmla="*/ 131 w 351"/>
                <a:gd name="T35" fmla="*/ 352 h 352"/>
                <a:gd name="T36" fmla="*/ 158 w 351"/>
                <a:gd name="T37" fmla="*/ 345 h 352"/>
                <a:gd name="T38" fmla="*/ 167 w 351"/>
                <a:gd name="T39" fmla="*/ 340 h 352"/>
                <a:gd name="T40" fmla="*/ 180 w 351"/>
                <a:gd name="T41" fmla="*/ 332 h 352"/>
                <a:gd name="T42" fmla="*/ 189 w 351"/>
                <a:gd name="T43" fmla="*/ 324 h 352"/>
                <a:gd name="T44" fmla="*/ 198 w 351"/>
                <a:gd name="T45" fmla="*/ 314 h 352"/>
                <a:gd name="T46" fmla="*/ 225 w 351"/>
                <a:gd name="T47" fmla="*/ 266 h 352"/>
                <a:gd name="T48" fmla="*/ 248 w 351"/>
                <a:gd name="T49" fmla="*/ 225 h 352"/>
                <a:gd name="T50" fmla="*/ 259 w 351"/>
                <a:gd name="T51" fmla="*/ 228 h 352"/>
                <a:gd name="T52" fmla="*/ 269 w 351"/>
                <a:gd name="T53" fmla="*/ 236 h 352"/>
                <a:gd name="T54" fmla="*/ 284 w 351"/>
                <a:gd name="T55" fmla="*/ 253 h 352"/>
                <a:gd name="T56" fmla="*/ 296 w 351"/>
                <a:gd name="T57" fmla="*/ 261 h 352"/>
                <a:gd name="T58" fmla="*/ 311 w 351"/>
                <a:gd name="T59" fmla="*/ 265 h 352"/>
                <a:gd name="T60" fmla="*/ 325 w 351"/>
                <a:gd name="T61" fmla="*/ 264 h 352"/>
                <a:gd name="T62" fmla="*/ 335 w 351"/>
                <a:gd name="T63" fmla="*/ 259 h 352"/>
                <a:gd name="T64" fmla="*/ 344 w 351"/>
                <a:gd name="T65" fmla="*/ 252 h 352"/>
                <a:gd name="T66" fmla="*/ 350 w 351"/>
                <a:gd name="T67" fmla="*/ 237 h 352"/>
                <a:gd name="T68" fmla="*/ 349 w 351"/>
                <a:gd name="T69" fmla="*/ 222 h 352"/>
                <a:gd name="T70" fmla="*/ 340 w 351"/>
                <a:gd name="T71" fmla="*/ 208 h 352"/>
                <a:gd name="T72" fmla="*/ 328 w 351"/>
                <a:gd name="T73" fmla="*/ 199 h 352"/>
                <a:gd name="T74" fmla="*/ 297 w 351"/>
                <a:gd name="T75" fmla="*/ 186 h 352"/>
                <a:gd name="T76" fmla="*/ 277 w 351"/>
                <a:gd name="T77" fmla="*/ 176 h 352"/>
                <a:gd name="T78" fmla="*/ 262 w 351"/>
                <a:gd name="T79" fmla="*/ 159 h 352"/>
                <a:gd name="T80" fmla="*/ 253 w 351"/>
                <a:gd name="T81" fmla="*/ 131 h 352"/>
                <a:gd name="T82" fmla="*/ 244 w 351"/>
                <a:gd name="T83" fmla="*/ 90 h 352"/>
                <a:gd name="T84" fmla="*/ 227 w 351"/>
                <a:gd name="T85" fmla="*/ 53 h 3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51" h="352">
                  <a:moveTo>
                    <a:pt x="210" y="31"/>
                  </a:moveTo>
                  <a:lnTo>
                    <a:pt x="206" y="26"/>
                  </a:lnTo>
                  <a:lnTo>
                    <a:pt x="201" y="22"/>
                  </a:lnTo>
                  <a:lnTo>
                    <a:pt x="196" y="18"/>
                  </a:lnTo>
                  <a:lnTo>
                    <a:pt x="192" y="14"/>
                  </a:lnTo>
                  <a:lnTo>
                    <a:pt x="175" y="7"/>
                  </a:lnTo>
                  <a:lnTo>
                    <a:pt x="167" y="5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2" y="2"/>
                  </a:lnTo>
                  <a:lnTo>
                    <a:pt x="106" y="4"/>
                  </a:lnTo>
                  <a:lnTo>
                    <a:pt x="100" y="7"/>
                  </a:lnTo>
                  <a:lnTo>
                    <a:pt x="85" y="13"/>
                  </a:lnTo>
                  <a:lnTo>
                    <a:pt x="79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5" y="35"/>
                  </a:lnTo>
                  <a:lnTo>
                    <a:pt x="50" y="40"/>
                  </a:lnTo>
                  <a:lnTo>
                    <a:pt x="41" y="50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20" y="83"/>
                  </a:lnTo>
                  <a:lnTo>
                    <a:pt x="15" y="95"/>
                  </a:lnTo>
                  <a:lnTo>
                    <a:pt x="10" y="107"/>
                  </a:lnTo>
                  <a:lnTo>
                    <a:pt x="7" y="120"/>
                  </a:lnTo>
                  <a:lnTo>
                    <a:pt x="4" y="133"/>
                  </a:lnTo>
                  <a:lnTo>
                    <a:pt x="1" y="15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0" y="254"/>
                  </a:lnTo>
                  <a:lnTo>
                    <a:pt x="13" y="265"/>
                  </a:lnTo>
                  <a:lnTo>
                    <a:pt x="18" y="277"/>
                  </a:lnTo>
                  <a:lnTo>
                    <a:pt x="24" y="289"/>
                  </a:lnTo>
                  <a:lnTo>
                    <a:pt x="28" y="294"/>
                  </a:lnTo>
                  <a:lnTo>
                    <a:pt x="31" y="299"/>
                  </a:lnTo>
                  <a:lnTo>
                    <a:pt x="39" y="310"/>
                  </a:lnTo>
                  <a:lnTo>
                    <a:pt x="44" y="314"/>
                  </a:lnTo>
                  <a:lnTo>
                    <a:pt x="48" y="319"/>
                  </a:lnTo>
                  <a:lnTo>
                    <a:pt x="53" y="324"/>
                  </a:lnTo>
                  <a:lnTo>
                    <a:pt x="59" y="329"/>
                  </a:lnTo>
                  <a:lnTo>
                    <a:pt x="64" y="333"/>
                  </a:lnTo>
                  <a:lnTo>
                    <a:pt x="69" y="337"/>
                  </a:lnTo>
                  <a:lnTo>
                    <a:pt x="74" y="340"/>
                  </a:lnTo>
                  <a:lnTo>
                    <a:pt x="80" y="343"/>
                  </a:lnTo>
                  <a:lnTo>
                    <a:pt x="93" y="348"/>
                  </a:lnTo>
                  <a:lnTo>
                    <a:pt x="105" y="351"/>
                  </a:lnTo>
                  <a:lnTo>
                    <a:pt x="117" y="352"/>
                  </a:lnTo>
                  <a:lnTo>
                    <a:pt x="131" y="352"/>
                  </a:lnTo>
                  <a:lnTo>
                    <a:pt x="145" y="349"/>
                  </a:lnTo>
                  <a:lnTo>
                    <a:pt x="154" y="346"/>
                  </a:lnTo>
                  <a:lnTo>
                    <a:pt x="158" y="345"/>
                  </a:lnTo>
                  <a:lnTo>
                    <a:pt x="163" y="343"/>
                  </a:lnTo>
                  <a:lnTo>
                    <a:pt x="164" y="341"/>
                  </a:lnTo>
                  <a:lnTo>
                    <a:pt x="167" y="340"/>
                  </a:lnTo>
                  <a:lnTo>
                    <a:pt x="171" y="338"/>
                  </a:lnTo>
                  <a:lnTo>
                    <a:pt x="179" y="334"/>
                  </a:lnTo>
                  <a:lnTo>
                    <a:pt x="180" y="332"/>
                  </a:lnTo>
                  <a:lnTo>
                    <a:pt x="182" y="331"/>
                  </a:lnTo>
                  <a:lnTo>
                    <a:pt x="186" y="328"/>
                  </a:lnTo>
                  <a:lnTo>
                    <a:pt x="189" y="324"/>
                  </a:lnTo>
                  <a:lnTo>
                    <a:pt x="193" y="321"/>
                  </a:lnTo>
                  <a:lnTo>
                    <a:pt x="195" y="317"/>
                  </a:lnTo>
                  <a:lnTo>
                    <a:pt x="198" y="314"/>
                  </a:lnTo>
                  <a:lnTo>
                    <a:pt x="204" y="306"/>
                  </a:lnTo>
                  <a:lnTo>
                    <a:pt x="214" y="286"/>
                  </a:lnTo>
                  <a:lnTo>
                    <a:pt x="225" y="266"/>
                  </a:lnTo>
                  <a:lnTo>
                    <a:pt x="235" y="245"/>
                  </a:lnTo>
                  <a:lnTo>
                    <a:pt x="244" y="225"/>
                  </a:lnTo>
                  <a:lnTo>
                    <a:pt x="248" y="225"/>
                  </a:lnTo>
                  <a:lnTo>
                    <a:pt x="252" y="226"/>
                  </a:lnTo>
                  <a:lnTo>
                    <a:pt x="256" y="227"/>
                  </a:lnTo>
                  <a:lnTo>
                    <a:pt x="259" y="228"/>
                  </a:lnTo>
                  <a:lnTo>
                    <a:pt x="263" y="230"/>
                  </a:lnTo>
                  <a:lnTo>
                    <a:pt x="266" y="234"/>
                  </a:lnTo>
                  <a:lnTo>
                    <a:pt x="269" y="236"/>
                  </a:lnTo>
                  <a:lnTo>
                    <a:pt x="272" y="240"/>
                  </a:lnTo>
                  <a:lnTo>
                    <a:pt x="280" y="249"/>
                  </a:lnTo>
                  <a:lnTo>
                    <a:pt x="284" y="253"/>
                  </a:lnTo>
                  <a:lnTo>
                    <a:pt x="287" y="255"/>
                  </a:lnTo>
                  <a:lnTo>
                    <a:pt x="291" y="259"/>
                  </a:lnTo>
                  <a:lnTo>
                    <a:pt x="296" y="261"/>
                  </a:lnTo>
                  <a:lnTo>
                    <a:pt x="300" y="262"/>
                  </a:lnTo>
                  <a:lnTo>
                    <a:pt x="305" y="264"/>
                  </a:lnTo>
                  <a:lnTo>
                    <a:pt x="311" y="265"/>
                  </a:lnTo>
                  <a:lnTo>
                    <a:pt x="317" y="265"/>
                  </a:lnTo>
                  <a:lnTo>
                    <a:pt x="320" y="264"/>
                  </a:lnTo>
                  <a:lnTo>
                    <a:pt x="325" y="264"/>
                  </a:lnTo>
                  <a:lnTo>
                    <a:pt x="328" y="262"/>
                  </a:lnTo>
                  <a:lnTo>
                    <a:pt x="333" y="262"/>
                  </a:lnTo>
                  <a:lnTo>
                    <a:pt x="335" y="259"/>
                  </a:lnTo>
                  <a:lnTo>
                    <a:pt x="339" y="257"/>
                  </a:lnTo>
                  <a:lnTo>
                    <a:pt x="341" y="255"/>
                  </a:lnTo>
                  <a:lnTo>
                    <a:pt x="344" y="252"/>
                  </a:lnTo>
                  <a:lnTo>
                    <a:pt x="347" y="247"/>
                  </a:lnTo>
                  <a:lnTo>
                    <a:pt x="349" y="241"/>
                  </a:lnTo>
                  <a:lnTo>
                    <a:pt x="350" y="237"/>
                  </a:lnTo>
                  <a:lnTo>
                    <a:pt x="351" y="232"/>
                  </a:lnTo>
                  <a:lnTo>
                    <a:pt x="350" y="227"/>
                  </a:lnTo>
                  <a:lnTo>
                    <a:pt x="349" y="222"/>
                  </a:lnTo>
                  <a:lnTo>
                    <a:pt x="347" y="217"/>
                  </a:lnTo>
                  <a:lnTo>
                    <a:pt x="345" y="213"/>
                  </a:lnTo>
                  <a:lnTo>
                    <a:pt x="340" y="208"/>
                  </a:lnTo>
                  <a:lnTo>
                    <a:pt x="337" y="205"/>
                  </a:lnTo>
                  <a:lnTo>
                    <a:pt x="333" y="201"/>
                  </a:lnTo>
                  <a:lnTo>
                    <a:pt x="328" y="199"/>
                  </a:lnTo>
                  <a:lnTo>
                    <a:pt x="316" y="193"/>
                  </a:lnTo>
                  <a:lnTo>
                    <a:pt x="305" y="189"/>
                  </a:lnTo>
                  <a:lnTo>
                    <a:pt x="297" y="186"/>
                  </a:lnTo>
                  <a:lnTo>
                    <a:pt x="289" y="184"/>
                  </a:lnTo>
                  <a:lnTo>
                    <a:pt x="283" y="180"/>
                  </a:lnTo>
                  <a:lnTo>
                    <a:pt x="277" y="176"/>
                  </a:lnTo>
                  <a:lnTo>
                    <a:pt x="270" y="171"/>
                  </a:lnTo>
                  <a:lnTo>
                    <a:pt x="266" y="166"/>
                  </a:lnTo>
                  <a:lnTo>
                    <a:pt x="262" y="159"/>
                  </a:lnTo>
                  <a:lnTo>
                    <a:pt x="258" y="153"/>
                  </a:lnTo>
                  <a:lnTo>
                    <a:pt x="255" y="142"/>
                  </a:lnTo>
                  <a:lnTo>
                    <a:pt x="253" y="131"/>
                  </a:lnTo>
                  <a:lnTo>
                    <a:pt x="251" y="117"/>
                  </a:lnTo>
                  <a:lnTo>
                    <a:pt x="248" y="104"/>
                  </a:lnTo>
                  <a:lnTo>
                    <a:pt x="244" y="90"/>
                  </a:lnTo>
                  <a:lnTo>
                    <a:pt x="239" y="77"/>
                  </a:lnTo>
                  <a:lnTo>
                    <a:pt x="234" y="65"/>
                  </a:lnTo>
                  <a:lnTo>
                    <a:pt x="227" y="53"/>
                  </a:lnTo>
                  <a:lnTo>
                    <a:pt x="219" y="42"/>
                  </a:lnTo>
                  <a:lnTo>
                    <a:pt x="2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8"/>
            <p:cNvSpPr>
              <a:spLocks/>
            </p:cNvSpPr>
            <p:nvPr/>
          </p:nvSpPr>
          <p:spPr bwMode="auto">
            <a:xfrm>
              <a:off x="1179" y="1268"/>
              <a:ext cx="357" cy="538"/>
            </a:xfrm>
            <a:custGeom>
              <a:avLst/>
              <a:gdLst>
                <a:gd name="T0" fmla="*/ 229 w 357"/>
                <a:gd name="T1" fmla="*/ 2 h 538"/>
                <a:gd name="T2" fmla="*/ 191 w 357"/>
                <a:gd name="T3" fmla="*/ 4 h 538"/>
                <a:gd name="T4" fmla="*/ 151 w 357"/>
                <a:gd name="T5" fmla="*/ 18 h 538"/>
                <a:gd name="T6" fmla="*/ 116 w 357"/>
                <a:gd name="T7" fmla="*/ 41 h 538"/>
                <a:gd name="T8" fmla="*/ 87 w 357"/>
                <a:gd name="T9" fmla="*/ 67 h 538"/>
                <a:gd name="T10" fmla="*/ 54 w 357"/>
                <a:gd name="T11" fmla="*/ 113 h 538"/>
                <a:gd name="T12" fmla="*/ 31 w 357"/>
                <a:gd name="T13" fmla="*/ 159 h 538"/>
                <a:gd name="T14" fmla="*/ 18 w 357"/>
                <a:gd name="T15" fmla="*/ 191 h 538"/>
                <a:gd name="T16" fmla="*/ 8 w 357"/>
                <a:gd name="T17" fmla="*/ 237 h 538"/>
                <a:gd name="T18" fmla="*/ 7 w 357"/>
                <a:gd name="T19" fmla="*/ 276 h 538"/>
                <a:gd name="T20" fmla="*/ 5 w 357"/>
                <a:gd name="T21" fmla="*/ 307 h 538"/>
                <a:gd name="T22" fmla="*/ 1 w 357"/>
                <a:gd name="T23" fmla="*/ 351 h 538"/>
                <a:gd name="T24" fmla="*/ 5 w 357"/>
                <a:gd name="T25" fmla="*/ 406 h 538"/>
                <a:gd name="T26" fmla="*/ 8 w 357"/>
                <a:gd name="T27" fmla="*/ 415 h 538"/>
                <a:gd name="T28" fmla="*/ 13 w 357"/>
                <a:gd name="T29" fmla="*/ 433 h 538"/>
                <a:gd name="T30" fmla="*/ 18 w 357"/>
                <a:gd name="T31" fmla="*/ 452 h 538"/>
                <a:gd name="T32" fmla="*/ 28 w 357"/>
                <a:gd name="T33" fmla="*/ 472 h 538"/>
                <a:gd name="T34" fmla="*/ 38 w 357"/>
                <a:gd name="T35" fmla="*/ 487 h 538"/>
                <a:gd name="T36" fmla="*/ 57 w 357"/>
                <a:gd name="T37" fmla="*/ 504 h 538"/>
                <a:gd name="T38" fmla="*/ 81 w 357"/>
                <a:gd name="T39" fmla="*/ 520 h 538"/>
                <a:gd name="T40" fmla="*/ 108 w 357"/>
                <a:gd name="T41" fmla="*/ 531 h 538"/>
                <a:gd name="T42" fmla="*/ 133 w 357"/>
                <a:gd name="T43" fmla="*/ 537 h 538"/>
                <a:gd name="T44" fmla="*/ 155 w 357"/>
                <a:gd name="T45" fmla="*/ 538 h 538"/>
                <a:gd name="T46" fmla="*/ 177 w 357"/>
                <a:gd name="T47" fmla="*/ 534 h 538"/>
                <a:gd name="T48" fmla="*/ 203 w 357"/>
                <a:gd name="T49" fmla="*/ 526 h 538"/>
                <a:gd name="T50" fmla="*/ 219 w 357"/>
                <a:gd name="T51" fmla="*/ 518 h 538"/>
                <a:gd name="T52" fmla="*/ 236 w 357"/>
                <a:gd name="T53" fmla="*/ 500 h 538"/>
                <a:gd name="T54" fmla="*/ 245 w 357"/>
                <a:gd name="T55" fmla="*/ 488 h 538"/>
                <a:gd name="T56" fmla="*/ 249 w 357"/>
                <a:gd name="T57" fmla="*/ 485 h 538"/>
                <a:gd name="T58" fmla="*/ 252 w 357"/>
                <a:gd name="T59" fmla="*/ 480 h 538"/>
                <a:gd name="T60" fmla="*/ 259 w 357"/>
                <a:gd name="T61" fmla="*/ 464 h 538"/>
                <a:gd name="T62" fmla="*/ 264 w 357"/>
                <a:gd name="T63" fmla="*/ 454 h 538"/>
                <a:gd name="T64" fmla="*/ 268 w 357"/>
                <a:gd name="T65" fmla="*/ 440 h 538"/>
                <a:gd name="T66" fmla="*/ 269 w 357"/>
                <a:gd name="T67" fmla="*/ 433 h 538"/>
                <a:gd name="T68" fmla="*/ 272 w 357"/>
                <a:gd name="T69" fmla="*/ 412 h 538"/>
                <a:gd name="T70" fmla="*/ 271 w 357"/>
                <a:gd name="T71" fmla="*/ 401 h 538"/>
                <a:gd name="T72" fmla="*/ 268 w 357"/>
                <a:gd name="T73" fmla="*/ 379 h 538"/>
                <a:gd name="T74" fmla="*/ 267 w 357"/>
                <a:gd name="T75" fmla="*/ 371 h 538"/>
                <a:gd name="T76" fmla="*/ 257 w 357"/>
                <a:gd name="T77" fmla="*/ 342 h 538"/>
                <a:gd name="T78" fmla="*/ 252 w 357"/>
                <a:gd name="T79" fmla="*/ 313 h 538"/>
                <a:gd name="T80" fmla="*/ 256 w 357"/>
                <a:gd name="T81" fmla="*/ 283 h 538"/>
                <a:gd name="T82" fmla="*/ 266 w 357"/>
                <a:gd name="T83" fmla="*/ 257 h 538"/>
                <a:gd name="T84" fmla="*/ 280 w 357"/>
                <a:gd name="T85" fmla="*/ 234 h 538"/>
                <a:gd name="T86" fmla="*/ 300 w 357"/>
                <a:gd name="T87" fmla="*/ 214 h 538"/>
                <a:gd name="T88" fmla="*/ 314 w 357"/>
                <a:gd name="T89" fmla="*/ 200 h 538"/>
                <a:gd name="T90" fmla="*/ 327 w 357"/>
                <a:gd name="T91" fmla="*/ 184 h 538"/>
                <a:gd name="T92" fmla="*/ 343 w 357"/>
                <a:gd name="T93" fmla="*/ 158 h 538"/>
                <a:gd name="T94" fmla="*/ 352 w 357"/>
                <a:gd name="T95" fmla="*/ 137 h 538"/>
                <a:gd name="T96" fmla="*/ 357 w 357"/>
                <a:gd name="T97" fmla="*/ 110 h 538"/>
                <a:gd name="T98" fmla="*/ 357 w 357"/>
                <a:gd name="T99" fmla="*/ 96 h 538"/>
                <a:gd name="T100" fmla="*/ 353 w 357"/>
                <a:gd name="T101" fmla="*/ 77 h 538"/>
                <a:gd name="T102" fmla="*/ 345 w 357"/>
                <a:gd name="T103" fmla="*/ 60 h 538"/>
                <a:gd name="T104" fmla="*/ 330 w 357"/>
                <a:gd name="T105" fmla="*/ 43 h 538"/>
                <a:gd name="T106" fmla="*/ 315 w 357"/>
                <a:gd name="T107" fmla="*/ 32 h 5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57" h="538">
                  <a:moveTo>
                    <a:pt x="304" y="26"/>
                  </a:moveTo>
                  <a:lnTo>
                    <a:pt x="266" y="13"/>
                  </a:lnTo>
                  <a:lnTo>
                    <a:pt x="229" y="2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191" y="4"/>
                  </a:lnTo>
                  <a:lnTo>
                    <a:pt x="181" y="5"/>
                  </a:lnTo>
                  <a:lnTo>
                    <a:pt x="170" y="10"/>
                  </a:lnTo>
                  <a:lnTo>
                    <a:pt x="151" y="18"/>
                  </a:lnTo>
                  <a:lnTo>
                    <a:pt x="141" y="24"/>
                  </a:lnTo>
                  <a:lnTo>
                    <a:pt x="132" y="30"/>
                  </a:lnTo>
                  <a:lnTo>
                    <a:pt x="116" y="41"/>
                  </a:lnTo>
                  <a:lnTo>
                    <a:pt x="108" y="47"/>
                  </a:lnTo>
                  <a:lnTo>
                    <a:pt x="101" y="54"/>
                  </a:lnTo>
                  <a:lnTo>
                    <a:pt x="87" y="67"/>
                  </a:lnTo>
                  <a:lnTo>
                    <a:pt x="75" y="82"/>
                  </a:lnTo>
                  <a:lnTo>
                    <a:pt x="63" y="97"/>
                  </a:lnTo>
                  <a:lnTo>
                    <a:pt x="54" y="113"/>
                  </a:lnTo>
                  <a:lnTo>
                    <a:pt x="44" y="130"/>
                  </a:lnTo>
                  <a:lnTo>
                    <a:pt x="36" y="147"/>
                  </a:lnTo>
                  <a:lnTo>
                    <a:pt x="31" y="159"/>
                  </a:lnTo>
                  <a:lnTo>
                    <a:pt x="27" y="169"/>
                  </a:lnTo>
                  <a:lnTo>
                    <a:pt x="21" y="181"/>
                  </a:lnTo>
                  <a:lnTo>
                    <a:pt x="18" y="191"/>
                  </a:lnTo>
                  <a:lnTo>
                    <a:pt x="12" y="215"/>
                  </a:lnTo>
                  <a:lnTo>
                    <a:pt x="9" y="225"/>
                  </a:lnTo>
                  <a:lnTo>
                    <a:pt x="8" y="237"/>
                  </a:lnTo>
                  <a:lnTo>
                    <a:pt x="7" y="250"/>
                  </a:lnTo>
                  <a:lnTo>
                    <a:pt x="8" y="261"/>
                  </a:lnTo>
                  <a:lnTo>
                    <a:pt x="7" y="276"/>
                  </a:lnTo>
                  <a:lnTo>
                    <a:pt x="7" y="292"/>
                  </a:lnTo>
                  <a:lnTo>
                    <a:pt x="6" y="300"/>
                  </a:lnTo>
                  <a:lnTo>
                    <a:pt x="5" y="307"/>
                  </a:lnTo>
                  <a:lnTo>
                    <a:pt x="7" y="323"/>
                  </a:lnTo>
                  <a:lnTo>
                    <a:pt x="4" y="334"/>
                  </a:lnTo>
                  <a:lnTo>
                    <a:pt x="1" y="351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5" y="406"/>
                  </a:lnTo>
                  <a:lnTo>
                    <a:pt x="6" y="409"/>
                  </a:lnTo>
                  <a:lnTo>
                    <a:pt x="7" y="413"/>
                  </a:lnTo>
                  <a:lnTo>
                    <a:pt x="8" y="415"/>
                  </a:lnTo>
                  <a:lnTo>
                    <a:pt x="11" y="418"/>
                  </a:lnTo>
                  <a:lnTo>
                    <a:pt x="12" y="425"/>
                  </a:lnTo>
                  <a:lnTo>
                    <a:pt x="13" y="433"/>
                  </a:lnTo>
                  <a:lnTo>
                    <a:pt x="14" y="439"/>
                  </a:lnTo>
                  <a:lnTo>
                    <a:pt x="16" y="446"/>
                  </a:lnTo>
                  <a:lnTo>
                    <a:pt x="18" y="452"/>
                  </a:lnTo>
                  <a:lnTo>
                    <a:pt x="21" y="459"/>
                  </a:lnTo>
                  <a:lnTo>
                    <a:pt x="24" y="465"/>
                  </a:lnTo>
                  <a:lnTo>
                    <a:pt x="28" y="472"/>
                  </a:lnTo>
                  <a:lnTo>
                    <a:pt x="30" y="478"/>
                  </a:lnTo>
                  <a:lnTo>
                    <a:pt x="35" y="483"/>
                  </a:lnTo>
                  <a:lnTo>
                    <a:pt x="38" y="487"/>
                  </a:lnTo>
                  <a:lnTo>
                    <a:pt x="43" y="492"/>
                  </a:lnTo>
                  <a:lnTo>
                    <a:pt x="49" y="498"/>
                  </a:lnTo>
                  <a:lnTo>
                    <a:pt x="57" y="504"/>
                  </a:lnTo>
                  <a:lnTo>
                    <a:pt x="64" y="509"/>
                  </a:lnTo>
                  <a:lnTo>
                    <a:pt x="73" y="514"/>
                  </a:lnTo>
                  <a:lnTo>
                    <a:pt x="81" y="520"/>
                  </a:lnTo>
                  <a:lnTo>
                    <a:pt x="91" y="524"/>
                  </a:lnTo>
                  <a:lnTo>
                    <a:pt x="98" y="527"/>
                  </a:lnTo>
                  <a:lnTo>
                    <a:pt x="108" y="531"/>
                  </a:lnTo>
                  <a:lnTo>
                    <a:pt x="116" y="534"/>
                  </a:lnTo>
                  <a:lnTo>
                    <a:pt x="126" y="536"/>
                  </a:lnTo>
                  <a:lnTo>
                    <a:pt x="133" y="537"/>
                  </a:lnTo>
                  <a:lnTo>
                    <a:pt x="143" y="538"/>
                  </a:lnTo>
                  <a:lnTo>
                    <a:pt x="151" y="538"/>
                  </a:lnTo>
                  <a:lnTo>
                    <a:pt x="155" y="538"/>
                  </a:lnTo>
                  <a:lnTo>
                    <a:pt x="160" y="538"/>
                  </a:lnTo>
                  <a:lnTo>
                    <a:pt x="168" y="536"/>
                  </a:lnTo>
                  <a:lnTo>
                    <a:pt x="177" y="534"/>
                  </a:lnTo>
                  <a:lnTo>
                    <a:pt x="186" y="533"/>
                  </a:lnTo>
                  <a:lnTo>
                    <a:pt x="195" y="529"/>
                  </a:lnTo>
                  <a:lnTo>
                    <a:pt x="203" y="526"/>
                  </a:lnTo>
                  <a:lnTo>
                    <a:pt x="212" y="522"/>
                  </a:lnTo>
                  <a:lnTo>
                    <a:pt x="217" y="520"/>
                  </a:lnTo>
                  <a:lnTo>
                    <a:pt x="219" y="518"/>
                  </a:lnTo>
                  <a:lnTo>
                    <a:pt x="221" y="516"/>
                  </a:lnTo>
                  <a:lnTo>
                    <a:pt x="229" y="508"/>
                  </a:lnTo>
                  <a:lnTo>
                    <a:pt x="236" y="500"/>
                  </a:lnTo>
                  <a:lnTo>
                    <a:pt x="239" y="496"/>
                  </a:lnTo>
                  <a:lnTo>
                    <a:pt x="243" y="492"/>
                  </a:lnTo>
                  <a:lnTo>
                    <a:pt x="245" y="488"/>
                  </a:lnTo>
                  <a:lnTo>
                    <a:pt x="247" y="486"/>
                  </a:lnTo>
                  <a:lnTo>
                    <a:pt x="248" y="485"/>
                  </a:lnTo>
                  <a:lnTo>
                    <a:pt x="249" y="485"/>
                  </a:lnTo>
                  <a:lnTo>
                    <a:pt x="249" y="483"/>
                  </a:lnTo>
                  <a:lnTo>
                    <a:pt x="250" y="482"/>
                  </a:lnTo>
                  <a:lnTo>
                    <a:pt x="252" y="480"/>
                  </a:lnTo>
                  <a:lnTo>
                    <a:pt x="254" y="476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0" y="463"/>
                  </a:lnTo>
                  <a:lnTo>
                    <a:pt x="262" y="458"/>
                  </a:lnTo>
                  <a:lnTo>
                    <a:pt x="264" y="454"/>
                  </a:lnTo>
                  <a:lnTo>
                    <a:pt x="266" y="450"/>
                  </a:lnTo>
                  <a:lnTo>
                    <a:pt x="266" y="445"/>
                  </a:lnTo>
                  <a:lnTo>
                    <a:pt x="268" y="440"/>
                  </a:lnTo>
                  <a:lnTo>
                    <a:pt x="269" y="435"/>
                  </a:lnTo>
                  <a:lnTo>
                    <a:pt x="269" y="434"/>
                  </a:lnTo>
                  <a:lnTo>
                    <a:pt x="269" y="433"/>
                  </a:lnTo>
                  <a:lnTo>
                    <a:pt x="270" y="431"/>
                  </a:lnTo>
                  <a:lnTo>
                    <a:pt x="271" y="421"/>
                  </a:lnTo>
                  <a:lnTo>
                    <a:pt x="272" y="412"/>
                  </a:lnTo>
                  <a:lnTo>
                    <a:pt x="271" y="409"/>
                  </a:lnTo>
                  <a:lnTo>
                    <a:pt x="271" y="407"/>
                  </a:lnTo>
                  <a:lnTo>
                    <a:pt x="271" y="401"/>
                  </a:lnTo>
                  <a:lnTo>
                    <a:pt x="271" y="392"/>
                  </a:lnTo>
                  <a:lnTo>
                    <a:pt x="269" y="381"/>
                  </a:lnTo>
                  <a:lnTo>
                    <a:pt x="268" y="379"/>
                  </a:lnTo>
                  <a:lnTo>
                    <a:pt x="267" y="377"/>
                  </a:lnTo>
                  <a:lnTo>
                    <a:pt x="267" y="376"/>
                  </a:lnTo>
                  <a:lnTo>
                    <a:pt x="267" y="371"/>
                  </a:lnTo>
                  <a:lnTo>
                    <a:pt x="264" y="361"/>
                  </a:lnTo>
                  <a:lnTo>
                    <a:pt x="261" y="351"/>
                  </a:lnTo>
                  <a:lnTo>
                    <a:pt x="257" y="342"/>
                  </a:lnTo>
                  <a:lnTo>
                    <a:pt x="254" y="332"/>
                  </a:lnTo>
                  <a:lnTo>
                    <a:pt x="252" y="322"/>
                  </a:lnTo>
                  <a:lnTo>
                    <a:pt x="252" y="313"/>
                  </a:lnTo>
                  <a:lnTo>
                    <a:pt x="252" y="302"/>
                  </a:lnTo>
                  <a:lnTo>
                    <a:pt x="253" y="293"/>
                  </a:lnTo>
                  <a:lnTo>
                    <a:pt x="256" y="283"/>
                  </a:lnTo>
                  <a:lnTo>
                    <a:pt x="259" y="274"/>
                  </a:lnTo>
                  <a:lnTo>
                    <a:pt x="263" y="265"/>
                  </a:lnTo>
                  <a:lnTo>
                    <a:pt x="266" y="257"/>
                  </a:lnTo>
                  <a:lnTo>
                    <a:pt x="271" y="249"/>
                  </a:lnTo>
                  <a:lnTo>
                    <a:pt x="276" y="241"/>
                  </a:lnTo>
                  <a:lnTo>
                    <a:pt x="280" y="234"/>
                  </a:lnTo>
                  <a:lnTo>
                    <a:pt x="287" y="227"/>
                  </a:lnTo>
                  <a:lnTo>
                    <a:pt x="293" y="220"/>
                  </a:lnTo>
                  <a:lnTo>
                    <a:pt x="300" y="214"/>
                  </a:lnTo>
                  <a:lnTo>
                    <a:pt x="303" y="210"/>
                  </a:lnTo>
                  <a:lnTo>
                    <a:pt x="307" y="207"/>
                  </a:lnTo>
                  <a:lnTo>
                    <a:pt x="314" y="200"/>
                  </a:lnTo>
                  <a:lnTo>
                    <a:pt x="317" y="195"/>
                  </a:lnTo>
                  <a:lnTo>
                    <a:pt x="321" y="191"/>
                  </a:lnTo>
                  <a:lnTo>
                    <a:pt x="327" y="184"/>
                  </a:lnTo>
                  <a:lnTo>
                    <a:pt x="333" y="175"/>
                  </a:lnTo>
                  <a:lnTo>
                    <a:pt x="338" y="166"/>
                  </a:lnTo>
                  <a:lnTo>
                    <a:pt x="343" y="158"/>
                  </a:lnTo>
                  <a:lnTo>
                    <a:pt x="349" y="148"/>
                  </a:lnTo>
                  <a:lnTo>
                    <a:pt x="350" y="143"/>
                  </a:lnTo>
                  <a:lnTo>
                    <a:pt x="352" y="137"/>
                  </a:lnTo>
                  <a:lnTo>
                    <a:pt x="356" y="125"/>
                  </a:lnTo>
                  <a:lnTo>
                    <a:pt x="357" y="114"/>
                  </a:lnTo>
                  <a:lnTo>
                    <a:pt x="357" y="110"/>
                  </a:lnTo>
                  <a:lnTo>
                    <a:pt x="357" y="108"/>
                  </a:lnTo>
                  <a:lnTo>
                    <a:pt x="357" y="103"/>
                  </a:lnTo>
                  <a:lnTo>
                    <a:pt x="357" y="96"/>
                  </a:lnTo>
                  <a:lnTo>
                    <a:pt x="356" y="89"/>
                  </a:lnTo>
                  <a:lnTo>
                    <a:pt x="354" y="82"/>
                  </a:lnTo>
                  <a:lnTo>
                    <a:pt x="353" y="77"/>
                  </a:lnTo>
                  <a:lnTo>
                    <a:pt x="350" y="71"/>
                  </a:lnTo>
                  <a:lnTo>
                    <a:pt x="348" y="66"/>
                  </a:lnTo>
                  <a:lnTo>
                    <a:pt x="345" y="60"/>
                  </a:lnTo>
                  <a:lnTo>
                    <a:pt x="343" y="56"/>
                  </a:lnTo>
                  <a:lnTo>
                    <a:pt x="335" y="46"/>
                  </a:lnTo>
                  <a:lnTo>
                    <a:pt x="330" y="43"/>
                  </a:lnTo>
                  <a:lnTo>
                    <a:pt x="326" y="39"/>
                  </a:lnTo>
                  <a:lnTo>
                    <a:pt x="321" y="35"/>
                  </a:lnTo>
                  <a:lnTo>
                    <a:pt x="315" y="32"/>
                  </a:lnTo>
                  <a:lnTo>
                    <a:pt x="310" y="29"/>
                  </a:lnTo>
                  <a:lnTo>
                    <a:pt x="30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1425" y="1274"/>
              <a:ext cx="812" cy="237"/>
            </a:xfrm>
            <a:custGeom>
              <a:avLst/>
              <a:gdLst>
                <a:gd name="T0" fmla="*/ 368 w 812"/>
                <a:gd name="T1" fmla="*/ 166 h 237"/>
                <a:gd name="T2" fmla="*/ 318 w 812"/>
                <a:gd name="T3" fmla="*/ 151 h 237"/>
                <a:gd name="T4" fmla="*/ 243 w 812"/>
                <a:gd name="T5" fmla="*/ 112 h 237"/>
                <a:gd name="T6" fmla="*/ 198 w 812"/>
                <a:gd name="T7" fmla="*/ 86 h 237"/>
                <a:gd name="T8" fmla="*/ 155 w 812"/>
                <a:gd name="T9" fmla="*/ 61 h 237"/>
                <a:gd name="T10" fmla="*/ 101 w 812"/>
                <a:gd name="T11" fmla="*/ 41 h 237"/>
                <a:gd name="T12" fmla="*/ 60 w 812"/>
                <a:gd name="T13" fmla="*/ 35 h 237"/>
                <a:gd name="T14" fmla="*/ 29 w 812"/>
                <a:gd name="T15" fmla="*/ 39 h 237"/>
                <a:gd name="T16" fmla="*/ 8 w 812"/>
                <a:gd name="T17" fmla="*/ 53 h 237"/>
                <a:gd name="T18" fmla="*/ 0 w 812"/>
                <a:gd name="T19" fmla="*/ 77 h 237"/>
                <a:gd name="T20" fmla="*/ 8 w 812"/>
                <a:gd name="T21" fmla="*/ 102 h 237"/>
                <a:gd name="T22" fmla="*/ 23 w 812"/>
                <a:gd name="T23" fmla="*/ 116 h 237"/>
                <a:gd name="T24" fmla="*/ 79 w 812"/>
                <a:gd name="T25" fmla="*/ 137 h 237"/>
                <a:gd name="T26" fmla="*/ 170 w 812"/>
                <a:gd name="T27" fmla="*/ 165 h 237"/>
                <a:gd name="T28" fmla="*/ 261 w 812"/>
                <a:gd name="T29" fmla="*/ 203 h 237"/>
                <a:gd name="T30" fmla="*/ 319 w 812"/>
                <a:gd name="T31" fmla="*/ 231 h 237"/>
                <a:gd name="T32" fmla="*/ 353 w 812"/>
                <a:gd name="T33" fmla="*/ 237 h 237"/>
                <a:gd name="T34" fmla="*/ 400 w 812"/>
                <a:gd name="T35" fmla="*/ 235 h 237"/>
                <a:gd name="T36" fmla="*/ 434 w 812"/>
                <a:gd name="T37" fmla="*/ 226 h 237"/>
                <a:gd name="T38" fmla="*/ 605 w 812"/>
                <a:gd name="T39" fmla="*/ 156 h 237"/>
                <a:gd name="T40" fmla="*/ 637 w 812"/>
                <a:gd name="T41" fmla="*/ 156 h 237"/>
                <a:gd name="T42" fmla="*/ 645 w 812"/>
                <a:gd name="T43" fmla="*/ 152 h 237"/>
                <a:gd name="T44" fmla="*/ 657 w 812"/>
                <a:gd name="T45" fmla="*/ 143 h 237"/>
                <a:gd name="T46" fmla="*/ 662 w 812"/>
                <a:gd name="T47" fmla="*/ 135 h 237"/>
                <a:gd name="T48" fmla="*/ 686 w 812"/>
                <a:gd name="T49" fmla="*/ 113 h 237"/>
                <a:gd name="T50" fmla="*/ 718 w 812"/>
                <a:gd name="T51" fmla="*/ 115 h 237"/>
                <a:gd name="T52" fmla="*/ 743 w 812"/>
                <a:gd name="T53" fmla="*/ 127 h 237"/>
                <a:gd name="T54" fmla="*/ 761 w 812"/>
                <a:gd name="T55" fmla="*/ 127 h 237"/>
                <a:gd name="T56" fmla="*/ 779 w 812"/>
                <a:gd name="T57" fmla="*/ 116 h 237"/>
                <a:gd name="T58" fmla="*/ 783 w 812"/>
                <a:gd name="T59" fmla="*/ 110 h 237"/>
                <a:gd name="T60" fmla="*/ 784 w 812"/>
                <a:gd name="T61" fmla="*/ 107 h 237"/>
                <a:gd name="T62" fmla="*/ 777 w 812"/>
                <a:gd name="T63" fmla="*/ 91 h 237"/>
                <a:gd name="T64" fmla="*/ 762 w 812"/>
                <a:gd name="T65" fmla="*/ 75 h 237"/>
                <a:gd name="T66" fmla="*/ 741 w 812"/>
                <a:gd name="T67" fmla="*/ 68 h 237"/>
                <a:gd name="T68" fmla="*/ 727 w 812"/>
                <a:gd name="T69" fmla="*/ 60 h 237"/>
                <a:gd name="T70" fmla="*/ 763 w 812"/>
                <a:gd name="T71" fmla="*/ 50 h 237"/>
                <a:gd name="T72" fmla="*/ 782 w 812"/>
                <a:gd name="T73" fmla="*/ 48 h 237"/>
                <a:gd name="T74" fmla="*/ 802 w 812"/>
                <a:gd name="T75" fmla="*/ 44 h 237"/>
                <a:gd name="T76" fmla="*/ 806 w 812"/>
                <a:gd name="T77" fmla="*/ 41 h 237"/>
                <a:gd name="T78" fmla="*/ 812 w 812"/>
                <a:gd name="T79" fmla="*/ 34 h 237"/>
                <a:gd name="T80" fmla="*/ 812 w 812"/>
                <a:gd name="T81" fmla="*/ 25 h 237"/>
                <a:gd name="T82" fmla="*/ 811 w 812"/>
                <a:gd name="T83" fmla="*/ 20 h 237"/>
                <a:gd name="T84" fmla="*/ 803 w 812"/>
                <a:gd name="T85" fmla="*/ 6 h 237"/>
                <a:gd name="T86" fmla="*/ 787 w 812"/>
                <a:gd name="T87" fmla="*/ 0 h 237"/>
                <a:gd name="T88" fmla="*/ 752 w 812"/>
                <a:gd name="T89" fmla="*/ 7 h 237"/>
                <a:gd name="T90" fmla="*/ 712 w 812"/>
                <a:gd name="T91" fmla="*/ 30 h 237"/>
                <a:gd name="T92" fmla="*/ 688 w 812"/>
                <a:gd name="T93" fmla="*/ 55 h 237"/>
                <a:gd name="T94" fmla="*/ 684 w 812"/>
                <a:gd name="T95" fmla="*/ 59 h 237"/>
                <a:gd name="T96" fmla="*/ 672 w 812"/>
                <a:gd name="T97" fmla="*/ 68 h 237"/>
                <a:gd name="T98" fmla="*/ 657 w 812"/>
                <a:gd name="T99" fmla="*/ 75 h 237"/>
                <a:gd name="T100" fmla="*/ 647 w 812"/>
                <a:gd name="T101" fmla="*/ 80 h 237"/>
                <a:gd name="T102" fmla="*/ 620 w 812"/>
                <a:gd name="T103" fmla="*/ 89 h 237"/>
                <a:gd name="T104" fmla="*/ 594 w 812"/>
                <a:gd name="T105" fmla="*/ 104 h 237"/>
                <a:gd name="T106" fmla="*/ 576 w 812"/>
                <a:gd name="T107" fmla="*/ 111 h 237"/>
                <a:gd name="T108" fmla="*/ 535 w 812"/>
                <a:gd name="T109" fmla="*/ 128 h 237"/>
                <a:gd name="T110" fmla="*/ 474 w 812"/>
                <a:gd name="T111" fmla="*/ 148 h 237"/>
                <a:gd name="T112" fmla="*/ 400 w 812"/>
                <a:gd name="T113" fmla="*/ 164 h 2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12" h="237">
                  <a:moveTo>
                    <a:pt x="400" y="164"/>
                  </a:moveTo>
                  <a:lnTo>
                    <a:pt x="384" y="166"/>
                  </a:lnTo>
                  <a:lnTo>
                    <a:pt x="376" y="166"/>
                  </a:lnTo>
                  <a:lnTo>
                    <a:pt x="368" y="166"/>
                  </a:lnTo>
                  <a:lnTo>
                    <a:pt x="353" y="163"/>
                  </a:lnTo>
                  <a:lnTo>
                    <a:pt x="346" y="161"/>
                  </a:lnTo>
                  <a:lnTo>
                    <a:pt x="339" y="159"/>
                  </a:lnTo>
                  <a:lnTo>
                    <a:pt x="318" y="151"/>
                  </a:lnTo>
                  <a:lnTo>
                    <a:pt x="297" y="143"/>
                  </a:lnTo>
                  <a:lnTo>
                    <a:pt x="278" y="132"/>
                  </a:lnTo>
                  <a:lnTo>
                    <a:pt x="259" y="122"/>
                  </a:lnTo>
                  <a:lnTo>
                    <a:pt x="243" y="112"/>
                  </a:lnTo>
                  <a:lnTo>
                    <a:pt x="228" y="103"/>
                  </a:lnTo>
                  <a:lnTo>
                    <a:pt x="218" y="98"/>
                  </a:lnTo>
                  <a:lnTo>
                    <a:pt x="208" y="93"/>
                  </a:lnTo>
                  <a:lnTo>
                    <a:pt x="198" y="86"/>
                  </a:lnTo>
                  <a:lnTo>
                    <a:pt x="188" y="79"/>
                  </a:lnTo>
                  <a:lnTo>
                    <a:pt x="177" y="73"/>
                  </a:lnTo>
                  <a:lnTo>
                    <a:pt x="167" y="67"/>
                  </a:lnTo>
                  <a:lnTo>
                    <a:pt x="155" y="61"/>
                  </a:lnTo>
                  <a:lnTo>
                    <a:pt x="145" y="56"/>
                  </a:lnTo>
                  <a:lnTo>
                    <a:pt x="134" y="52"/>
                  </a:lnTo>
                  <a:lnTo>
                    <a:pt x="122" y="48"/>
                  </a:lnTo>
                  <a:lnTo>
                    <a:pt x="101" y="41"/>
                  </a:lnTo>
                  <a:lnTo>
                    <a:pt x="91" y="38"/>
                  </a:lnTo>
                  <a:lnTo>
                    <a:pt x="81" y="37"/>
                  </a:lnTo>
                  <a:lnTo>
                    <a:pt x="71" y="36"/>
                  </a:lnTo>
                  <a:lnTo>
                    <a:pt x="60" y="35"/>
                  </a:lnTo>
                  <a:lnTo>
                    <a:pt x="49" y="36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9"/>
                  </a:lnTo>
                  <a:lnTo>
                    <a:pt x="24" y="41"/>
                  </a:lnTo>
                  <a:lnTo>
                    <a:pt x="20" y="43"/>
                  </a:lnTo>
                  <a:lnTo>
                    <a:pt x="14" y="48"/>
                  </a:lnTo>
                  <a:lnTo>
                    <a:pt x="8" y="53"/>
                  </a:lnTo>
                  <a:lnTo>
                    <a:pt x="4" y="58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4" y="91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2" y="105"/>
                  </a:lnTo>
                  <a:lnTo>
                    <a:pt x="15" y="109"/>
                  </a:lnTo>
                  <a:lnTo>
                    <a:pt x="19" y="113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4" y="121"/>
                  </a:lnTo>
                  <a:lnTo>
                    <a:pt x="56" y="129"/>
                  </a:lnTo>
                  <a:lnTo>
                    <a:pt x="79" y="137"/>
                  </a:lnTo>
                  <a:lnTo>
                    <a:pt x="102" y="144"/>
                  </a:lnTo>
                  <a:lnTo>
                    <a:pt x="126" y="151"/>
                  </a:lnTo>
                  <a:lnTo>
                    <a:pt x="148" y="157"/>
                  </a:lnTo>
                  <a:lnTo>
                    <a:pt x="170" y="165"/>
                  </a:lnTo>
                  <a:lnTo>
                    <a:pt x="192" y="173"/>
                  </a:lnTo>
                  <a:lnTo>
                    <a:pt x="214" y="182"/>
                  </a:lnTo>
                  <a:lnTo>
                    <a:pt x="237" y="192"/>
                  </a:lnTo>
                  <a:lnTo>
                    <a:pt x="261" y="203"/>
                  </a:lnTo>
                  <a:lnTo>
                    <a:pt x="283" y="214"/>
                  </a:lnTo>
                  <a:lnTo>
                    <a:pt x="306" y="226"/>
                  </a:lnTo>
                  <a:lnTo>
                    <a:pt x="312" y="229"/>
                  </a:lnTo>
                  <a:lnTo>
                    <a:pt x="319" y="231"/>
                  </a:lnTo>
                  <a:lnTo>
                    <a:pt x="326" y="233"/>
                  </a:lnTo>
                  <a:lnTo>
                    <a:pt x="334" y="235"/>
                  </a:lnTo>
                  <a:lnTo>
                    <a:pt x="344" y="237"/>
                  </a:lnTo>
                  <a:lnTo>
                    <a:pt x="353" y="237"/>
                  </a:lnTo>
                  <a:lnTo>
                    <a:pt x="373" y="237"/>
                  </a:lnTo>
                  <a:lnTo>
                    <a:pt x="381" y="237"/>
                  </a:lnTo>
                  <a:lnTo>
                    <a:pt x="391" y="237"/>
                  </a:lnTo>
                  <a:lnTo>
                    <a:pt x="400" y="235"/>
                  </a:lnTo>
                  <a:lnTo>
                    <a:pt x="409" y="233"/>
                  </a:lnTo>
                  <a:lnTo>
                    <a:pt x="417" y="231"/>
                  </a:lnTo>
                  <a:lnTo>
                    <a:pt x="425" y="230"/>
                  </a:lnTo>
                  <a:lnTo>
                    <a:pt x="434" y="226"/>
                  </a:lnTo>
                  <a:lnTo>
                    <a:pt x="443" y="224"/>
                  </a:lnTo>
                  <a:lnTo>
                    <a:pt x="483" y="207"/>
                  </a:lnTo>
                  <a:lnTo>
                    <a:pt x="524" y="190"/>
                  </a:lnTo>
                  <a:lnTo>
                    <a:pt x="605" y="156"/>
                  </a:lnTo>
                  <a:lnTo>
                    <a:pt x="613" y="152"/>
                  </a:lnTo>
                  <a:lnTo>
                    <a:pt x="622" y="149"/>
                  </a:lnTo>
                  <a:lnTo>
                    <a:pt x="631" y="157"/>
                  </a:lnTo>
                  <a:lnTo>
                    <a:pt x="637" y="156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5" y="152"/>
                  </a:lnTo>
                  <a:lnTo>
                    <a:pt x="648" y="150"/>
                  </a:lnTo>
                  <a:lnTo>
                    <a:pt x="650" y="149"/>
                  </a:lnTo>
                  <a:lnTo>
                    <a:pt x="653" y="147"/>
                  </a:lnTo>
                  <a:lnTo>
                    <a:pt x="657" y="143"/>
                  </a:lnTo>
                  <a:lnTo>
                    <a:pt x="657" y="141"/>
                  </a:lnTo>
                  <a:lnTo>
                    <a:pt x="658" y="139"/>
                  </a:lnTo>
                  <a:lnTo>
                    <a:pt x="659" y="139"/>
                  </a:lnTo>
                  <a:lnTo>
                    <a:pt x="662" y="135"/>
                  </a:lnTo>
                  <a:lnTo>
                    <a:pt x="664" y="130"/>
                  </a:lnTo>
                  <a:lnTo>
                    <a:pt x="671" y="117"/>
                  </a:lnTo>
                  <a:lnTo>
                    <a:pt x="679" y="115"/>
                  </a:lnTo>
                  <a:lnTo>
                    <a:pt x="686" y="113"/>
                  </a:lnTo>
                  <a:lnTo>
                    <a:pt x="694" y="112"/>
                  </a:lnTo>
                  <a:lnTo>
                    <a:pt x="703" y="112"/>
                  </a:lnTo>
                  <a:lnTo>
                    <a:pt x="711" y="113"/>
                  </a:lnTo>
                  <a:lnTo>
                    <a:pt x="718" y="115"/>
                  </a:lnTo>
                  <a:lnTo>
                    <a:pt x="726" y="118"/>
                  </a:lnTo>
                  <a:lnTo>
                    <a:pt x="734" y="122"/>
                  </a:lnTo>
                  <a:lnTo>
                    <a:pt x="738" y="125"/>
                  </a:lnTo>
                  <a:lnTo>
                    <a:pt x="743" y="127"/>
                  </a:lnTo>
                  <a:lnTo>
                    <a:pt x="747" y="128"/>
                  </a:lnTo>
                  <a:lnTo>
                    <a:pt x="752" y="129"/>
                  </a:lnTo>
                  <a:lnTo>
                    <a:pt x="756" y="128"/>
                  </a:lnTo>
                  <a:lnTo>
                    <a:pt x="761" y="127"/>
                  </a:lnTo>
                  <a:lnTo>
                    <a:pt x="766" y="125"/>
                  </a:lnTo>
                  <a:lnTo>
                    <a:pt x="770" y="123"/>
                  </a:lnTo>
                  <a:lnTo>
                    <a:pt x="776" y="120"/>
                  </a:lnTo>
                  <a:lnTo>
                    <a:pt x="779" y="116"/>
                  </a:lnTo>
                  <a:lnTo>
                    <a:pt x="780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3" y="110"/>
                  </a:lnTo>
                  <a:lnTo>
                    <a:pt x="784" y="109"/>
                  </a:lnTo>
                  <a:lnTo>
                    <a:pt x="784" y="107"/>
                  </a:lnTo>
                  <a:lnTo>
                    <a:pt x="784" y="105"/>
                  </a:lnTo>
                  <a:lnTo>
                    <a:pt x="783" y="101"/>
                  </a:lnTo>
                  <a:lnTo>
                    <a:pt x="781" y="95"/>
                  </a:lnTo>
                  <a:lnTo>
                    <a:pt x="777" y="91"/>
                  </a:lnTo>
                  <a:lnTo>
                    <a:pt x="774" y="86"/>
                  </a:lnTo>
                  <a:lnTo>
                    <a:pt x="770" y="82"/>
                  </a:lnTo>
                  <a:lnTo>
                    <a:pt x="766" y="78"/>
                  </a:lnTo>
                  <a:lnTo>
                    <a:pt x="762" y="75"/>
                  </a:lnTo>
                  <a:lnTo>
                    <a:pt x="756" y="72"/>
                  </a:lnTo>
                  <a:lnTo>
                    <a:pt x="752" y="70"/>
                  </a:lnTo>
                  <a:lnTo>
                    <a:pt x="746" y="68"/>
                  </a:lnTo>
                  <a:lnTo>
                    <a:pt x="741" y="68"/>
                  </a:lnTo>
                  <a:lnTo>
                    <a:pt x="728" y="67"/>
                  </a:lnTo>
                  <a:lnTo>
                    <a:pt x="721" y="67"/>
                  </a:lnTo>
                  <a:lnTo>
                    <a:pt x="715" y="68"/>
                  </a:lnTo>
                  <a:lnTo>
                    <a:pt x="727" y="60"/>
                  </a:lnTo>
                  <a:lnTo>
                    <a:pt x="734" y="57"/>
                  </a:lnTo>
                  <a:lnTo>
                    <a:pt x="741" y="55"/>
                  </a:lnTo>
                  <a:lnTo>
                    <a:pt x="756" y="51"/>
                  </a:lnTo>
                  <a:lnTo>
                    <a:pt x="763" y="50"/>
                  </a:lnTo>
                  <a:lnTo>
                    <a:pt x="770" y="50"/>
                  </a:lnTo>
                  <a:lnTo>
                    <a:pt x="777" y="49"/>
                  </a:lnTo>
                  <a:lnTo>
                    <a:pt x="779" y="48"/>
                  </a:lnTo>
                  <a:lnTo>
                    <a:pt x="782" y="48"/>
                  </a:lnTo>
                  <a:lnTo>
                    <a:pt x="794" y="47"/>
                  </a:lnTo>
                  <a:lnTo>
                    <a:pt x="797" y="46"/>
                  </a:lnTo>
                  <a:lnTo>
                    <a:pt x="799" y="45"/>
                  </a:lnTo>
                  <a:lnTo>
                    <a:pt x="802" y="44"/>
                  </a:lnTo>
                  <a:lnTo>
                    <a:pt x="803" y="43"/>
                  </a:lnTo>
                  <a:lnTo>
                    <a:pt x="805" y="43"/>
                  </a:lnTo>
                  <a:lnTo>
                    <a:pt x="805" y="41"/>
                  </a:lnTo>
                  <a:lnTo>
                    <a:pt x="806" y="41"/>
                  </a:lnTo>
                  <a:lnTo>
                    <a:pt x="808" y="40"/>
                  </a:lnTo>
                  <a:lnTo>
                    <a:pt x="809" y="38"/>
                  </a:lnTo>
                  <a:lnTo>
                    <a:pt x="811" y="36"/>
                  </a:lnTo>
                  <a:lnTo>
                    <a:pt x="812" y="34"/>
                  </a:lnTo>
                  <a:lnTo>
                    <a:pt x="812" y="32"/>
                  </a:lnTo>
                  <a:lnTo>
                    <a:pt x="812" y="29"/>
                  </a:lnTo>
                  <a:lnTo>
                    <a:pt x="812" y="28"/>
                  </a:lnTo>
                  <a:lnTo>
                    <a:pt x="812" y="25"/>
                  </a:lnTo>
                  <a:lnTo>
                    <a:pt x="812" y="23"/>
                  </a:lnTo>
                  <a:lnTo>
                    <a:pt x="812" y="22"/>
                  </a:lnTo>
                  <a:lnTo>
                    <a:pt x="811" y="21"/>
                  </a:lnTo>
                  <a:lnTo>
                    <a:pt x="811" y="20"/>
                  </a:lnTo>
                  <a:lnTo>
                    <a:pt x="810" y="16"/>
                  </a:lnTo>
                  <a:lnTo>
                    <a:pt x="808" y="12"/>
                  </a:lnTo>
                  <a:lnTo>
                    <a:pt x="805" y="8"/>
                  </a:lnTo>
                  <a:lnTo>
                    <a:pt x="803" y="6"/>
                  </a:lnTo>
                  <a:lnTo>
                    <a:pt x="799" y="3"/>
                  </a:lnTo>
                  <a:lnTo>
                    <a:pt x="796" y="1"/>
                  </a:lnTo>
                  <a:lnTo>
                    <a:pt x="791" y="0"/>
                  </a:lnTo>
                  <a:lnTo>
                    <a:pt x="787" y="0"/>
                  </a:lnTo>
                  <a:lnTo>
                    <a:pt x="783" y="0"/>
                  </a:lnTo>
                  <a:lnTo>
                    <a:pt x="767" y="3"/>
                  </a:lnTo>
                  <a:lnTo>
                    <a:pt x="759" y="5"/>
                  </a:lnTo>
                  <a:lnTo>
                    <a:pt x="752" y="7"/>
                  </a:lnTo>
                  <a:lnTo>
                    <a:pt x="738" y="13"/>
                  </a:lnTo>
                  <a:lnTo>
                    <a:pt x="725" y="21"/>
                  </a:lnTo>
                  <a:lnTo>
                    <a:pt x="718" y="25"/>
                  </a:lnTo>
                  <a:lnTo>
                    <a:pt x="712" y="30"/>
                  </a:lnTo>
                  <a:lnTo>
                    <a:pt x="706" y="35"/>
                  </a:lnTo>
                  <a:lnTo>
                    <a:pt x="700" y="41"/>
                  </a:lnTo>
                  <a:lnTo>
                    <a:pt x="692" y="50"/>
                  </a:lnTo>
                  <a:lnTo>
                    <a:pt x="688" y="55"/>
                  </a:lnTo>
                  <a:lnTo>
                    <a:pt x="685" y="56"/>
                  </a:lnTo>
                  <a:lnTo>
                    <a:pt x="685" y="57"/>
                  </a:lnTo>
                  <a:lnTo>
                    <a:pt x="684" y="59"/>
                  </a:lnTo>
                  <a:lnTo>
                    <a:pt x="682" y="60"/>
                  </a:lnTo>
                  <a:lnTo>
                    <a:pt x="681" y="61"/>
                  </a:lnTo>
                  <a:lnTo>
                    <a:pt x="676" y="64"/>
                  </a:lnTo>
                  <a:lnTo>
                    <a:pt x="672" y="68"/>
                  </a:lnTo>
                  <a:lnTo>
                    <a:pt x="667" y="70"/>
                  </a:lnTo>
                  <a:lnTo>
                    <a:pt x="664" y="72"/>
                  </a:lnTo>
                  <a:lnTo>
                    <a:pt x="663" y="74"/>
                  </a:lnTo>
                  <a:lnTo>
                    <a:pt x="657" y="75"/>
                  </a:lnTo>
                  <a:lnTo>
                    <a:pt x="652" y="78"/>
                  </a:lnTo>
                  <a:lnTo>
                    <a:pt x="650" y="79"/>
                  </a:lnTo>
                  <a:lnTo>
                    <a:pt x="648" y="79"/>
                  </a:lnTo>
                  <a:lnTo>
                    <a:pt x="647" y="80"/>
                  </a:lnTo>
                  <a:lnTo>
                    <a:pt x="643" y="82"/>
                  </a:lnTo>
                  <a:lnTo>
                    <a:pt x="630" y="85"/>
                  </a:lnTo>
                  <a:lnTo>
                    <a:pt x="625" y="87"/>
                  </a:lnTo>
                  <a:lnTo>
                    <a:pt x="620" y="89"/>
                  </a:lnTo>
                  <a:lnTo>
                    <a:pt x="613" y="93"/>
                  </a:lnTo>
                  <a:lnTo>
                    <a:pt x="607" y="96"/>
                  </a:lnTo>
                  <a:lnTo>
                    <a:pt x="600" y="100"/>
                  </a:lnTo>
                  <a:lnTo>
                    <a:pt x="594" y="104"/>
                  </a:lnTo>
                  <a:lnTo>
                    <a:pt x="582" y="109"/>
                  </a:lnTo>
                  <a:lnTo>
                    <a:pt x="580" y="109"/>
                  </a:lnTo>
                  <a:lnTo>
                    <a:pt x="579" y="110"/>
                  </a:lnTo>
                  <a:lnTo>
                    <a:pt x="576" y="111"/>
                  </a:lnTo>
                  <a:lnTo>
                    <a:pt x="571" y="114"/>
                  </a:lnTo>
                  <a:lnTo>
                    <a:pt x="558" y="119"/>
                  </a:lnTo>
                  <a:lnTo>
                    <a:pt x="547" y="123"/>
                  </a:lnTo>
                  <a:lnTo>
                    <a:pt x="535" y="128"/>
                  </a:lnTo>
                  <a:lnTo>
                    <a:pt x="523" y="132"/>
                  </a:lnTo>
                  <a:lnTo>
                    <a:pt x="499" y="141"/>
                  </a:lnTo>
                  <a:lnTo>
                    <a:pt x="487" y="144"/>
                  </a:lnTo>
                  <a:lnTo>
                    <a:pt x="474" y="148"/>
                  </a:lnTo>
                  <a:lnTo>
                    <a:pt x="450" y="154"/>
                  </a:lnTo>
                  <a:lnTo>
                    <a:pt x="424" y="159"/>
                  </a:lnTo>
                  <a:lnTo>
                    <a:pt x="412" y="162"/>
                  </a:lnTo>
                  <a:lnTo>
                    <a:pt x="40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10"/>
            <p:cNvSpPr>
              <a:spLocks/>
            </p:cNvSpPr>
            <p:nvPr/>
          </p:nvSpPr>
          <p:spPr bwMode="auto">
            <a:xfrm>
              <a:off x="918" y="1253"/>
              <a:ext cx="480" cy="486"/>
            </a:xfrm>
            <a:custGeom>
              <a:avLst/>
              <a:gdLst>
                <a:gd name="T0" fmla="*/ 12 w 480"/>
                <a:gd name="T1" fmla="*/ 76 h 486"/>
                <a:gd name="T2" fmla="*/ 2 w 480"/>
                <a:gd name="T3" fmla="*/ 99 h 486"/>
                <a:gd name="T4" fmla="*/ 2 w 480"/>
                <a:gd name="T5" fmla="*/ 156 h 486"/>
                <a:gd name="T6" fmla="*/ 11 w 480"/>
                <a:gd name="T7" fmla="*/ 205 h 486"/>
                <a:gd name="T8" fmla="*/ 32 w 480"/>
                <a:gd name="T9" fmla="*/ 272 h 486"/>
                <a:gd name="T10" fmla="*/ 60 w 480"/>
                <a:gd name="T11" fmla="*/ 338 h 486"/>
                <a:gd name="T12" fmla="*/ 81 w 480"/>
                <a:gd name="T13" fmla="*/ 361 h 486"/>
                <a:gd name="T14" fmla="*/ 106 w 480"/>
                <a:gd name="T15" fmla="*/ 375 h 486"/>
                <a:gd name="T16" fmla="*/ 127 w 480"/>
                <a:gd name="T17" fmla="*/ 398 h 486"/>
                <a:gd name="T18" fmla="*/ 106 w 480"/>
                <a:gd name="T19" fmla="*/ 437 h 486"/>
                <a:gd name="T20" fmla="*/ 105 w 480"/>
                <a:gd name="T21" fmla="*/ 452 h 486"/>
                <a:gd name="T22" fmla="*/ 116 w 480"/>
                <a:gd name="T23" fmla="*/ 465 h 486"/>
                <a:gd name="T24" fmla="*/ 161 w 480"/>
                <a:gd name="T25" fmla="*/ 458 h 486"/>
                <a:gd name="T26" fmla="*/ 173 w 480"/>
                <a:gd name="T27" fmla="*/ 484 h 486"/>
                <a:gd name="T28" fmla="*/ 182 w 480"/>
                <a:gd name="T29" fmla="*/ 486 h 486"/>
                <a:gd name="T30" fmla="*/ 187 w 480"/>
                <a:gd name="T31" fmla="*/ 486 h 486"/>
                <a:gd name="T32" fmla="*/ 194 w 480"/>
                <a:gd name="T33" fmla="*/ 484 h 486"/>
                <a:gd name="T34" fmla="*/ 205 w 480"/>
                <a:gd name="T35" fmla="*/ 474 h 486"/>
                <a:gd name="T36" fmla="*/ 244 w 480"/>
                <a:gd name="T37" fmla="*/ 479 h 486"/>
                <a:gd name="T38" fmla="*/ 248 w 480"/>
                <a:gd name="T39" fmla="*/ 474 h 486"/>
                <a:gd name="T40" fmla="*/ 254 w 480"/>
                <a:gd name="T41" fmla="*/ 463 h 486"/>
                <a:gd name="T42" fmla="*/ 254 w 480"/>
                <a:gd name="T43" fmla="*/ 458 h 486"/>
                <a:gd name="T44" fmla="*/ 252 w 480"/>
                <a:gd name="T45" fmla="*/ 447 h 486"/>
                <a:gd name="T46" fmla="*/ 247 w 480"/>
                <a:gd name="T47" fmla="*/ 430 h 486"/>
                <a:gd name="T48" fmla="*/ 245 w 480"/>
                <a:gd name="T49" fmla="*/ 396 h 486"/>
                <a:gd name="T50" fmla="*/ 235 w 480"/>
                <a:gd name="T51" fmla="*/ 371 h 486"/>
                <a:gd name="T52" fmla="*/ 194 w 480"/>
                <a:gd name="T53" fmla="*/ 344 h 486"/>
                <a:gd name="T54" fmla="*/ 136 w 480"/>
                <a:gd name="T55" fmla="*/ 323 h 486"/>
                <a:gd name="T56" fmla="*/ 117 w 480"/>
                <a:gd name="T57" fmla="*/ 312 h 486"/>
                <a:gd name="T58" fmla="*/ 100 w 480"/>
                <a:gd name="T59" fmla="*/ 290 h 486"/>
                <a:gd name="T60" fmla="*/ 85 w 480"/>
                <a:gd name="T61" fmla="*/ 243 h 486"/>
                <a:gd name="T62" fmla="*/ 75 w 480"/>
                <a:gd name="T63" fmla="*/ 187 h 486"/>
                <a:gd name="T64" fmla="*/ 71 w 480"/>
                <a:gd name="T65" fmla="*/ 138 h 486"/>
                <a:gd name="T66" fmla="*/ 101 w 480"/>
                <a:gd name="T67" fmla="*/ 103 h 486"/>
                <a:gd name="T68" fmla="*/ 176 w 480"/>
                <a:gd name="T69" fmla="*/ 87 h 486"/>
                <a:gd name="T70" fmla="*/ 235 w 480"/>
                <a:gd name="T71" fmla="*/ 88 h 486"/>
                <a:gd name="T72" fmla="*/ 344 w 480"/>
                <a:gd name="T73" fmla="*/ 110 h 486"/>
                <a:gd name="T74" fmla="*/ 427 w 480"/>
                <a:gd name="T75" fmla="*/ 125 h 486"/>
                <a:gd name="T76" fmla="*/ 439 w 480"/>
                <a:gd name="T77" fmla="*/ 123 h 486"/>
                <a:gd name="T78" fmla="*/ 454 w 480"/>
                <a:gd name="T79" fmla="*/ 116 h 486"/>
                <a:gd name="T80" fmla="*/ 467 w 480"/>
                <a:gd name="T81" fmla="*/ 105 h 486"/>
                <a:gd name="T82" fmla="*/ 478 w 480"/>
                <a:gd name="T83" fmla="*/ 79 h 486"/>
                <a:gd name="T84" fmla="*/ 476 w 480"/>
                <a:gd name="T85" fmla="*/ 44 h 486"/>
                <a:gd name="T86" fmla="*/ 475 w 480"/>
                <a:gd name="T87" fmla="*/ 40 h 486"/>
                <a:gd name="T88" fmla="*/ 458 w 480"/>
                <a:gd name="T89" fmla="*/ 21 h 486"/>
                <a:gd name="T90" fmla="*/ 403 w 480"/>
                <a:gd name="T91" fmla="*/ 8 h 486"/>
                <a:gd name="T92" fmla="*/ 329 w 480"/>
                <a:gd name="T93" fmla="*/ 0 h 486"/>
                <a:gd name="T94" fmla="*/ 256 w 480"/>
                <a:gd name="T95" fmla="*/ 4 h 486"/>
                <a:gd name="T96" fmla="*/ 95 w 480"/>
                <a:gd name="T97" fmla="*/ 40 h 4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0" h="486">
                  <a:moveTo>
                    <a:pt x="28" y="65"/>
                  </a:moveTo>
                  <a:lnTo>
                    <a:pt x="22" y="68"/>
                  </a:lnTo>
                  <a:lnTo>
                    <a:pt x="17" y="72"/>
                  </a:lnTo>
                  <a:lnTo>
                    <a:pt x="12" y="76"/>
                  </a:lnTo>
                  <a:lnTo>
                    <a:pt x="9" y="81"/>
                  </a:lnTo>
                  <a:lnTo>
                    <a:pt x="5" y="86"/>
                  </a:lnTo>
                  <a:lnTo>
                    <a:pt x="4" y="92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56"/>
                  </a:lnTo>
                  <a:lnTo>
                    <a:pt x="3" y="169"/>
                  </a:lnTo>
                  <a:lnTo>
                    <a:pt x="4" y="181"/>
                  </a:lnTo>
                  <a:lnTo>
                    <a:pt x="7" y="193"/>
                  </a:lnTo>
                  <a:lnTo>
                    <a:pt x="11" y="205"/>
                  </a:lnTo>
                  <a:lnTo>
                    <a:pt x="15" y="222"/>
                  </a:lnTo>
                  <a:lnTo>
                    <a:pt x="20" y="239"/>
                  </a:lnTo>
                  <a:lnTo>
                    <a:pt x="26" y="256"/>
                  </a:lnTo>
                  <a:lnTo>
                    <a:pt x="32" y="272"/>
                  </a:lnTo>
                  <a:lnTo>
                    <a:pt x="42" y="297"/>
                  </a:lnTo>
                  <a:lnTo>
                    <a:pt x="53" y="323"/>
                  </a:lnTo>
                  <a:lnTo>
                    <a:pt x="56" y="331"/>
                  </a:lnTo>
                  <a:lnTo>
                    <a:pt x="60" y="338"/>
                  </a:lnTo>
                  <a:lnTo>
                    <a:pt x="64" y="345"/>
                  </a:lnTo>
                  <a:lnTo>
                    <a:pt x="69" y="351"/>
                  </a:lnTo>
                  <a:lnTo>
                    <a:pt x="75" y="356"/>
                  </a:lnTo>
                  <a:lnTo>
                    <a:pt x="81" y="361"/>
                  </a:lnTo>
                  <a:lnTo>
                    <a:pt x="88" y="366"/>
                  </a:lnTo>
                  <a:lnTo>
                    <a:pt x="97" y="370"/>
                  </a:lnTo>
                  <a:lnTo>
                    <a:pt x="102" y="373"/>
                  </a:lnTo>
                  <a:lnTo>
                    <a:pt x="106" y="375"/>
                  </a:lnTo>
                  <a:lnTo>
                    <a:pt x="114" y="381"/>
                  </a:lnTo>
                  <a:lnTo>
                    <a:pt x="121" y="389"/>
                  </a:lnTo>
                  <a:lnTo>
                    <a:pt x="124" y="394"/>
                  </a:lnTo>
                  <a:lnTo>
                    <a:pt x="127" y="398"/>
                  </a:lnTo>
                  <a:lnTo>
                    <a:pt x="119" y="407"/>
                  </a:lnTo>
                  <a:lnTo>
                    <a:pt x="114" y="416"/>
                  </a:lnTo>
                  <a:lnTo>
                    <a:pt x="109" y="426"/>
                  </a:lnTo>
                  <a:lnTo>
                    <a:pt x="106" y="437"/>
                  </a:lnTo>
                  <a:lnTo>
                    <a:pt x="104" y="440"/>
                  </a:lnTo>
                  <a:lnTo>
                    <a:pt x="104" y="445"/>
                  </a:lnTo>
                  <a:lnTo>
                    <a:pt x="104" y="449"/>
                  </a:lnTo>
                  <a:lnTo>
                    <a:pt x="105" y="452"/>
                  </a:lnTo>
                  <a:lnTo>
                    <a:pt x="107" y="456"/>
                  </a:lnTo>
                  <a:lnTo>
                    <a:pt x="109" y="459"/>
                  </a:lnTo>
                  <a:lnTo>
                    <a:pt x="112" y="462"/>
                  </a:lnTo>
                  <a:lnTo>
                    <a:pt x="116" y="465"/>
                  </a:lnTo>
                  <a:lnTo>
                    <a:pt x="123" y="468"/>
                  </a:lnTo>
                  <a:lnTo>
                    <a:pt x="131" y="471"/>
                  </a:lnTo>
                  <a:lnTo>
                    <a:pt x="140" y="472"/>
                  </a:lnTo>
                  <a:lnTo>
                    <a:pt x="161" y="458"/>
                  </a:lnTo>
                  <a:lnTo>
                    <a:pt x="162" y="474"/>
                  </a:lnTo>
                  <a:lnTo>
                    <a:pt x="165" y="478"/>
                  </a:lnTo>
                  <a:lnTo>
                    <a:pt x="169" y="481"/>
                  </a:lnTo>
                  <a:lnTo>
                    <a:pt x="173" y="484"/>
                  </a:lnTo>
                  <a:lnTo>
                    <a:pt x="177" y="486"/>
                  </a:lnTo>
                  <a:lnTo>
                    <a:pt x="180" y="486"/>
                  </a:lnTo>
                  <a:lnTo>
                    <a:pt x="181" y="486"/>
                  </a:lnTo>
                  <a:lnTo>
                    <a:pt x="182" y="486"/>
                  </a:lnTo>
                  <a:lnTo>
                    <a:pt x="183" y="486"/>
                  </a:lnTo>
                  <a:lnTo>
                    <a:pt x="186" y="486"/>
                  </a:lnTo>
                  <a:lnTo>
                    <a:pt x="187" y="486"/>
                  </a:lnTo>
                  <a:lnTo>
                    <a:pt x="189" y="486"/>
                  </a:lnTo>
                  <a:lnTo>
                    <a:pt x="190" y="485"/>
                  </a:lnTo>
                  <a:lnTo>
                    <a:pt x="191" y="485"/>
                  </a:lnTo>
                  <a:lnTo>
                    <a:pt x="194" y="484"/>
                  </a:lnTo>
                  <a:lnTo>
                    <a:pt x="196" y="482"/>
                  </a:lnTo>
                  <a:lnTo>
                    <a:pt x="200" y="480"/>
                  </a:lnTo>
                  <a:lnTo>
                    <a:pt x="202" y="478"/>
                  </a:lnTo>
                  <a:lnTo>
                    <a:pt x="205" y="474"/>
                  </a:lnTo>
                  <a:lnTo>
                    <a:pt x="210" y="474"/>
                  </a:lnTo>
                  <a:lnTo>
                    <a:pt x="222" y="482"/>
                  </a:lnTo>
                  <a:lnTo>
                    <a:pt x="242" y="481"/>
                  </a:lnTo>
                  <a:lnTo>
                    <a:pt x="244" y="479"/>
                  </a:lnTo>
                  <a:lnTo>
                    <a:pt x="246" y="477"/>
                  </a:lnTo>
                  <a:lnTo>
                    <a:pt x="247" y="475"/>
                  </a:lnTo>
                  <a:lnTo>
                    <a:pt x="247" y="474"/>
                  </a:lnTo>
                  <a:lnTo>
                    <a:pt x="248" y="474"/>
                  </a:lnTo>
                  <a:lnTo>
                    <a:pt x="250" y="472"/>
                  </a:lnTo>
                  <a:lnTo>
                    <a:pt x="252" y="467"/>
                  </a:lnTo>
                  <a:lnTo>
                    <a:pt x="253" y="465"/>
                  </a:lnTo>
                  <a:lnTo>
                    <a:pt x="254" y="463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4" y="455"/>
                  </a:lnTo>
                  <a:lnTo>
                    <a:pt x="254" y="452"/>
                  </a:lnTo>
                  <a:lnTo>
                    <a:pt x="252" y="447"/>
                  </a:lnTo>
                  <a:lnTo>
                    <a:pt x="251" y="441"/>
                  </a:lnTo>
                  <a:lnTo>
                    <a:pt x="248" y="435"/>
                  </a:lnTo>
                  <a:lnTo>
                    <a:pt x="247" y="432"/>
                  </a:lnTo>
                  <a:lnTo>
                    <a:pt x="247" y="430"/>
                  </a:lnTo>
                  <a:lnTo>
                    <a:pt x="246" y="423"/>
                  </a:lnTo>
                  <a:lnTo>
                    <a:pt x="247" y="416"/>
                  </a:lnTo>
                  <a:lnTo>
                    <a:pt x="247" y="406"/>
                  </a:lnTo>
                  <a:lnTo>
                    <a:pt x="245" y="396"/>
                  </a:lnTo>
                  <a:lnTo>
                    <a:pt x="244" y="391"/>
                  </a:lnTo>
                  <a:lnTo>
                    <a:pt x="244" y="387"/>
                  </a:lnTo>
                  <a:lnTo>
                    <a:pt x="240" y="379"/>
                  </a:lnTo>
                  <a:lnTo>
                    <a:pt x="235" y="371"/>
                  </a:lnTo>
                  <a:lnTo>
                    <a:pt x="229" y="364"/>
                  </a:lnTo>
                  <a:lnTo>
                    <a:pt x="222" y="359"/>
                  </a:lnTo>
                  <a:lnTo>
                    <a:pt x="214" y="353"/>
                  </a:lnTo>
                  <a:lnTo>
                    <a:pt x="194" y="344"/>
                  </a:lnTo>
                  <a:lnTo>
                    <a:pt x="176" y="335"/>
                  </a:lnTo>
                  <a:lnTo>
                    <a:pt x="156" y="328"/>
                  </a:lnTo>
                  <a:lnTo>
                    <a:pt x="146" y="325"/>
                  </a:lnTo>
                  <a:lnTo>
                    <a:pt x="136" y="323"/>
                  </a:lnTo>
                  <a:lnTo>
                    <a:pt x="132" y="322"/>
                  </a:lnTo>
                  <a:lnTo>
                    <a:pt x="129" y="321"/>
                  </a:lnTo>
                  <a:lnTo>
                    <a:pt x="124" y="317"/>
                  </a:lnTo>
                  <a:lnTo>
                    <a:pt x="117" y="312"/>
                  </a:lnTo>
                  <a:lnTo>
                    <a:pt x="112" y="308"/>
                  </a:lnTo>
                  <a:lnTo>
                    <a:pt x="108" y="302"/>
                  </a:lnTo>
                  <a:lnTo>
                    <a:pt x="103" y="296"/>
                  </a:lnTo>
                  <a:lnTo>
                    <a:pt x="100" y="290"/>
                  </a:lnTo>
                  <a:lnTo>
                    <a:pt x="96" y="283"/>
                  </a:lnTo>
                  <a:lnTo>
                    <a:pt x="94" y="276"/>
                  </a:lnTo>
                  <a:lnTo>
                    <a:pt x="92" y="270"/>
                  </a:lnTo>
                  <a:lnTo>
                    <a:pt x="85" y="243"/>
                  </a:lnTo>
                  <a:lnTo>
                    <a:pt x="81" y="229"/>
                  </a:lnTo>
                  <a:lnTo>
                    <a:pt x="80" y="215"/>
                  </a:lnTo>
                  <a:lnTo>
                    <a:pt x="77" y="201"/>
                  </a:lnTo>
                  <a:lnTo>
                    <a:pt x="75" y="187"/>
                  </a:lnTo>
                  <a:lnTo>
                    <a:pt x="74" y="173"/>
                  </a:lnTo>
                  <a:lnTo>
                    <a:pt x="74" y="159"/>
                  </a:lnTo>
                  <a:lnTo>
                    <a:pt x="73" y="148"/>
                  </a:lnTo>
                  <a:lnTo>
                    <a:pt x="71" y="138"/>
                  </a:lnTo>
                  <a:lnTo>
                    <a:pt x="67" y="119"/>
                  </a:lnTo>
                  <a:lnTo>
                    <a:pt x="78" y="113"/>
                  </a:lnTo>
                  <a:lnTo>
                    <a:pt x="89" y="108"/>
                  </a:lnTo>
                  <a:lnTo>
                    <a:pt x="101" y="103"/>
                  </a:lnTo>
                  <a:lnTo>
                    <a:pt x="112" y="99"/>
                  </a:lnTo>
                  <a:lnTo>
                    <a:pt x="137" y="92"/>
                  </a:lnTo>
                  <a:lnTo>
                    <a:pt x="162" y="89"/>
                  </a:lnTo>
                  <a:lnTo>
                    <a:pt x="176" y="87"/>
                  </a:lnTo>
                  <a:lnTo>
                    <a:pt x="191" y="86"/>
                  </a:lnTo>
                  <a:lnTo>
                    <a:pt x="206" y="85"/>
                  </a:lnTo>
                  <a:lnTo>
                    <a:pt x="221" y="86"/>
                  </a:lnTo>
                  <a:lnTo>
                    <a:pt x="235" y="88"/>
                  </a:lnTo>
                  <a:lnTo>
                    <a:pt x="250" y="90"/>
                  </a:lnTo>
                  <a:lnTo>
                    <a:pt x="265" y="92"/>
                  </a:lnTo>
                  <a:lnTo>
                    <a:pt x="279" y="96"/>
                  </a:lnTo>
                  <a:lnTo>
                    <a:pt x="344" y="110"/>
                  </a:lnTo>
                  <a:lnTo>
                    <a:pt x="377" y="117"/>
                  </a:lnTo>
                  <a:lnTo>
                    <a:pt x="410" y="123"/>
                  </a:lnTo>
                  <a:lnTo>
                    <a:pt x="418" y="124"/>
                  </a:lnTo>
                  <a:lnTo>
                    <a:pt x="427" y="125"/>
                  </a:lnTo>
                  <a:lnTo>
                    <a:pt x="433" y="124"/>
                  </a:lnTo>
                  <a:lnTo>
                    <a:pt x="435" y="123"/>
                  </a:lnTo>
                  <a:lnTo>
                    <a:pt x="437" y="123"/>
                  </a:lnTo>
                  <a:lnTo>
                    <a:pt x="439" y="123"/>
                  </a:lnTo>
                  <a:lnTo>
                    <a:pt x="444" y="121"/>
                  </a:lnTo>
                  <a:lnTo>
                    <a:pt x="449" y="119"/>
                  </a:lnTo>
                  <a:lnTo>
                    <a:pt x="452" y="117"/>
                  </a:lnTo>
                  <a:lnTo>
                    <a:pt x="454" y="116"/>
                  </a:lnTo>
                  <a:lnTo>
                    <a:pt x="456" y="114"/>
                  </a:lnTo>
                  <a:lnTo>
                    <a:pt x="459" y="113"/>
                  </a:lnTo>
                  <a:lnTo>
                    <a:pt x="462" y="109"/>
                  </a:lnTo>
                  <a:lnTo>
                    <a:pt x="467" y="105"/>
                  </a:lnTo>
                  <a:lnTo>
                    <a:pt x="472" y="96"/>
                  </a:lnTo>
                  <a:lnTo>
                    <a:pt x="476" y="88"/>
                  </a:lnTo>
                  <a:lnTo>
                    <a:pt x="477" y="83"/>
                  </a:lnTo>
                  <a:lnTo>
                    <a:pt x="478" y="79"/>
                  </a:lnTo>
                  <a:lnTo>
                    <a:pt x="480" y="70"/>
                  </a:lnTo>
                  <a:lnTo>
                    <a:pt x="480" y="62"/>
                  </a:lnTo>
                  <a:lnTo>
                    <a:pt x="478" y="53"/>
                  </a:lnTo>
                  <a:lnTo>
                    <a:pt x="476" y="44"/>
                  </a:lnTo>
                  <a:lnTo>
                    <a:pt x="476" y="42"/>
                  </a:lnTo>
                  <a:lnTo>
                    <a:pt x="475" y="42"/>
                  </a:lnTo>
                  <a:lnTo>
                    <a:pt x="475" y="40"/>
                  </a:lnTo>
                  <a:lnTo>
                    <a:pt x="473" y="35"/>
                  </a:lnTo>
                  <a:lnTo>
                    <a:pt x="469" y="29"/>
                  </a:lnTo>
                  <a:lnTo>
                    <a:pt x="464" y="25"/>
                  </a:lnTo>
                  <a:lnTo>
                    <a:pt x="458" y="21"/>
                  </a:lnTo>
                  <a:lnTo>
                    <a:pt x="455" y="20"/>
                  </a:lnTo>
                  <a:lnTo>
                    <a:pt x="452" y="19"/>
                  </a:lnTo>
                  <a:lnTo>
                    <a:pt x="427" y="13"/>
                  </a:lnTo>
                  <a:lnTo>
                    <a:pt x="403" y="8"/>
                  </a:lnTo>
                  <a:lnTo>
                    <a:pt x="378" y="4"/>
                  </a:lnTo>
                  <a:lnTo>
                    <a:pt x="354" y="2"/>
                  </a:lnTo>
                  <a:lnTo>
                    <a:pt x="342" y="1"/>
                  </a:lnTo>
                  <a:lnTo>
                    <a:pt x="329" y="0"/>
                  </a:lnTo>
                  <a:lnTo>
                    <a:pt x="305" y="0"/>
                  </a:lnTo>
                  <a:lnTo>
                    <a:pt x="292" y="0"/>
                  </a:lnTo>
                  <a:lnTo>
                    <a:pt x="280" y="1"/>
                  </a:lnTo>
                  <a:lnTo>
                    <a:pt x="256" y="4"/>
                  </a:lnTo>
                  <a:lnTo>
                    <a:pt x="214" y="9"/>
                  </a:lnTo>
                  <a:lnTo>
                    <a:pt x="174" y="17"/>
                  </a:lnTo>
                  <a:lnTo>
                    <a:pt x="134" y="28"/>
                  </a:lnTo>
                  <a:lnTo>
                    <a:pt x="95" y="40"/>
                  </a:lnTo>
                  <a:lnTo>
                    <a:pt x="61" y="52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339" y="1691"/>
              <a:ext cx="804" cy="669"/>
            </a:xfrm>
            <a:custGeom>
              <a:avLst/>
              <a:gdLst>
                <a:gd name="T0" fmla="*/ 4 w 804"/>
                <a:gd name="T1" fmla="*/ 81 h 669"/>
                <a:gd name="T2" fmla="*/ 14 w 804"/>
                <a:gd name="T3" fmla="*/ 102 h 669"/>
                <a:gd name="T4" fmla="*/ 33 w 804"/>
                <a:gd name="T5" fmla="*/ 117 h 669"/>
                <a:gd name="T6" fmla="*/ 77 w 804"/>
                <a:gd name="T7" fmla="*/ 137 h 669"/>
                <a:gd name="T8" fmla="*/ 292 w 804"/>
                <a:gd name="T9" fmla="*/ 202 h 669"/>
                <a:gd name="T10" fmla="*/ 338 w 804"/>
                <a:gd name="T11" fmla="*/ 225 h 669"/>
                <a:gd name="T12" fmla="*/ 351 w 804"/>
                <a:gd name="T13" fmla="*/ 247 h 669"/>
                <a:gd name="T14" fmla="*/ 354 w 804"/>
                <a:gd name="T15" fmla="*/ 275 h 669"/>
                <a:gd name="T16" fmla="*/ 346 w 804"/>
                <a:gd name="T17" fmla="*/ 315 h 669"/>
                <a:gd name="T18" fmla="*/ 346 w 804"/>
                <a:gd name="T19" fmla="*/ 356 h 669"/>
                <a:gd name="T20" fmla="*/ 358 w 804"/>
                <a:gd name="T21" fmla="*/ 376 h 669"/>
                <a:gd name="T22" fmla="*/ 384 w 804"/>
                <a:gd name="T23" fmla="*/ 427 h 669"/>
                <a:gd name="T24" fmla="*/ 429 w 804"/>
                <a:gd name="T25" fmla="*/ 494 h 669"/>
                <a:gd name="T26" fmla="*/ 455 w 804"/>
                <a:gd name="T27" fmla="*/ 535 h 669"/>
                <a:gd name="T28" fmla="*/ 482 w 804"/>
                <a:gd name="T29" fmla="*/ 580 h 669"/>
                <a:gd name="T30" fmla="*/ 498 w 804"/>
                <a:gd name="T31" fmla="*/ 624 h 669"/>
                <a:gd name="T32" fmla="*/ 510 w 804"/>
                <a:gd name="T33" fmla="*/ 645 h 669"/>
                <a:gd name="T34" fmla="*/ 525 w 804"/>
                <a:gd name="T35" fmla="*/ 659 h 669"/>
                <a:gd name="T36" fmla="*/ 547 w 804"/>
                <a:gd name="T37" fmla="*/ 667 h 669"/>
                <a:gd name="T38" fmla="*/ 573 w 804"/>
                <a:gd name="T39" fmla="*/ 667 h 669"/>
                <a:gd name="T40" fmla="*/ 577 w 804"/>
                <a:gd name="T41" fmla="*/ 664 h 669"/>
                <a:gd name="T42" fmla="*/ 581 w 804"/>
                <a:gd name="T43" fmla="*/ 661 h 669"/>
                <a:gd name="T44" fmla="*/ 600 w 804"/>
                <a:gd name="T45" fmla="*/ 626 h 669"/>
                <a:gd name="T46" fmla="*/ 605 w 804"/>
                <a:gd name="T47" fmla="*/ 615 h 669"/>
                <a:gd name="T48" fmla="*/ 621 w 804"/>
                <a:gd name="T49" fmla="*/ 588 h 669"/>
                <a:gd name="T50" fmla="*/ 673 w 804"/>
                <a:gd name="T51" fmla="*/ 551 h 669"/>
                <a:gd name="T52" fmla="*/ 732 w 804"/>
                <a:gd name="T53" fmla="*/ 531 h 669"/>
                <a:gd name="T54" fmla="*/ 779 w 804"/>
                <a:gd name="T55" fmla="*/ 529 h 669"/>
                <a:gd name="T56" fmla="*/ 784 w 804"/>
                <a:gd name="T57" fmla="*/ 528 h 669"/>
                <a:gd name="T58" fmla="*/ 796 w 804"/>
                <a:gd name="T59" fmla="*/ 520 h 669"/>
                <a:gd name="T60" fmla="*/ 803 w 804"/>
                <a:gd name="T61" fmla="*/ 509 h 669"/>
                <a:gd name="T62" fmla="*/ 804 w 804"/>
                <a:gd name="T63" fmla="*/ 503 h 669"/>
                <a:gd name="T64" fmla="*/ 803 w 804"/>
                <a:gd name="T65" fmla="*/ 490 h 669"/>
                <a:gd name="T66" fmla="*/ 798 w 804"/>
                <a:gd name="T67" fmla="*/ 479 h 669"/>
                <a:gd name="T68" fmla="*/ 789 w 804"/>
                <a:gd name="T69" fmla="*/ 459 h 669"/>
                <a:gd name="T70" fmla="*/ 765 w 804"/>
                <a:gd name="T71" fmla="*/ 437 h 669"/>
                <a:gd name="T72" fmla="*/ 741 w 804"/>
                <a:gd name="T73" fmla="*/ 430 h 669"/>
                <a:gd name="T74" fmla="*/ 703 w 804"/>
                <a:gd name="T75" fmla="*/ 437 h 669"/>
                <a:gd name="T76" fmla="*/ 670 w 804"/>
                <a:gd name="T77" fmla="*/ 456 h 669"/>
                <a:gd name="T78" fmla="*/ 597 w 804"/>
                <a:gd name="T79" fmla="*/ 513 h 669"/>
                <a:gd name="T80" fmla="*/ 571 w 804"/>
                <a:gd name="T81" fmla="*/ 546 h 669"/>
                <a:gd name="T82" fmla="*/ 557 w 804"/>
                <a:gd name="T83" fmla="*/ 565 h 669"/>
                <a:gd name="T84" fmla="*/ 529 w 804"/>
                <a:gd name="T85" fmla="*/ 530 h 669"/>
                <a:gd name="T86" fmla="*/ 501 w 804"/>
                <a:gd name="T87" fmla="*/ 478 h 669"/>
                <a:gd name="T88" fmla="*/ 471 w 804"/>
                <a:gd name="T89" fmla="*/ 406 h 669"/>
                <a:gd name="T90" fmla="*/ 447 w 804"/>
                <a:gd name="T91" fmla="*/ 335 h 669"/>
                <a:gd name="T92" fmla="*/ 438 w 804"/>
                <a:gd name="T93" fmla="*/ 281 h 669"/>
                <a:gd name="T94" fmla="*/ 437 w 804"/>
                <a:gd name="T95" fmla="*/ 225 h 669"/>
                <a:gd name="T96" fmla="*/ 439 w 804"/>
                <a:gd name="T97" fmla="*/ 197 h 669"/>
                <a:gd name="T98" fmla="*/ 426 w 804"/>
                <a:gd name="T99" fmla="*/ 174 h 669"/>
                <a:gd name="T100" fmla="*/ 388 w 804"/>
                <a:gd name="T101" fmla="*/ 139 h 669"/>
                <a:gd name="T102" fmla="*/ 343 w 804"/>
                <a:gd name="T103" fmla="*/ 118 h 669"/>
                <a:gd name="T104" fmla="*/ 328 w 804"/>
                <a:gd name="T105" fmla="*/ 108 h 669"/>
                <a:gd name="T106" fmla="*/ 189 w 804"/>
                <a:gd name="T107" fmla="*/ 41 h 669"/>
                <a:gd name="T108" fmla="*/ 135 w 804"/>
                <a:gd name="T109" fmla="*/ 17 h 669"/>
                <a:gd name="T110" fmla="*/ 60 w 804"/>
                <a:gd name="T111" fmla="*/ 1 h 669"/>
                <a:gd name="T112" fmla="*/ 26 w 804"/>
                <a:gd name="T113" fmla="*/ 6 h 669"/>
                <a:gd name="T114" fmla="*/ 7 w 804"/>
                <a:gd name="T115" fmla="*/ 25 h 669"/>
                <a:gd name="T116" fmla="*/ 0 w 804"/>
                <a:gd name="T117" fmla="*/ 49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04" h="669">
                  <a:moveTo>
                    <a:pt x="0" y="60"/>
                  </a:moveTo>
                  <a:lnTo>
                    <a:pt x="0" y="65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7" y="89"/>
                  </a:lnTo>
                  <a:lnTo>
                    <a:pt x="9" y="93"/>
                  </a:lnTo>
                  <a:lnTo>
                    <a:pt x="12" y="98"/>
                  </a:lnTo>
                  <a:lnTo>
                    <a:pt x="14" y="102"/>
                  </a:lnTo>
                  <a:lnTo>
                    <a:pt x="17" y="105"/>
                  </a:lnTo>
                  <a:lnTo>
                    <a:pt x="21" y="108"/>
                  </a:lnTo>
                  <a:lnTo>
                    <a:pt x="24" y="111"/>
                  </a:lnTo>
                  <a:lnTo>
                    <a:pt x="33" y="117"/>
                  </a:lnTo>
                  <a:lnTo>
                    <a:pt x="42" y="124"/>
                  </a:lnTo>
                  <a:lnTo>
                    <a:pt x="44" y="125"/>
                  </a:lnTo>
                  <a:lnTo>
                    <a:pt x="47" y="127"/>
                  </a:lnTo>
                  <a:lnTo>
                    <a:pt x="77" y="137"/>
                  </a:lnTo>
                  <a:lnTo>
                    <a:pt x="108" y="147"/>
                  </a:lnTo>
                  <a:lnTo>
                    <a:pt x="196" y="174"/>
                  </a:lnTo>
                  <a:lnTo>
                    <a:pt x="285" y="201"/>
                  </a:lnTo>
                  <a:lnTo>
                    <a:pt x="292" y="202"/>
                  </a:lnTo>
                  <a:lnTo>
                    <a:pt x="299" y="204"/>
                  </a:lnTo>
                  <a:lnTo>
                    <a:pt x="312" y="210"/>
                  </a:lnTo>
                  <a:lnTo>
                    <a:pt x="325" y="217"/>
                  </a:lnTo>
                  <a:lnTo>
                    <a:pt x="338" y="225"/>
                  </a:lnTo>
                  <a:lnTo>
                    <a:pt x="340" y="229"/>
                  </a:lnTo>
                  <a:lnTo>
                    <a:pt x="344" y="235"/>
                  </a:lnTo>
                  <a:lnTo>
                    <a:pt x="349" y="242"/>
                  </a:lnTo>
                  <a:lnTo>
                    <a:pt x="351" y="247"/>
                  </a:lnTo>
                  <a:lnTo>
                    <a:pt x="353" y="254"/>
                  </a:lnTo>
                  <a:lnTo>
                    <a:pt x="354" y="261"/>
                  </a:lnTo>
                  <a:lnTo>
                    <a:pt x="355" y="268"/>
                  </a:lnTo>
                  <a:lnTo>
                    <a:pt x="354" y="275"/>
                  </a:lnTo>
                  <a:lnTo>
                    <a:pt x="353" y="282"/>
                  </a:lnTo>
                  <a:lnTo>
                    <a:pt x="350" y="284"/>
                  </a:lnTo>
                  <a:lnTo>
                    <a:pt x="350" y="288"/>
                  </a:lnTo>
                  <a:lnTo>
                    <a:pt x="346" y="315"/>
                  </a:lnTo>
                  <a:lnTo>
                    <a:pt x="345" y="343"/>
                  </a:lnTo>
                  <a:lnTo>
                    <a:pt x="345" y="347"/>
                  </a:lnTo>
                  <a:lnTo>
                    <a:pt x="345" y="352"/>
                  </a:lnTo>
                  <a:lnTo>
                    <a:pt x="346" y="356"/>
                  </a:lnTo>
                  <a:lnTo>
                    <a:pt x="348" y="360"/>
                  </a:lnTo>
                  <a:lnTo>
                    <a:pt x="350" y="365"/>
                  </a:lnTo>
                  <a:lnTo>
                    <a:pt x="352" y="368"/>
                  </a:lnTo>
                  <a:lnTo>
                    <a:pt x="358" y="376"/>
                  </a:lnTo>
                  <a:lnTo>
                    <a:pt x="365" y="394"/>
                  </a:lnTo>
                  <a:lnTo>
                    <a:pt x="374" y="411"/>
                  </a:lnTo>
                  <a:lnTo>
                    <a:pt x="378" y="419"/>
                  </a:lnTo>
                  <a:lnTo>
                    <a:pt x="384" y="427"/>
                  </a:lnTo>
                  <a:lnTo>
                    <a:pt x="395" y="444"/>
                  </a:lnTo>
                  <a:lnTo>
                    <a:pt x="407" y="460"/>
                  </a:lnTo>
                  <a:lnTo>
                    <a:pt x="419" y="477"/>
                  </a:lnTo>
                  <a:lnTo>
                    <a:pt x="429" y="494"/>
                  </a:lnTo>
                  <a:lnTo>
                    <a:pt x="440" y="512"/>
                  </a:lnTo>
                  <a:lnTo>
                    <a:pt x="443" y="518"/>
                  </a:lnTo>
                  <a:lnTo>
                    <a:pt x="447" y="524"/>
                  </a:lnTo>
                  <a:lnTo>
                    <a:pt x="455" y="535"/>
                  </a:lnTo>
                  <a:lnTo>
                    <a:pt x="463" y="545"/>
                  </a:lnTo>
                  <a:lnTo>
                    <a:pt x="470" y="557"/>
                  </a:lnTo>
                  <a:lnTo>
                    <a:pt x="476" y="568"/>
                  </a:lnTo>
                  <a:lnTo>
                    <a:pt x="482" y="580"/>
                  </a:lnTo>
                  <a:lnTo>
                    <a:pt x="488" y="593"/>
                  </a:lnTo>
                  <a:lnTo>
                    <a:pt x="492" y="605"/>
                  </a:lnTo>
                  <a:lnTo>
                    <a:pt x="496" y="618"/>
                  </a:lnTo>
                  <a:lnTo>
                    <a:pt x="498" y="624"/>
                  </a:lnTo>
                  <a:lnTo>
                    <a:pt x="501" y="629"/>
                  </a:lnTo>
                  <a:lnTo>
                    <a:pt x="503" y="636"/>
                  </a:lnTo>
                  <a:lnTo>
                    <a:pt x="506" y="641"/>
                  </a:lnTo>
                  <a:lnTo>
                    <a:pt x="510" y="645"/>
                  </a:lnTo>
                  <a:lnTo>
                    <a:pt x="513" y="650"/>
                  </a:lnTo>
                  <a:lnTo>
                    <a:pt x="517" y="653"/>
                  </a:lnTo>
                  <a:lnTo>
                    <a:pt x="521" y="657"/>
                  </a:lnTo>
                  <a:lnTo>
                    <a:pt x="525" y="659"/>
                  </a:lnTo>
                  <a:lnTo>
                    <a:pt x="531" y="662"/>
                  </a:lnTo>
                  <a:lnTo>
                    <a:pt x="536" y="664"/>
                  </a:lnTo>
                  <a:lnTo>
                    <a:pt x="541" y="666"/>
                  </a:lnTo>
                  <a:lnTo>
                    <a:pt x="547" y="667"/>
                  </a:lnTo>
                  <a:lnTo>
                    <a:pt x="553" y="668"/>
                  </a:lnTo>
                  <a:lnTo>
                    <a:pt x="567" y="669"/>
                  </a:lnTo>
                  <a:lnTo>
                    <a:pt x="571" y="668"/>
                  </a:lnTo>
                  <a:lnTo>
                    <a:pt x="573" y="667"/>
                  </a:lnTo>
                  <a:lnTo>
                    <a:pt x="575" y="666"/>
                  </a:lnTo>
                  <a:lnTo>
                    <a:pt x="576" y="665"/>
                  </a:lnTo>
                  <a:lnTo>
                    <a:pt x="577" y="665"/>
                  </a:lnTo>
                  <a:lnTo>
                    <a:pt x="577" y="664"/>
                  </a:lnTo>
                  <a:lnTo>
                    <a:pt x="578" y="664"/>
                  </a:lnTo>
                  <a:lnTo>
                    <a:pt x="580" y="662"/>
                  </a:lnTo>
                  <a:lnTo>
                    <a:pt x="581" y="661"/>
                  </a:lnTo>
                  <a:lnTo>
                    <a:pt x="588" y="650"/>
                  </a:lnTo>
                  <a:lnTo>
                    <a:pt x="594" y="638"/>
                  </a:lnTo>
                  <a:lnTo>
                    <a:pt x="600" y="627"/>
                  </a:lnTo>
                  <a:lnTo>
                    <a:pt x="600" y="626"/>
                  </a:lnTo>
                  <a:lnTo>
                    <a:pt x="600" y="625"/>
                  </a:lnTo>
                  <a:lnTo>
                    <a:pt x="601" y="623"/>
                  </a:lnTo>
                  <a:lnTo>
                    <a:pt x="601" y="621"/>
                  </a:lnTo>
                  <a:lnTo>
                    <a:pt x="605" y="615"/>
                  </a:lnTo>
                  <a:lnTo>
                    <a:pt x="607" y="610"/>
                  </a:lnTo>
                  <a:lnTo>
                    <a:pt x="608" y="605"/>
                  </a:lnTo>
                  <a:lnTo>
                    <a:pt x="615" y="597"/>
                  </a:lnTo>
                  <a:lnTo>
                    <a:pt x="621" y="588"/>
                  </a:lnTo>
                  <a:lnTo>
                    <a:pt x="629" y="581"/>
                  </a:lnTo>
                  <a:lnTo>
                    <a:pt x="643" y="569"/>
                  </a:lnTo>
                  <a:lnTo>
                    <a:pt x="659" y="558"/>
                  </a:lnTo>
                  <a:lnTo>
                    <a:pt x="673" y="551"/>
                  </a:lnTo>
                  <a:lnTo>
                    <a:pt x="687" y="544"/>
                  </a:lnTo>
                  <a:lnTo>
                    <a:pt x="702" y="539"/>
                  </a:lnTo>
                  <a:lnTo>
                    <a:pt x="717" y="535"/>
                  </a:lnTo>
                  <a:lnTo>
                    <a:pt x="732" y="531"/>
                  </a:lnTo>
                  <a:lnTo>
                    <a:pt x="748" y="530"/>
                  </a:lnTo>
                  <a:lnTo>
                    <a:pt x="763" y="529"/>
                  </a:lnTo>
                  <a:lnTo>
                    <a:pt x="779" y="529"/>
                  </a:lnTo>
                  <a:lnTo>
                    <a:pt x="780" y="529"/>
                  </a:lnTo>
                  <a:lnTo>
                    <a:pt x="781" y="529"/>
                  </a:lnTo>
                  <a:lnTo>
                    <a:pt x="782" y="529"/>
                  </a:lnTo>
                  <a:lnTo>
                    <a:pt x="784" y="528"/>
                  </a:lnTo>
                  <a:lnTo>
                    <a:pt x="786" y="528"/>
                  </a:lnTo>
                  <a:lnTo>
                    <a:pt x="787" y="527"/>
                  </a:lnTo>
                  <a:lnTo>
                    <a:pt x="790" y="526"/>
                  </a:lnTo>
                  <a:lnTo>
                    <a:pt x="796" y="520"/>
                  </a:lnTo>
                  <a:lnTo>
                    <a:pt x="798" y="517"/>
                  </a:lnTo>
                  <a:lnTo>
                    <a:pt x="800" y="515"/>
                  </a:lnTo>
                  <a:lnTo>
                    <a:pt x="802" y="512"/>
                  </a:lnTo>
                  <a:lnTo>
                    <a:pt x="803" y="509"/>
                  </a:lnTo>
                  <a:lnTo>
                    <a:pt x="803" y="508"/>
                  </a:lnTo>
                  <a:lnTo>
                    <a:pt x="804" y="506"/>
                  </a:lnTo>
                  <a:lnTo>
                    <a:pt x="804" y="503"/>
                  </a:lnTo>
                  <a:lnTo>
                    <a:pt x="804" y="500"/>
                  </a:lnTo>
                  <a:lnTo>
                    <a:pt x="804" y="496"/>
                  </a:lnTo>
                  <a:lnTo>
                    <a:pt x="804" y="493"/>
                  </a:lnTo>
                  <a:lnTo>
                    <a:pt x="803" y="490"/>
                  </a:lnTo>
                  <a:lnTo>
                    <a:pt x="802" y="486"/>
                  </a:lnTo>
                  <a:lnTo>
                    <a:pt x="800" y="482"/>
                  </a:lnTo>
                  <a:lnTo>
                    <a:pt x="799" y="480"/>
                  </a:lnTo>
                  <a:lnTo>
                    <a:pt x="798" y="479"/>
                  </a:lnTo>
                  <a:lnTo>
                    <a:pt x="797" y="475"/>
                  </a:lnTo>
                  <a:lnTo>
                    <a:pt x="795" y="471"/>
                  </a:lnTo>
                  <a:lnTo>
                    <a:pt x="793" y="466"/>
                  </a:lnTo>
                  <a:lnTo>
                    <a:pt x="789" y="459"/>
                  </a:lnTo>
                  <a:lnTo>
                    <a:pt x="783" y="452"/>
                  </a:lnTo>
                  <a:lnTo>
                    <a:pt x="778" y="447"/>
                  </a:lnTo>
                  <a:lnTo>
                    <a:pt x="772" y="442"/>
                  </a:lnTo>
                  <a:lnTo>
                    <a:pt x="765" y="437"/>
                  </a:lnTo>
                  <a:lnTo>
                    <a:pt x="757" y="433"/>
                  </a:lnTo>
                  <a:lnTo>
                    <a:pt x="749" y="430"/>
                  </a:lnTo>
                  <a:lnTo>
                    <a:pt x="745" y="430"/>
                  </a:lnTo>
                  <a:lnTo>
                    <a:pt x="741" y="430"/>
                  </a:lnTo>
                  <a:lnTo>
                    <a:pt x="731" y="430"/>
                  </a:lnTo>
                  <a:lnTo>
                    <a:pt x="721" y="431"/>
                  </a:lnTo>
                  <a:lnTo>
                    <a:pt x="712" y="433"/>
                  </a:lnTo>
                  <a:lnTo>
                    <a:pt x="703" y="437"/>
                  </a:lnTo>
                  <a:lnTo>
                    <a:pt x="694" y="440"/>
                  </a:lnTo>
                  <a:lnTo>
                    <a:pt x="685" y="444"/>
                  </a:lnTo>
                  <a:lnTo>
                    <a:pt x="678" y="450"/>
                  </a:lnTo>
                  <a:lnTo>
                    <a:pt x="670" y="456"/>
                  </a:lnTo>
                  <a:lnTo>
                    <a:pt x="642" y="478"/>
                  </a:lnTo>
                  <a:lnTo>
                    <a:pt x="614" y="499"/>
                  </a:lnTo>
                  <a:lnTo>
                    <a:pt x="605" y="506"/>
                  </a:lnTo>
                  <a:lnTo>
                    <a:pt x="597" y="513"/>
                  </a:lnTo>
                  <a:lnTo>
                    <a:pt x="589" y="521"/>
                  </a:lnTo>
                  <a:lnTo>
                    <a:pt x="583" y="529"/>
                  </a:lnTo>
                  <a:lnTo>
                    <a:pt x="576" y="537"/>
                  </a:lnTo>
                  <a:lnTo>
                    <a:pt x="571" y="546"/>
                  </a:lnTo>
                  <a:lnTo>
                    <a:pt x="566" y="556"/>
                  </a:lnTo>
                  <a:lnTo>
                    <a:pt x="560" y="565"/>
                  </a:lnTo>
                  <a:lnTo>
                    <a:pt x="557" y="565"/>
                  </a:lnTo>
                  <a:lnTo>
                    <a:pt x="556" y="565"/>
                  </a:lnTo>
                  <a:lnTo>
                    <a:pt x="546" y="554"/>
                  </a:lnTo>
                  <a:lnTo>
                    <a:pt x="538" y="542"/>
                  </a:lnTo>
                  <a:lnTo>
                    <a:pt x="529" y="530"/>
                  </a:lnTo>
                  <a:lnTo>
                    <a:pt x="521" y="517"/>
                  </a:lnTo>
                  <a:lnTo>
                    <a:pt x="513" y="504"/>
                  </a:lnTo>
                  <a:lnTo>
                    <a:pt x="507" y="492"/>
                  </a:lnTo>
                  <a:lnTo>
                    <a:pt x="501" y="478"/>
                  </a:lnTo>
                  <a:lnTo>
                    <a:pt x="496" y="465"/>
                  </a:lnTo>
                  <a:lnTo>
                    <a:pt x="489" y="446"/>
                  </a:lnTo>
                  <a:lnTo>
                    <a:pt x="481" y="430"/>
                  </a:lnTo>
                  <a:lnTo>
                    <a:pt x="471" y="406"/>
                  </a:lnTo>
                  <a:lnTo>
                    <a:pt x="466" y="394"/>
                  </a:lnTo>
                  <a:lnTo>
                    <a:pt x="461" y="382"/>
                  </a:lnTo>
                  <a:lnTo>
                    <a:pt x="454" y="359"/>
                  </a:lnTo>
                  <a:lnTo>
                    <a:pt x="447" y="335"/>
                  </a:lnTo>
                  <a:lnTo>
                    <a:pt x="446" y="329"/>
                  </a:lnTo>
                  <a:lnTo>
                    <a:pt x="445" y="324"/>
                  </a:lnTo>
                  <a:lnTo>
                    <a:pt x="440" y="302"/>
                  </a:lnTo>
                  <a:lnTo>
                    <a:pt x="438" y="281"/>
                  </a:lnTo>
                  <a:lnTo>
                    <a:pt x="436" y="258"/>
                  </a:lnTo>
                  <a:lnTo>
                    <a:pt x="436" y="236"/>
                  </a:lnTo>
                  <a:lnTo>
                    <a:pt x="436" y="231"/>
                  </a:lnTo>
                  <a:lnTo>
                    <a:pt x="437" y="225"/>
                  </a:lnTo>
                  <a:lnTo>
                    <a:pt x="439" y="217"/>
                  </a:lnTo>
                  <a:lnTo>
                    <a:pt x="440" y="210"/>
                  </a:lnTo>
                  <a:lnTo>
                    <a:pt x="439" y="203"/>
                  </a:lnTo>
                  <a:lnTo>
                    <a:pt x="439" y="197"/>
                  </a:lnTo>
                  <a:lnTo>
                    <a:pt x="436" y="190"/>
                  </a:lnTo>
                  <a:lnTo>
                    <a:pt x="433" y="184"/>
                  </a:lnTo>
                  <a:lnTo>
                    <a:pt x="430" y="179"/>
                  </a:lnTo>
                  <a:lnTo>
                    <a:pt x="426" y="174"/>
                  </a:lnTo>
                  <a:lnTo>
                    <a:pt x="418" y="164"/>
                  </a:lnTo>
                  <a:lnTo>
                    <a:pt x="408" y="155"/>
                  </a:lnTo>
                  <a:lnTo>
                    <a:pt x="399" y="147"/>
                  </a:lnTo>
                  <a:lnTo>
                    <a:pt x="388" y="139"/>
                  </a:lnTo>
                  <a:lnTo>
                    <a:pt x="378" y="133"/>
                  </a:lnTo>
                  <a:lnTo>
                    <a:pt x="366" y="127"/>
                  </a:lnTo>
                  <a:lnTo>
                    <a:pt x="355" y="122"/>
                  </a:lnTo>
                  <a:lnTo>
                    <a:pt x="343" y="118"/>
                  </a:lnTo>
                  <a:lnTo>
                    <a:pt x="339" y="115"/>
                  </a:lnTo>
                  <a:lnTo>
                    <a:pt x="336" y="112"/>
                  </a:lnTo>
                  <a:lnTo>
                    <a:pt x="331" y="110"/>
                  </a:lnTo>
                  <a:lnTo>
                    <a:pt x="328" y="108"/>
                  </a:lnTo>
                  <a:lnTo>
                    <a:pt x="292" y="92"/>
                  </a:lnTo>
                  <a:lnTo>
                    <a:pt x="258" y="76"/>
                  </a:lnTo>
                  <a:lnTo>
                    <a:pt x="223" y="59"/>
                  </a:lnTo>
                  <a:lnTo>
                    <a:pt x="189" y="41"/>
                  </a:lnTo>
                  <a:lnTo>
                    <a:pt x="172" y="32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5" y="17"/>
                  </a:lnTo>
                  <a:lnTo>
                    <a:pt x="117" y="11"/>
                  </a:lnTo>
                  <a:lnTo>
                    <a:pt x="98" y="7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12"/>
            <p:cNvSpPr>
              <a:spLocks/>
            </p:cNvSpPr>
            <p:nvPr/>
          </p:nvSpPr>
          <p:spPr bwMode="auto">
            <a:xfrm>
              <a:off x="528" y="1671"/>
              <a:ext cx="788" cy="432"/>
            </a:xfrm>
            <a:custGeom>
              <a:avLst/>
              <a:gdLst>
                <a:gd name="T0" fmla="*/ 787 w 788"/>
                <a:gd name="T1" fmla="*/ 82 h 432"/>
                <a:gd name="T2" fmla="*/ 777 w 788"/>
                <a:gd name="T3" fmla="*/ 48 h 432"/>
                <a:gd name="T4" fmla="*/ 750 w 788"/>
                <a:gd name="T5" fmla="*/ 26 h 432"/>
                <a:gd name="T6" fmla="*/ 714 w 788"/>
                <a:gd name="T7" fmla="*/ 22 h 432"/>
                <a:gd name="T8" fmla="*/ 691 w 788"/>
                <a:gd name="T9" fmla="*/ 34 h 432"/>
                <a:gd name="T10" fmla="*/ 634 w 788"/>
                <a:gd name="T11" fmla="*/ 105 h 432"/>
                <a:gd name="T12" fmla="*/ 566 w 788"/>
                <a:gd name="T13" fmla="*/ 213 h 432"/>
                <a:gd name="T14" fmla="*/ 530 w 788"/>
                <a:gd name="T15" fmla="*/ 286 h 432"/>
                <a:gd name="T16" fmla="*/ 510 w 788"/>
                <a:gd name="T17" fmla="*/ 314 h 432"/>
                <a:gd name="T18" fmla="*/ 478 w 788"/>
                <a:gd name="T19" fmla="*/ 331 h 432"/>
                <a:gd name="T20" fmla="*/ 431 w 788"/>
                <a:gd name="T21" fmla="*/ 280 h 432"/>
                <a:gd name="T22" fmla="*/ 371 w 788"/>
                <a:gd name="T23" fmla="*/ 226 h 432"/>
                <a:gd name="T24" fmla="*/ 300 w 788"/>
                <a:gd name="T25" fmla="*/ 178 h 432"/>
                <a:gd name="T26" fmla="*/ 257 w 788"/>
                <a:gd name="T27" fmla="*/ 144 h 432"/>
                <a:gd name="T28" fmla="*/ 228 w 788"/>
                <a:gd name="T29" fmla="*/ 94 h 432"/>
                <a:gd name="T30" fmla="*/ 198 w 788"/>
                <a:gd name="T31" fmla="*/ 21 h 432"/>
                <a:gd name="T32" fmla="*/ 184 w 788"/>
                <a:gd name="T33" fmla="*/ 6 h 432"/>
                <a:gd name="T34" fmla="*/ 155 w 788"/>
                <a:gd name="T35" fmla="*/ 0 h 432"/>
                <a:gd name="T36" fmla="*/ 123 w 788"/>
                <a:gd name="T37" fmla="*/ 22 h 432"/>
                <a:gd name="T38" fmla="*/ 120 w 788"/>
                <a:gd name="T39" fmla="*/ 57 h 432"/>
                <a:gd name="T40" fmla="*/ 118 w 788"/>
                <a:gd name="T41" fmla="*/ 89 h 432"/>
                <a:gd name="T42" fmla="*/ 106 w 788"/>
                <a:gd name="T43" fmla="*/ 127 h 432"/>
                <a:gd name="T44" fmla="*/ 95 w 788"/>
                <a:gd name="T45" fmla="*/ 146 h 432"/>
                <a:gd name="T46" fmla="*/ 80 w 788"/>
                <a:gd name="T47" fmla="*/ 162 h 432"/>
                <a:gd name="T48" fmla="*/ 25 w 788"/>
                <a:gd name="T49" fmla="*/ 219 h 432"/>
                <a:gd name="T50" fmla="*/ 0 w 788"/>
                <a:gd name="T51" fmla="*/ 266 h 432"/>
                <a:gd name="T52" fmla="*/ 3 w 788"/>
                <a:gd name="T53" fmla="*/ 287 h 432"/>
                <a:gd name="T54" fmla="*/ 32 w 788"/>
                <a:gd name="T55" fmla="*/ 300 h 432"/>
                <a:gd name="T56" fmla="*/ 50 w 788"/>
                <a:gd name="T57" fmla="*/ 295 h 432"/>
                <a:gd name="T58" fmla="*/ 74 w 788"/>
                <a:gd name="T59" fmla="*/ 283 h 432"/>
                <a:gd name="T60" fmla="*/ 91 w 788"/>
                <a:gd name="T61" fmla="*/ 269 h 432"/>
                <a:gd name="T62" fmla="*/ 97 w 788"/>
                <a:gd name="T63" fmla="*/ 264 h 432"/>
                <a:gd name="T64" fmla="*/ 118 w 788"/>
                <a:gd name="T65" fmla="*/ 237 h 432"/>
                <a:gd name="T66" fmla="*/ 130 w 788"/>
                <a:gd name="T67" fmla="*/ 211 h 432"/>
                <a:gd name="T68" fmla="*/ 140 w 788"/>
                <a:gd name="T69" fmla="*/ 169 h 432"/>
                <a:gd name="T70" fmla="*/ 150 w 788"/>
                <a:gd name="T71" fmla="*/ 131 h 432"/>
                <a:gd name="T72" fmla="*/ 172 w 788"/>
                <a:gd name="T73" fmla="*/ 116 h 432"/>
                <a:gd name="T74" fmla="*/ 190 w 788"/>
                <a:gd name="T75" fmla="*/ 130 h 432"/>
                <a:gd name="T76" fmla="*/ 207 w 788"/>
                <a:gd name="T77" fmla="*/ 158 h 432"/>
                <a:gd name="T78" fmla="*/ 250 w 788"/>
                <a:gd name="T79" fmla="*/ 223 h 432"/>
                <a:gd name="T80" fmla="*/ 373 w 788"/>
                <a:gd name="T81" fmla="*/ 329 h 432"/>
                <a:gd name="T82" fmla="*/ 433 w 788"/>
                <a:gd name="T83" fmla="*/ 377 h 432"/>
                <a:gd name="T84" fmla="*/ 454 w 788"/>
                <a:gd name="T85" fmla="*/ 413 h 432"/>
                <a:gd name="T86" fmla="*/ 496 w 788"/>
                <a:gd name="T87" fmla="*/ 432 h 432"/>
                <a:gd name="T88" fmla="*/ 517 w 788"/>
                <a:gd name="T89" fmla="*/ 427 h 432"/>
                <a:gd name="T90" fmla="*/ 561 w 788"/>
                <a:gd name="T91" fmla="*/ 399 h 432"/>
                <a:gd name="T92" fmla="*/ 577 w 788"/>
                <a:gd name="T93" fmla="*/ 384 h 432"/>
                <a:gd name="T94" fmla="*/ 646 w 788"/>
                <a:gd name="T95" fmla="*/ 310 h 432"/>
                <a:gd name="T96" fmla="*/ 693 w 788"/>
                <a:gd name="T97" fmla="*/ 253 h 432"/>
                <a:gd name="T98" fmla="*/ 714 w 788"/>
                <a:gd name="T99" fmla="*/ 225 h 432"/>
                <a:gd name="T100" fmla="*/ 753 w 788"/>
                <a:gd name="T101" fmla="*/ 165 h 432"/>
                <a:gd name="T102" fmla="*/ 782 w 788"/>
                <a:gd name="T103" fmla="*/ 106 h 4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88" h="432">
                  <a:moveTo>
                    <a:pt x="782" y="106"/>
                  </a:moveTo>
                  <a:lnTo>
                    <a:pt x="784" y="98"/>
                  </a:lnTo>
                  <a:lnTo>
                    <a:pt x="786" y="91"/>
                  </a:lnTo>
                  <a:lnTo>
                    <a:pt x="786" y="87"/>
                  </a:lnTo>
                  <a:lnTo>
                    <a:pt x="787" y="82"/>
                  </a:lnTo>
                  <a:lnTo>
                    <a:pt x="788" y="75"/>
                  </a:lnTo>
                  <a:lnTo>
                    <a:pt x="785" y="64"/>
                  </a:lnTo>
                  <a:lnTo>
                    <a:pt x="784" y="60"/>
                  </a:lnTo>
                  <a:lnTo>
                    <a:pt x="782" y="55"/>
                  </a:lnTo>
                  <a:lnTo>
                    <a:pt x="777" y="48"/>
                  </a:lnTo>
                  <a:lnTo>
                    <a:pt x="770" y="39"/>
                  </a:lnTo>
                  <a:lnTo>
                    <a:pt x="766" y="35"/>
                  </a:lnTo>
                  <a:lnTo>
                    <a:pt x="763" y="33"/>
                  </a:lnTo>
                  <a:lnTo>
                    <a:pt x="755" y="27"/>
                  </a:lnTo>
                  <a:lnTo>
                    <a:pt x="750" y="26"/>
                  </a:lnTo>
                  <a:lnTo>
                    <a:pt x="747" y="24"/>
                  </a:lnTo>
                  <a:lnTo>
                    <a:pt x="738" y="21"/>
                  </a:lnTo>
                  <a:lnTo>
                    <a:pt x="728" y="21"/>
                  </a:lnTo>
                  <a:lnTo>
                    <a:pt x="719" y="21"/>
                  </a:lnTo>
                  <a:lnTo>
                    <a:pt x="714" y="22"/>
                  </a:lnTo>
                  <a:lnTo>
                    <a:pt x="708" y="24"/>
                  </a:lnTo>
                  <a:lnTo>
                    <a:pt x="703" y="25"/>
                  </a:lnTo>
                  <a:lnTo>
                    <a:pt x="699" y="27"/>
                  </a:lnTo>
                  <a:lnTo>
                    <a:pt x="694" y="31"/>
                  </a:lnTo>
                  <a:lnTo>
                    <a:pt x="691" y="34"/>
                  </a:lnTo>
                  <a:lnTo>
                    <a:pt x="679" y="48"/>
                  </a:lnTo>
                  <a:lnTo>
                    <a:pt x="667" y="62"/>
                  </a:lnTo>
                  <a:lnTo>
                    <a:pt x="656" y="76"/>
                  </a:lnTo>
                  <a:lnTo>
                    <a:pt x="644" y="90"/>
                  </a:lnTo>
                  <a:lnTo>
                    <a:pt x="634" y="105"/>
                  </a:lnTo>
                  <a:lnTo>
                    <a:pt x="623" y="120"/>
                  </a:lnTo>
                  <a:lnTo>
                    <a:pt x="603" y="150"/>
                  </a:lnTo>
                  <a:lnTo>
                    <a:pt x="583" y="182"/>
                  </a:lnTo>
                  <a:lnTo>
                    <a:pt x="573" y="198"/>
                  </a:lnTo>
                  <a:lnTo>
                    <a:pt x="566" y="213"/>
                  </a:lnTo>
                  <a:lnTo>
                    <a:pt x="558" y="232"/>
                  </a:lnTo>
                  <a:lnTo>
                    <a:pt x="549" y="250"/>
                  </a:lnTo>
                  <a:lnTo>
                    <a:pt x="544" y="259"/>
                  </a:lnTo>
                  <a:lnTo>
                    <a:pt x="539" y="267"/>
                  </a:lnTo>
                  <a:lnTo>
                    <a:pt x="530" y="286"/>
                  </a:lnTo>
                  <a:lnTo>
                    <a:pt x="525" y="293"/>
                  </a:lnTo>
                  <a:lnTo>
                    <a:pt x="523" y="296"/>
                  </a:lnTo>
                  <a:lnTo>
                    <a:pt x="521" y="300"/>
                  </a:lnTo>
                  <a:lnTo>
                    <a:pt x="516" y="307"/>
                  </a:lnTo>
                  <a:lnTo>
                    <a:pt x="510" y="314"/>
                  </a:lnTo>
                  <a:lnTo>
                    <a:pt x="504" y="320"/>
                  </a:lnTo>
                  <a:lnTo>
                    <a:pt x="499" y="327"/>
                  </a:lnTo>
                  <a:lnTo>
                    <a:pt x="493" y="333"/>
                  </a:lnTo>
                  <a:lnTo>
                    <a:pt x="486" y="339"/>
                  </a:lnTo>
                  <a:lnTo>
                    <a:pt x="478" y="331"/>
                  </a:lnTo>
                  <a:lnTo>
                    <a:pt x="470" y="324"/>
                  </a:lnTo>
                  <a:lnTo>
                    <a:pt x="455" y="309"/>
                  </a:lnTo>
                  <a:lnTo>
                    <a:pt x="448" y="301"/>
                  </a:lnTo>
                  <a:lnTo>
                    <a:pt x="441" y="292"/>
                  </a:lnTo>
                  <a:lnTo>
                    <a:pt x="431" y="280"/>
                  </a:lnTo>
                  <a:lnTo>
                    <a:pt x="419" y="267"/>
                  </a:lnTo>
                  <a:lnTo>
                    <a:pt x="408" y="256"/>
                  </a:lnTo>
                  <a:lnTo>
                    <a:pt x="397" y="246"/>
                  </a:lnTo>
                  <a:lnTo>
                    <a:pt x="383" y="235"/>
                  </a:lnTo>
                  <a:lnTo>
                    <a:pt x="371" y="226"/>
                  </a:lnTo>
                  <a:lnTo>
                    <a:pt x="358" y="216"/>
                  </a:lnTo>
                  <a:lnTo>
                    <a:pt x="344" y="208"/>
                  </a:lnTo>
                  <a:lnTo>
                    <a:pt x="328" y="198"/>
                  </a:lnTo>
                  <a:lnTo>
                    <a:pt x="313" y="188"/>
                  </a:lnTo>
                  <a:lnTo>
                    <a:pt x="300" y="178"/>
                  </a:lnTo>
                  <a:lnTo>
                    <a:pt x="288" y="170"/>
                  </a:lnTo>
                  <a:lnTo>
                    <a:pt x="276" y="160"/>
                  </a:lnTo>
                  <a:lnTo>
                    <a:pt x="264" y="151"/>
                  </a:lnTo>
                  <a:lnTo>
                    <a:pt x="260" y="147"/>
                  </a:lnTo>
                  <a:lnTo>
                    <a:pt x="257" y="144"/>
                  </a:lnTo>
                  <a:lnTo>
                    <a:pt x="254" y="139"/>
                  </a:lnTo>
                  <a:lnTo>
                    <a:pt x="251" y="136"/>
                  </a:lnTo>
                  <a:lnTo>
                    <a:pt x="243" y="122"/>
                  </a:lnTo>
                  <a:lnTo>
                    <a:pt x="235" y="108"/>
                  </a:lnTo>
                  <a:lnTo>
                    <a:pt x="228" y="94"/>
                  </a:lnTo>
                  <a:lnTo>
                    <a:pt x="221" y="80"/>
                  </a:lnTo>
                  <a:lnTo>
                    <a:pt x="215" y="65"/>
                  </a:lnTo>
                  <a:lnTo>
                    <a:pt x="208" y="51"/>
                  </a:lnTo>
                  <a:lnTo>
                    <a:pt x="203" y="36"/>
                  </a:lnTo>
                  <a:lnTo>
                    <a:pt x="198" y="21"/>
                  </a:lnTo>
                  <a:lnTo>
                    <a:pt x="196" y="17"/>
                  </a:lnTo>
                  <a:lnTo>
                    <a:pt x="193" y="14"/>
                  </a:lnTo>
                  <a:lnTo>
                    <a:pt x="190" y="10"/>
                  </a:lnTo>
                  <a:lnTo>
                    <a:pt x="187" y="7"/>
                  </a:lnTo>
                  <a:lnTo>
                    <a:pt x="184" y="6"/>
                  </a:lnTo>
                  <a:lnTo>
                    <a:pt x="180" y="4"/>
                  </a:lnTo>
                  <a:lnTo>
                    <a:pt x="176" y="2"/>
                  </a:lnTo>
                  <a:lnTo>
                    <a:pt x="172" y="1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48" y="2"/>
                  </a:lnTo>
                  <a:lnTo>
                    <a:pt x="141" y="5"/>
                  </a:lnTo>
                  <a:lnTo>
                    <a:pt x="135" y="9"/>
                  </a:lnTo>
                  <a:lnTo>
                    <a:pt x="128" y="15"/>
                  </a:lnTo>
                  <a:lnTo>
                    <a:pt x="123" y="22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16" y="39"/>
                  </a:lnTo>
                  <a:lnTo>
                    <a:pt x="118" y="48"/>
                  </a:lnTo>
                  <a:lnTo>
                    <a:pt x="120" y="57"/>
                  </a:lnTo>
                  <a:lnTo>
                    <a:pt x="121" y="68"/>
                  </a:lnTo>
                  <a:lnTo>
                    <a:pt x="121" y="77"/>
                  </a:lnTo>
                  <a:lnTo>
                    <a:pt x="120" y="83"/>
                  </a:lnTo>
                  <a:lnTo>
                    <a:pt x="119" y="86"/>
                  </a:lnTo>
                  <a:lnTo>
                    <a:pt x="118" y="89"/>
                  </a:lnTo>
                  <a:lnTo>
                    <a:pt x="116" y="96"/>
                  </a:lnTo>
                  <a:lnTo>
                    <a:pt x="116" y="103"/>
                  </a:lnTo>
                  <a:lnTo>
                    <a:pt x="113" y="109"/>
                  </a:lnTo>
                  <a:lnTo>
                    <a:pt x="111" y="115"/>
                  </a:lnTo>
                  <a:lnTo>
                    <a:pt x="106" y="127"/>
                  </a:lnTo>
                  <a:lnTo>
                    <a:pt x="103" y="131"/>
                  </a:lnTo>
                  <a:lnTo>
                    <a:pt x="101" y="137"/>
                  </a:lnTo>
                  <a:lnTo>
                    <a:pt x="99" y="138"/>
                  </a:lnTo>
                  <a:lnTo>
                    <a:pt x="97" y="141"/>
                  </a:lnTo>
                  <a:lnTo>
                    <a:pt x="95" y="146"/>
                  </a:lnTo>
                  <a:lnTo>
                    <a:pt x="90" y="150"/>
                  </a:lnTo>
                  <a:lnTo>
                    <a:pt x="87" y="154"/>
                  </a:lnTo>
                  <a:lnTo>
                    <a:pt x="85" y="156"/>
                  </a:lnTo>
                  <a:lnTo>
                    <a:pt x="83" y="158"/>
                  </a:lnTo>
                  <a:lnTo>
                    <a:pt x="80" y="162"/>
                  </a:lnTo>
                  <a:lnTo>
                    <a:pt x="64" y="177"/>
                  </a:lnTo>
                  <a:lnTo>
                    <a:pt x="49" y="192"/>
                  </a:lnTo>
                  <a:lnTo>
                    <a:pt x="38" y="204"/>
                  </a:lnTo>
                  <a:lnTo>
                    <a:pt x="32" y="210"/>
                  </a:lnTo>
                  <a:lnTo>
                    <a:pt x="25" y="219"/>
                  </a:lnTo>
                  <a:lnTo>
                    <a:pt x="18" y="228"/>
                  </a:lnTo>
                  <a:lnTo>
                    <a:pt x="11" y="241"/>
                  </a:lnTo>
                  <a:lnTo>
                    <a:pt x="4" y="254"/>
                  </a:lnTo>
                  <a:lnTo>
                    <a:pt x="2" y="260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81"/>
                  </a:lnTo>
                  <a:lnTo>
                    <a:pt x="3" y="287"/>
                  </a:lnTo>
                  <a:lnTo>
                    <a:pt x="5" y="291"/>
                  </a:lnTo>
                  <a:lnTo>
                    <a:pt x="9" y="297"/>
                  </a:lnTo>
                  <a:lnTo>
                    <a:pt x="18" y="299"/>
                  </a:lnTo>
                  <a:lnTo>
                    <a:pt x="28" y="300"/>
                  </a:lnTo>
                  <a:lnTo>
                    <a:pt x="32" y="300"/>
                  </a:lnTo>
                  <a:lnTo>
                    <a:pt x="37" y="300"/>
                  </a:lnTo>
                  <a:lnTo>
                    <a:pt x="42" y="299"/>
                  </a:lnTo>
                  <a:lnTo>
                    <a:pt x="47" y="297"/>
                  </a:lnTo>
                  <a:lnTo>
                    <a:pt x="48" y="296"/>
                  </a:lnTo>
                  <a:lnTo>
                    <a:pt x="50" y="295"/>
                  </a:lnTo>
                  <a:lnTo>
                    <a:pt x="53" y="294"/>
                  </a:lnTo>
                  <a:lnTo>
                    <a:pt x="60" y="291"/>
                  </a:lnTo>
                  <a:lnTo>
                    <a:pt x="67" y="288"/>
                  </a:lnTo>
                  <a:lnTo>
                    <a:pt x="70" y="285"/>
                  </a:lnTo>
                  <a:lnTo>
                    <a:pt x="74" y="283"/>
                  </a:lnTo>
                  <a:lnTo>
                    <a:pt x="76" y="281"/>
                  </a:lnTo>
                  <a:lnTo>
                    <a:pt x="80" y="279"/>
                  </a:lnTo>
                  <a:lnTo>
                    <a:pt x="82" y="276"/>
                  </a:lnTo>
                  <a:lnTo>
                    <a:pt x="85" y="274"/>
                  </a:lnTo>
                  <a:lnTo>
                    <a:pt x="91" y="269"/>
                  </a:lnTo>
                  <a:lnTo>
                    <a:pt x="94" y="267"/>
                  </a:lnTo>
                  <a:lnTo>
                    <a:pt x="95" y="266"/>
                  </a:lnTo>
                  <a:lnTo>
                    <a:pt x="95" y="265"/>
                  </a:lnTo>
                  <a:lnTo>
                    <a:pt x="96" y="264"/>
                  </a:lnTo>
                  <a:lnTo>
                    <a:pt x="97" y="264"/>
                  </a:lnTo>
                  <a:lnTo>
                    <a:pt x="104" y="255"/>
                  </a:lnTo>
                  <a:lnTo>
                    <a:pt x="113" y="247"/>
                  </a:lnTo>
                  <a:lnTo>
                    <a:pt x="117" y="240"/>
                  </a:lnTo>
                  <a:lnTo>
                    <a:pt x="118" y="237"/>
                  </a:lnTo>
                  <a:lnTo>
                    <a:pt x="118" y="236"/>
                  </a:lnTo>
                  <a:lnTo>
                    <a:pt x="119" y="235"/>
                  </a:lnTo>
                  <a:lnTo>
                    <a:pt x="122" y="232"/>
                  </a:lnTo>
                  <a:lnTo>
                    <a:pt x="130" y="211"/>
                  </a:lnTo>
                  <a:lnTo>
                    <a:pt x="133" y="199"/>
                  </a:lnTo>
                  <a:lnTo>
                    <a:pt x="135" y="194"/>
                  </a:lnTo>
                  <a:lnTo>
                    <a:pt x="137" y="189"/>
                  </a:lnTo>
                  <a:lnTo>
                    <a:pt x="139" y="178"/>
                  </a:lnTo>
                  <a:lnTo>
                    <a:pt x="140" y="169"/>
                  </a:lnTo>
                  <a:lnTo>
                    <a:pt x="141" y="161"/>
                  </a:lnTo>
                  <a:lnTo>
                    <a:pt x="142" y="153"/>
                  </a:lnTo>
                  <a:lnTo>
                    <a:pt x="144" y="145"/>
                  </a:lnTo>
                  <a:lnTo>
                    <a:pt x="146" y="138"/>
                  </a:lnTo>
                  <a:lnTo>
                    <a:pt x="150" y="131"/>
                  </a:lnTo>
                  <a:lnTo>
                    <a:pt x="153" y="125"/>
                  </a:lnTo>
                  <a:lnTo>
                    <a:pt x="158" y="119"/>
                  </a:lnTo>
                  <a:lnTo>
                    <a:pt x="163" y="113"/>
                  </a:lnTo>
                  <a:lnTo>
                    <a:pt x="168" y="114"/>
                  </a:lnTo>
                  <a:lnTo>
                    <a:pt x="172" y="116"/>
                  </a:lnTo>
                  <a:lnTo>
                    <a:pt x="177" y="117"/>
                  </a:lnTo>
                  <a:lnTo>
                    <a:pt x="180" y="120"/>
                  </a:lnTo>
                  <a:lnTo>
                    <a:pt x="184" y="123"/>
                  </a:lnTo>
                  <a:lnTo>
                    <a:pt x="187" y="126"/>
                  </a:lnTo>
                  <a:lnTo>
                    <a:pt x="190" y="130"/>
                  </a:lnTo>
                  <a:lnTo>
                    <a:pt x="193" y="135"/>
                  </a:lnTo>
                  <a:lnTo>
                    <a:pt x="196" y="141"/>
                  </a:lnTo>
                  <a:lnTo>
                    <a:pt x="200" y="147"/>
                  </a:lnTo>
                  <a:lnTo>
                    <a:pt x="203" y="152"/>
                  </a:lnTo>
                  <a:lnTo>
                    <a:pt x="207" y="158"/>
                  </a:lnTo>
                  <a:lnTo>
                    <a:pt x="215" y="174"/>
                  </a:lnTo>
                  <a:lnTo>
                    <a:pt x="225" y="190"/>
                  </a:lnTo>
                  <a:lnTo>
                    <a:pt x="235" y="204"/>
                  </a:lnTo>
                  <a:lnTo>
                    <a:pt x="245" y="217"/>
                  </a:lnTo>
                  <a:lnTo>
                    <a:pt x="250" y="223"/>
                  </a:lnTo>
                  <a:lnTo>
                    <a:pt x="257" y="230"/>
                  </a:lnTo>
                  <a:lnTo>
                    <a:pt x="270" y="242"/>
                  </a:lnTo>
                  <a:lnTo>
                    <a:pt x="327" y="293"/>
                  </a:lnTo>
                  <a:lnTo>
                    <a:pt x="357" y="317"/>
                  </a:lnTo>
                  <a:lnTo>
                    <a:pt x="373" y="329"/>
                  </a:lnTo>
                  <a:lnTo>
                    <a:pt x="389" y="341"/>
                  </a:lnTo>
                  <a:lnTo>
                    <a:pt x="400" y="349"/>
                  </a:lnTo>
                  <a:lnTo>
                    <a:pt x="412" y="358"/>
                  </a:lnTo>
                  <a:lnTo>
                    <a:pt x="422" y="367"/>
                  </a:lnTo>
                  <a:lnTo>
                    <a:pt x="433" y="377"/>
                  </a:lnTo>
                  <a:lnTo>
                    <a:pt x="436" y="381"/>
                  </a:lnTo>
                  <a:lnTo>
                    <a:pt x="440" y="385"/>
                  </a:lnTo>
                  <a:lnTo>
                    <a:pt x="446" y="394"/>
                  </a:lnTo>
                  <a:lnTo>
                    <a:pt x="450" y="403"/>
                  </a:lnTo>
                  <a:lnTo>
                    <a:pt x="454" y="413"/>
                  </a:lnTo>
                  <a:lnTo>
                    <a:pt x="462" y="419"/>
                  </a:lnTo>
                  <a:lnTo>
                    <a:pt x="470" y="425"/>
                  </a:lnTo>
                  <a:lnTo>
                    <a:pt x="479" y="428"/>
                  </a:lnTo>
                  <a:lnTo>
                    <a:pt x="489" y="432"/>
                  </a:lnTo>
                  <a:lnTo>
                    <a:pt x="496" y="432"/>
                  </a:lnTo>
                  <a:lnTo>
                    <a:pt x="500" y="432"/>
                  </a:lnTo>
                  <a:lnTo>
                    <a:pt x="503" y="432"/>
                  </a:lnTo>
                  <a:lnTo>
                    <a:pt x="510" y="431"/>
                  </a:lnTo>
                  <a:lnTo>
                    <a:pt x="514" y="429"/>
                  </a:lnTo>
                  <a:lnTo>
                    <a:pt x="517" y="427"/>
                  </a:lnTo>
                  <a:lnTo>
                    <a:pt x="523" y="424"/>
                  </a:lnTo>
                  <a:lnTo>
                    <a:pt x="529" y="421"/>
                  </a:lnTo>
                  <a:lnTo>
                    <a:pt x="540" y="414"/>
                  </a:lnTo>
                  <a:lnTo>
                    <a:pt x="551" y="406"/>
                  </a:lnTo>
                  <a:lnTo>
                    <a:pt x="561" y="399"/>
                  </a:lnTo>
                  <a:lnTo>
                    <a:pt x="570" y="391"/>
                  </a:lnTo>
                  <a:lnTo>
                    <a:pt x="573" y="387"/>
                  </a:lnTo>
                  <a:lnTo>
                    <a:pt x="576" y="385"/>
                  </a:lnTo>
                  <a:lnTo>
                    <a:pt x="576" y="384"/>
                  </a:lnTo>
                  <a:lnTo>
                    <a:pt x="577" y="384"/>
                  </a:lnTo>
                  <a:lnTo>
                    <a:pt x="578" y="384"/>
                  </a:lnTo>
                  <a:lnTo>
                    <a:pt x="587" y="375"/>
                  </a:lnTo>
                  <a:lnTo>
                    <a:pt x="595" y="367"/>
                  </a:lnTo>
                  <a:lnTo>
                    <a:pt x="621" y="338"/>
                  </a:lnTo>
                  <a:lnTo>
                    <a:pt x="646" y="310"/>
                  </a:lnTo>
                  <a:lnTo>
                    <a:pt x="653" y="301"/>
                  </a:lnTo>
                  <a:lnTo>
                    <a:pt x="658" y="295"/>
                  </a:lnTo>
                  <a:lnTo>
                    <a:pt x="662" y="291"/>
                  </a:lnTo>
                  <a:lnTo>
                    <a:pt x="677" y="273"/>
                  </a:lnTo>
                  <a:lnTo>
                    <a:pt x="693" y="253"/>
                  </a:lnTo>
                  <a:lnTo>
                    <a:pt x="700" y="243"/>
                  </a:lnTo>
                  <a:lnTo>
                    <a:pt x="704" y="239"/>
                  </a:lnTo>
                  <a:lnTo>
                    <a:pt x="708" y="233"/>
                  </a:lnTo>
                  <a:lnTo>
                    <a:pt x="713" y="227"/>
                  </a:lnTo>
                  <a:lnTo>
                    <a:pt x="714" y="225"/>
                  </a:lnTo>
                  <a:lnTo>
                    <a:pt x="717" y="221"/>
                  </a:lnTo>
                  <a:lnTo>
                    <a:pt x="726" y="210"/>
                  </a:lnTo>
                  <a:lnTo>
                    <a:pt x="734" y="198"/>
                  </a:lnTo>
                  <a:lnTo>
                    <a:pt x="742" y="185"/>
                  </a:lnTo>
                  <a:lnTo>
                    <a:pt x="753" y="165"/>
                  </a:lnTo>
                  <a:lnTo>
                    <a:pt x="763" y="146"/>
                  </a:lnTo>
                  <a:lnTo>
                    <a:pt x="766" y="141"/>
                  </a:lnTo>
                  <a:lnTo>
                    <a:pt x="768" y="136"/>
                  </a:lnTo>
                  <a:lnTo>
                    <a:pt x="773" y="126"/>
                  </a:lnTo>
                  <a:lnTo>
                    <a:pt x="78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43" name="Picture 13" descr="C:\Program Files\Microsoft Office\Clipart\corpbas\j007874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5143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14"/>
          <p:cNvSpPr>
            <a:spLocks noChangeArrowheads="1"/>
          </p:cNvSpPr>
          <p:nvPr/>
        </p:nvSpPr>
        <p:spPr bwMode="auto">
          <a:xfrm>
            <a:off x="304800" y="4724400"/>
            <a:ext cx="685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9945" name="Group 15"/>
          <p:cNvGrpSpPr>
            <a:grpSpLocks/>
          </p:cNvGrpSpPr>
          <p:nvPr/>
        </p:nvGrpSpPr>
        <p:grpSpPr bwMode="auto">
          <a:xfrm>
            <a:off x="533400" y="4724400"/>
            <a:ext cx="549275" cy="1489075"/>
            <a:chOff x="609" y="1036"/>
            <a:chExt cx="553" cy="1486"/>
          </a:xfrm>
        </p:grpSpPr>
        <p:sp>
          <p:nvSpPr>
            <p:cNvPr id="39948" name="Freeform 16"/>
            <p:cNvSpPr>
              <a:spLocks/>
            </p:cNvSpPr>
            <p:nvPr/>
          </p:nvSpPr>
          <p:spPr bwMode="auto">
            <a:xfrm>
              <a:off x="636" y="1300"/>
              <a:ext cx="213" cy="259"/>
            </a:xfrm>
            <a:custGeom>
              <a:avLst/>
              <a:gdLst>
                <a:gd name="T0" fmla="*/ 1 w 425"/>
                <a:gd name="T1" fmla="*/ 1 h 518"/>
                <a:gd name="T2" fmla="*/ 1 w 425"/>
                <a:gd name="T3" fmla="*/ 1 h 518"/>
                <a:gd name="T4" fmla="*/ 1 w 425"/>
                <a:gd name="T5" fmla="*/ 1 h 518"/>
                <a:gd name="T6" fmla="*/ 1 w 425"/>
                <a:gd name="T7" fmla="*/ 0 h 518"/>
                <a:gd name="T8" fmla="*/ 1 w 425"/>
                <a:gd name="T9" fmla="*/ 1 h 518"/>
                <a:gd name="T10" fmla="*/ 1 w 425"/>
                <a:gd name="T11" fmla="*/ 1 h 518"/>
                <a:gd name="T12" fmla="*/ 0 w 425"/>
                <a:gd name="T13" fmla="*/ 1 h 518"/>
                <a:gd name="T14" fmla="*/ 0 w 425"/>
                <a:gd name="T15" fmla="*/ 1 h 518"/>
                <a:gd name="T16" fmla="*/ 1 w 425"/>
                <a:gd name="T17" fmla="*/ 1 h 518"/>
                <a:gd name="T18" fmla="*/ 1 w 425"/>
                <a:gd name="T19" fmla="*/ 1 h 518"/>
                <a:gd name="T20" fmla="*/ 1 w 425"/>
                <a:gd name="T21" fmla="*/ 1 h 518"/>
                <a:gd name="T22" fmla="*/ 1 w 425"/>
                <a:gd name="T23" fmla="*/ 1 h 518"/>
                <a:gd name="T24" fmla="*/ 1 w 425"/>
                <a:gd name="T25" fmla="*/ 1 h 518"/>
                <a:gd name="T26" fmla="*/ 1 w 425"/>
                <a:gd name="T27" fmla="*/ 1 h 518"/>
                <a:gd name="T28" fmla="*/ 1 w 425"/>
                <a:gd name="T29" fmla="*/ 1 h 518"/>
                <a:gd name="T30" fmla="*/ 1 w 425"/>
                <a:gd name="T31" fmla="*/ 1 h 518"/>
                <a:gd name="T32" fmla="*/ 1 w 425"/>
                <a:gd name="T33" fmla="*/ 1 h 518"/>
                <a:gd name="T34" fmla="*/ 1 w 425"/>
                <a:gd name="T35" fmla="*/ 1 h 518"/>
                <a:gd name="T36" fmla="*/ 1 w 425"/>
                <a:gd name="T37" fmla="*/ 1 h 518"/>
                <a:gd name="T38" fmla="*/ 1 w 425"/>
                <a:gd name="T39" fmla="*/ 1 h 518"/>
                <a:gd name="T40" fmla="*/ 1 w 425"/>
                <a:gd name="T41" fmla="*/ 1 h 5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5" h="518">
                  <a:moveTo>
                    <a:pt x="296" y="163"/>
                  </a:moveTo>
                  <a:lnTo>
                    <a:pt x="277" y="79"/>
                  </a:lnTo>
                  <a:lnTo>
                    <a:pt x="232" y="28"/>
                  </a:lnTo>
                  <a:lnTo>
                    <a:pt x="167" y="0"/>
                  </a:lnTo>
                  <a:lnTo>
                    <a:pt x="71" y="21"/>
                  </a:lnTo>
                  <a:lnTo>
                    <a:pt x="19" y="118"/>
                  </a:lnTo>
                  <a:lnTo>
                    <a:pt x="0" y="215"/>
                  </a:lnTo>
                  <a:lnTo>
                    <a:pt x="0" y="318"/>
                  </a:lnTo>
                  <a:lnTo>
                    <a:pt x="19" y="434"/>
                  </a:lnTo>
                  <a:lnTo>
                    <a:pt x="90" y="505"/>
                  </a:lnTo>
                  <a:lnTo>
                    <a:pt x="155" y="518"/>
                  </a:lnTo>
                  <a:lnTo>
                    <a:pt x="238" y="499"/>
                  </a:lnTo>
                  <a:lnTo>
                    <a:pt x="277" y="421"/>
                  </a:lnTo>
                  <a:lnTo>
                    <a:pt x="303" y="344"/>
                  </a:lnTo>
                  <a:lnTo>
                    <a:pt x="316" y="279"/>
                  </a:lnTo>
                  <a:lnTo>
                    <a:pt x="316" y="234"/>
                  </a:lnTo>
                  <a:lnTo>
                    <a:pt x="419" y="137"/>
                  </a:lnTo>
                  <a:lnTo>
                    <a:pt x="425" y="105"/>
                  </a:lnTo>
                  <a:lnTo>
                    <a:pt x="406" y="92"/>
                  </a:lnTo>
                  <a:lnTo>
                    <a:pt x="303" y="202"/>
                  </a:lnTo>
                  <a:lnTo>
                    <a:pt x="296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7"/>
            <p:cNvSpPr>
              <a:spLocks/>
            </p:cNvSpPr>
            <p:nvPr/>
          </p:nvSpPr>
          <p:spPr bwMode="auto">
            <a:xfrm>
              <a:off x="684" y="1036"/>
              <a:ext cx="374" cy="439"/>
            </a:xfrm>
            <a:custGeom>
              <a:avLst/>
              <a:gdLst>
                <a:gd name="T0" fmla="*/ 0 w 750"/>
                <a:gd name="T1" fmla="*/ 0 h 879"/>
                <a:gd name="T2" fmla="*/ 0 w 750"/>
                <a:gd name="T3" fmla="*/ 0 h 879"/>
                <a:gd name="T4" fmla="*/ 0 w 750"/>
                <a:gd name="T5" fmla="*/ 0 h 879"/>
                <a:gd name="T6" fmla="*/ 0 w 750"/>
                <a:gd name="T7" fmla="*/ 0 h 879"/>
                <a:gd name="T8" fmla="*/ 0 w 750"/>
                <a:gd name="T9" fmla="*/ 0 h 879"/>
                <a:gd name="T10" fmla="*/ 0 w 750"/>
                <a:gd name="T11" fmla="*/ 0 h 879"/>
                <a:gd name="T12" fmla="*/ 0 w 750"/>
                <a:gd name="T13" fmla="*/ 0 h 879"/>
                <a:gd name="T14" fmla="*/ 0 w 750"/>
                <a:gd name="T15" fmla="*/ 0 h 879"/>
                <a:gd name="T16" fmla="*/ 0 w 750"/>
                <a:gd name="T17" fmla="*/ 0 h 879"/>
                <a:gd name="T18" fmla="*/ 0 w 750"/>
                <a:gd name="T19" fmla="*/ 0 h 879"/>
                <a:gd name="T20" fmla="*/ 0 w 750"/>
                <a:gd name="T21" fmla="*/ 0 h 879"/>
                <a:gd name="T22" fmla="*/ 0 w 750"/>
                <a:gd name="T23" fmla="*/ 0 h 879"/>
                <a:gd name="T24" fmla="*/ 0 w 750"/>
                <a:gd name="T25" fmla="*/ 0 h 879"/>
                <a:gd name="T26" fmla="*/ 0 w 750"/>
                <a:gd name="T27" fmla="*/ 0 h 879"/>
                <a:gd name="T28" fmla="*/ 0 w 750"/>
                <a:gd name="T29" fmla="*/ 0 h 879"/>
                <a:gd name="T30" fmla="*/ 0 w 750"/>
                <a:gd name="T31" fmla="*/ 0 h 879"/>
                <a:gd name="T32" fmla="*/ 0 w 750"/>
                <a:gd name="T33" fmla="*/ 0 h 879"/>
                <a:gd name="T34" fmla="*/ 0 w 750"/>
                <a:gd name="T35" fmla="*/ 0 h 879"/>
                <a:gd name="T36" fmla="*/ 0 w 750"/>
                <a:gd name="T37" fmla="*/ 0 h 879"/>
                <a:gd name="T38" fmla="*/ 0 w 750"/>
                <a:gd name="T39" fmla="*/ 0 h 879"/>
                <a:gd name="T40" fmla="*/ 0 w 750"/>
                <a:gd name="T41" fmla="*/ 0 h 879"/>
                <a:gd name="T42" fmla="*/ 0 w 750"/>
                <a:gd name="T43" fmla="*/ 0 h 879"/>
                <a:gd name="T44" fmla="*/ 0 w 750"/>
                <a:gd name="T45" fmla="*/ 0 h 879"/>
                <a:gd name="T46" fmla="*/ 0 w 750"/>
                <a:gd name="T47" fmla="*/ 0 h 879"/>
                <a:gd name="T48" fmla="*/ 0 w 750"/>
                <a:gd name="T49" fmla="*/ 0 h 879"/>
                <a:gd name="T50" fmla="*/ 0 w 750"/>
                <a:gd name="T51" fmla="*/ 0 h 879"/>
                <a:gd name="T52" fmla="*/ 0 w 750"/>
                <a:gd name="T53" fmla="*/ 0 h 879"/>
                <a:gd name="T54" fmla="*/ 0 w 750"/>
                <a:gd name="T55" fmla="*/ 0 h 879"/>
                <a:gd name="T56" fmla="*/ 0 w 750"/>
                <a:gd name="T57" fmla="*/ 0 h 879"/>
                <a:gd name="T58" fmla="*/ 0 w 750"/>
                <a:gd name="T59" fmla="*/ 0 h 879"/>
                <a:gd name="T60" fmla="*/ 0 w 750"/>
                <a:gd name="T61" fmla="*/ 0 h 879"/>
                <a:gd name="T62" fmla="*/ 0 w 750"/>
                <a:gd name="T63" fmla="*/ 0 h 879"/>
                <a:gd name="T64" fmla="*/ 0 w 750"/>
                <a:gd name="T65" fmla="*/ 0 h 879"/>
                <a:gd name="T66" fmla="*/ 0 w 750"/>
                <a:gd name="T67" fmla="*/ 0 h 8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0" h="879">
                  <a:moveTo>
                    <a:pt x="14" y="879"/>
                  </a:moveTo>
                  <a:lnTo>
                    <a:pt x="0" y="800"/>
                  </a:lnTo>
                  <a:lnTo>
                    <a:pt x="34" y="697"/>
                  </a:lnTo>
                  <a:lnTo>
                    <a:pt x="124" y="613"/>
                  </a:lnTo>
                  <a:lnTo>
                    <a:pt x="253" y="497"/>
                  </a:lnTo>
                  <a:lnTo>
                    <a:pt x="389" y="368"/>
                  </a:lnTo>
                  <a:lnTo>
                    <a:pt x="511" y="207"/>
                  </a:lnTo>
                  <a:lnTo>
                    <a:pt x="550" y="110"/>
                  </a:lnTo>
                  <a:lnTo>
                    <a:pt x="563" y="0"/>
                  </a:lnTo>
                  <a:lnTo>
                    <a:pt x="588" y="0"/>
                  </a:lnTo>
                  <a:lnTo>
                    <a:pt x="576" y="116"/>
                  </a:lnTo>
                  <a:lnTo>
                    <a:pt x="595" y="116"/>
                  </a:lnTo>
                  <a:lnTo>
                    <a:pt x="698" y="39"/>
                  </a:lnTo>
                  <a:lnTo>
                    <a:pt x="718" y="65"/>
                  </a:lnTo>
                  <a:lnTo>
                    <a:pt x="634" y="123"/>
                  </a:lnTo>
                  <a:lnTo>
                    <a:pt x="621" y="162"/>
                  </a:lnTo>
                  <a:lnTo>
                    <a:pt x="647" y="175"/>
                  </a:lnTo>
                  <a:lnTo>
                    <a:pt x="730" y="175"/>
                  </a:lnTo>
                  <a:lnTo>
                    <a:pt x="750" y="187"/>
                  </a:lnTo>
                  <a:lnTo>
                    <a:pt x="743" y="207"/>
                  </a:lnTo>
                  <a:lnTo>
                    <a:pt x="640" y="200"/>
                  </a:lnTo>
                  <a:lnTo>
                    <a:pt x="608" y="200"/>
                  </a:lnTo>
                  <a:lnTo>
                    <a:pt x="601" y="220"/>
                  </a:lnTo>
                  <a:lnTo>
                    <a:pt x="672" y="316"/>
                  </a:lnTo>
                  <a:lnTo>
                    <a:pt x="653" y="336"/>
                  </a:lnTo>
                  <a:lnTo>
                    <a:pt x="582" y="245"/>
                  </a:lnTo>
                  <a:lnTo>
                    <a:pt x="556" y="245"/>
                  </a:lnTo>
                  <a:lnTo>
                    <a:pt x="505" y="284"/>
                  </a:lnTo>
                  <a:lnTo>
                    <a:pt x="414" y="407"/>
                  </a:lnTo>
                  <a:lnTo>
                    <a:pt x="330" y="510"/>
                  </a:lnTo>
                  <a:lnTo>
                    <a:pt x="234" y="620"/>
                  </a:lnTo>
                  <a:lnTo>
                    <a:pt x="163" y="729"/>
                  </a:lnTo>
                  <a:lnTo>
                    <a:pt x="72" y="871"/>
                  </a:lnTo>
                  <a:lnTo>
                    <a:pt x="14" y="8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8"/>
            <p:cNvSpPr>
              <a:spLocks/>
            </p:cNvSpPr>
            <p:nvPr/>
          </p:nvSpPr>
          <p:spPr bwMode="auto">
            <a:xfrm>
              <a:off x="723" y="1369"/>
              <a:ext cx="439" cy="310"/>
            </a:xfrm>
            <a:custGeom>
              <a:avLst/>
              <a:gdLst>
                <a:gd name="T0" fmla="*/ 0 w 878"/>
                <a:gd name="T1" fmla="*/ 0 h 621"/>
                <a:gd name="T2" fmla="*/ 1 w 878"/>
                <a:gd name="T3" fmla="*/ 0 h 621"/>
                <a:gd name="T4" fmla="*/ 1 w 878"/>
                <a:gd name="T5" fmla="*/ 0 h 621"/>
                <a:gd name="T6" fmla="*/ 1 w 878"/>
                <a:gd name="T7" fmla="*/ 0 h 621"/>
                <a:gd name="T8" fmla="*/ 1 w 878"/>
                <a:gd name="T9" fmla="*/ 0 h 621"/>
                <a:gd name="T10" fmla="*/ 1 w 878"/>
                <a:gd name="T11" fmla="*/ 0 h 621"/>
                <a:gd name="T12" fmla="*/ 1 w 878"/>
                <a:gd name="T13" fmla="*/ 0 h 621"/>
                <a:gd name="T14" fmla="*/ 1 w 878"/>
                <a:gd name="T15" fmla="*/ 0 h 621"/>
                <a:gd name="T16" fmla="*/ 1 w 878"/>
                <a:gd name="T17" fmla="*/ 0 h 621"/>
                <a:gd name="T18" fmla="*/ 1 w 878"/>
                <a:gd name="T19" fmla="*/ 0 h 621"/>
                <a:gd name="T20" fmla="*/ 1 w 878"/>
                <a:gd name="T21" fmla="*/ 0 h 621"/>
                <a:gd name="T22" fmla="*/ 1 w 878"/>
                <a:gd name="T23" fmla="*/ 0 h 621"/>
                <a:gd name="T24" fmla="*/ 1 w 878"/>
                <a:gd name="T25" fmla="*/ 0 h 621"/>
                <a:gd name="T26" fmla="*/ 1 w 878"/>
                <a:gd name="T27" fmla="*/ 0 h 621"/>
                <a:gd name="T28" fmla="*/ 1 w 878"/>
                <a:gd name="T29" fmla="*/ 0 h 621"/>
                <a:gd name="T30" fmla="*/ 1 w 878"/>
                <a:gd name="T31" fmla="*/ 0 h 621"/>
                <a:gd name="T32" fmla="*/ 1 w 878"/>
                <a:gd name="T33" fmla="*/ 0 h 621"/>
                <a:gd name="T34" fmla="*/ 1 w 878"/>
                <a:gd name="T35" fmla="*/ 0 h 621"/>
                <a:gd name="T36" fmla="*/ 1 w 878"/>
                <a:gd name="T37" fmla="*/ 0 h 621"/>
                <a:gd name="T38" fmla="*/ 1 w 878"/>
                <a:gd name="T39" fmla="*/ 0 h 621"/>
                <a:gd name="T40" fmla="*/ 1 w 878"/>
                <a:gd name="T41" fmla="*/ 0 h 621"/>
                <a:gd name="T42" fmla="*/ 1 w 878"/>
                <a:gd name="T43" fmla="*/ 0 h 621"/>
                <a:gd name="T44" fmla="*/ 1 w 878"/>
                <a:gd name="T45" fmla="*/ 0 h 621"/>
                <a:gd name="T46" fmla="*/ 1 w 878"/>
                <a:gd name="T47" fmla="*/ 0 h 621"/>
                <a:gd name="T48" fmla="*/ 1 w 878"/>
                <a:gd name="T49" fmla="*/ 0 h 621"/>
                <a:gd name="T50" fmla="*/ 1 w 878"/>
                <a:gd name="T51" fmla="*/ 0 h 621"/>
                <a:gd name="T52" fmla="*/ 1 w 878"/>
                <a:gd name="T53" fmla="*/ 0 h 621"/>
                <a:gd name="T54" fmla="*/ 1 w 878"/>
                <a:gd name="T55" fmla="*/ 0 h 621"/>
                <a:gd name="T56" fmla="*/ 1 w 878"/>
                <a:gd name="T57" fmla="*/ 0 h 621"/>
                <a:gd name="T58" fmla="*/ 1 w 878"/>
                <a:gd name="T59" fmla="*/ 0 h 621"/>
                <a:gd name="T60" fmla="*/ 1 w 878"/>
                <a:gd name="T61" fmla="*/ 0 h 621"/>
                <a:gd name="T62" fmla="*/ 1 w 878"/>
                <a:gd name="T63" fmla="*/ 0 h 621"/>
                <a:gd name="T64" fmla="*/ 1 w 878"/>
                <a:gd name="T65" fmla="*/ 0 h 621"/>
                <a:gd name="T66" fmla="*/ 1 w 878"/>
                <a:gd name="T67" fmla="*/ 0 h 621"/>
                <a:gd name="T68" fmla="*/ 1 w 878"/>
                <a:gd name="T69" fmla="*/ 0 h 621"/>
                <a:gd name="T70" fmla="*/ 1 w 878"/>
                <a:gd name="T71" fmla="*/ 0 h 621"/>
                <a:gd name="T72" fmla="*/ 1 w 878"/>
                <a:gd name="T73" fmla="*/ 0 h 621"/>
                <a:gd name="T74" fmla="*/ 1 w 878"/>
                <a:gd name="T75" fmla="*/ 0 h 621"/>
                <a:gd name="T76" fmla="*/ 1 w 878"/>
                <a:gd name="T77" fmla="*/ 0 h 621"/>
                <a:gd name="T78" fmla="*/ 1 w 878"/>
                <a:gd name="T79" fmla="*/ 0 h 621"/>
                <a:gd name="T80" fmla="*/ 1 w 878"/>
                <a:gd name="T81" fmla="*/ 0 h 621"/>
                <a:gd name="T82" fmla="*/ 1 w 878"/>
                <a:gd name="T83" fmla="*/ 0 h 621"/>
                <a:gd name="T84" fmla="*/ 1 w 878"/>
                <a:gd name="T85" fmla="*/ 0 h 621"/>
                <a:gd name="T86" fmla="*/ 1 w 878"/>
                <a:gd name="T87" fmla="*/ 0 h 621"/>
                <a:gd name="T88" fmla="*/ 1 w 878"/>
                <a:gd name="T89" fmla="*/ 0 h 621"/>
                <a:gd name="T90" fmla="*/ 1 w 878"/>
                <a:gd name="T91" fmla="*/ 0 h 621"/>
                <a:gd name="T92" fmla="*/ 1 w 878"/>
                <a:gd name="T93" fmla="*/ 0 h 621"/>
                <a:gd name="T94" fmla="*/ 1 w 878"/>
                <a:gd name="T95" fmla="*/ 0 h 621"/>
                <a:gd name="T96" fmla="*/ 0 w 878"/>
                <a:gd name="T97" fmla="*/ 0 h 6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78" h="621">
                  <a:moveTo>
                    <a:pt x="0" y="465"/>
                  </a:moveTo>
                  <a:lnTo>
                    <a:pt x="6" y="516"/>
                  </a:lnTo>
                  <a:lnTo>
                    <a:pt x="51" y="555"/>
                  </a:lnTo>
                  <a:lnTo>
                    <a:pt x="161" y="587"/>
                  </a:lnTo>
                  <a:lnTo>
                    <a:pt x="277" y="613"/>
                  </a:lnTo>
                  <a:lnTo>
                    <a:pt x="419" y="621"/>
                  </a:lnTo>
                  <a:lnTo>
                    <a:pt x="477" y="613"/>
                  </a:lnTo>
                  <a:lnTo>
                    <a:pt x="568" y="407"/>
                  </a:lnTo>
                  <a:lnTo>
                    <a:pt x="645" y="245"/>
                  </a:lnTo>
                  <a:lnTo>
                    <a:pt x="709" y="142"/>
                  </a:lnTo>
                  <a:lnTo>
                    <a:pt x="735" y="142"/>
                  </a:lnTo>
                  <a:lnTo>
                    <a:pt x="748" y="162"/>
                  </a:lnTo>
                  <a:lnTo>
                    <a:pt x="748" y="213"/>
                  </a:lnTo>
                  <a:lnTo>
                    <a:pt x="722" y="245"/>
                  </a:lnTo>
                  <a:lnTo>
                    <a:pt x="735" y="258"/>
                  </a:lnTo>
                  <a:lnTo>
                    <a:pt x="768" y="239"/>
                  </a:lnTo>
                  <a:lnTo>
                    <a:pt x="774" y="207"/>
                  </a:lnTo>
                  <a:lnTo>
                    <a:pt x="774" y="149"/>
                  </a:lnTo>
                  <a:lnTo>
                    <a:pt x="800" y="174"/>
                  </a:lnTo>
                  <a:lnTo>
                    <a:pt x="819" y="220"/>
                  </a:lnTo>
                  <a:lnTo>
                    <a:pt x="838" y="213"/>
                  </a:lnTo>
                  <a:lnTo>
                    <a:pt x="819" y="162"/>
                  </a:lnTo>
                  <a:lnTo>
                    <a:pt x="793" y="136"/>
                  </a:lnTo>
                  <a:lnTo>
                    <a:pt x="774" y="116"/>
                  </a:lnTo>
                  <a:lnTo>
                    <a:pt x="819" y="103"/>
                  </a:lnTo>
                  <a:lnTo>
                    <a:pt x="864" y="123"/>
                  </a:lnTo>
                  <a:lnTo>
                    <a:pt x="871" y="97"/>
                  </a:lnTo>
                  <a:lnTo>
                    <a:pt x="819" y="78"/>
                  </a:lnTo>
                  <a:lnTo>
                    <a:pt x="768" y="84"/>
                  </a:lnTo>
                  <a:lnTo>
                    <a:pt x="774" y="52"/>
                  </a:lnTo>
                  <a:lnTo>
                    <a:pt x="806" y="26"/>
                  </a:lnTo>
                  <a:lnTo>
                    <a:pt x="851" y="26"/>
                  </a:lnTo>
                  <a:lnTo>
                    <a:pt x="878" y="13"/>
                  </a:lnTo>
                  <a:lnTo>
                    <a:pt x="826" y="0"/>
                  </a:lnTo>
                  <a:lnTo>
                    <a:pt x="780" y="7"/>
                  </a:lnTo>
                  <a:lnTo>
                    <a:pt x="755" y="26"/>
                  </a:lnTo>
                  <a:lnTo>
                    <a:pt x="690" y="65"/>
                  </a:lnTo>
                  <a:lnTo>
                    <a:pt x="658" y="116"/>
                  </a:lnTo>
                  <a:lnTo>
                    <a:pt x="606" y="200"/>
                  </a:lnTo>
                  <a:lnTo>
                    <a:pt x="542" y="316"/>
                  </a:lnTo>
                  <a:lnTo>
                    <a:pt x="464" y="452"/>
                  </a:lnTo>
                  <a:lnTo>
                    <a:pt x="432" y="529"/>
                  </a:lnTo>
                  <a:lnTo>
                    <a:pt x="400" y="529"/>
                  </a:lnTo>
                  <a:lnTo>
                    <a:pt x="277" y="523"/>
                  </a:lnTo>
                  <a:lnTo>
                    <a:pt x="187" y="484"/>
                  </a:lnTo>
                  <a:lnTo>
                    <a:pt x="103" y="439"/>
                  </a:lnTo>
                  <a:lnTo>
                    <a:pt x="39" y="426"/>
                  </a:lnTo>
                  <a:lnTo>
                    <a:pt x="32" y="426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9"/>
            <p:cNvSpPr>
              <a:spLocks/>
            </p:cNvSpPr>
            <p:nvPr/>
          </p:nvSpPr>
          <p:spPr bwMode="auto">
            <a:xfrm>
              <a:off x="609" y="1595"/>
              <a:ext cx="230" cy="469"/>
            </a:xfrm>
            <a:custGeom>
              <a:avLst/>
              <a:gdLst>
                <a:gd name="T0" fmla="*/ 1 w 459"/>
                <a:gd name="T1" fmla="*/ 1 h 937"/>
                <a:gd name="T2" fmla="*/ 1 w 459"/>
                <a:gd name="T3" fmla="*/ 1 h 937"/>
                <a:gd name="T4" fmla="*/ 1 w 459"/>
                <a:gd name="T5" fmla="*/ 0 h 937"/>
                <a:gd name="T6" fmla="*/ 1 w 459"/>
                <a:gd name="T7" fmla="*/ 1 h 937"/>
                <a:gd name="T8" fmla="*/ 1 w 459"/>
                <a:gd name="T9" fmla="*/ 1 h 937"/>
                <a:gd name="T10" fmla="*/ 1 w 459"/>
                <a:gd name="T11" fmla="*/ 1 h 937"/>
                <a:gd name="T12" fmla="*/ 1 w 459"/>
                <a:gd name="T13" fmla="*/ 1 h 937"/>
                <a:gd name="T14" fmla="*/ 1 w 459"/>
                <a:gd name="T15" fmla="*/ 1 h 937"/>
                <a:gd name="T16" fmla="*/ 1 w 459"/>
                <a:gd name="T17" fmla="*/ 1 h 937"/>
                <a:gd name="T18" fmla="*/ 1 w 459"/>
                <a:gd name="T19" fmla="*/ 1 h 937"/>
                <a:gd name="T20" fmla="*/ 1 w 459"/>
                <a:gd name="T21" fmla="*/ 1 h 937"/>
                <a:gd name="T22" fmla="*/ 1 w 459"/>
                <a:gd name="T23" fmla="*/ 1 h 937"/>
                <a:gd name="T24" fmla="*/ 1 w 459"/>
                <a:gd name="T25" fmla="*/ 1 h 937"/>
                <a:gd name="T26" fmla="*/ 1 w 459"/>
                <a:gd name="T27" fmla="*/ 1 h 937"/>
                <a:gd name="T28" fmla="*/ 1 w 459"/>
                <a:gd name="T29" fmla="*/ 1 h 937"/>
                <a:gd name="T30" fmla="*/ 1 w 459"/>
                <a:gd name="T31" fmla="*/ 1 h 937"/>
                <a:gd name="T32" fmla="*/ 1 w 459"/>
                <a:gd name="T33" fmla="*/ 1 h 937"/>
                <a:gd name="T34" fmla="*/ 1 w 459"/>
                <a:gd name="T35" fmla="*/ 1 h 937"/>
                <a:gd name="T36" fmla="*/ 1 w 459"/>
                <a:gd name="T37" fmla="*/ 1 h 937"/>
                <a:gd name="T38" fmla="*/ 1 w 459"/>
                <a:gd name="T39" fmla="*/ 1 h 937"/>
                <a:gd name="T40" fmla="*/ 1 w 459"/>
                <a:gd name="T41" fmla="*/ 1 h 937"/>
                <a:gd name="T42" fmla="*/ 1 w 459"/>
                <a:gd name="T43" fmla="*/ 1 h 937"/>
                <a:gd name="T44" fmla="*/ 0 w 459"/>
                <a:gd name="T45" fmla="*/ 1 h 937"/>
                <a:gd name="T46" fmla="*/ 0 w 459"/>
                <a:gd name="T47" fmla="*/ 1 h 937"/>
                <a:gd name="T48" fmla="*/ 1 w 459"/>
                <a:gd name="T49" fmla="*/ 1 h 937"/>
                <a:gd name="T50" fmla="*/ 1 w 459"/>
                <a:gd name="T51" fmla="*/ 1 h 937"/>
                <a:gd name="T52" fmla="*/ 1 w 459"/>
                <a:gd name="T53" fmla="*/ 1 h 9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59" h="937">
                  <a:moveTo>
                    <a:pt x="77" y="97"/>
                  </a:moveTo>
                  <a:lnTo>
                    <a:pt x="142" y="20"/>
                  </a:lnTo>
                  <a:lnTo>
                    <a:pt x="213" y="0"/>
                  </a:lnTo>
                  <a:lnTo>
                    <a:pt x="317" y="26"/>
                  </a:lnTo>
                  <a:lnTo>
                    <a:pt x="337" y="78"/>
                  </a:lnTo>
                  <a:lnTo>
                    <a:pt x="343" y="174"/>
                  </a:lnTo>
                  <a:lnTo>
                    <a:pt x="304" y="329"/>
                  </a:lnTo>
                  <a:lnTo>
                    <a:pt x="285" y="394"/>
                  </a:lnTo>
                  <a:lnTo>
                    <a:pt x="285" y="465"/>
                  </a:lnTo>
                  <a:lnTo>
                    <a:pt x="311" y="531"/>
                  </a:lnTo>
                  <a:lnTo>
                    <a:pt x="349" y="582"/>
                  </a:lnTo>
                  <a:lnTo>
                    <a:pt x="440" y="660"/>
                  </a:lnTo>
                  <a:lnTo>
                    <a:pt x="459" y="744"/>
                  </a:lnTo>
                  <a:lnTo>
                    <a:pt x="446" y="808"/>
                  </a:lnTo>
                  <a:lnTo>
                    <a:pt x="420" y="860"/>
                  </a:lnTo>
                  <a:lnTo>
                    <a:pt x="356" y="918"/>
                  </a:lnTo>
                  <a:lnTo>
                    <a:pt x="304" y="937"/>
                  </a:lnTo>
                  <a:lnTo>
                    <a:pt x="226" y="931"/>
                  </a:lnTo>
                  <a:lnTo>
                    <a:pt x="148" y="911"/>
                  </a:lnTo>
                  <a:lnTo>
                    <a:pt x="103" y="860"/>
                  </a:lnTo>
                  <a:lnTo>
                    <a:pt x="51" y="776"/>
                  </a:lnTo>
                  <a:lnTo>
                    <a:pt x="26" y="698"/>
                  </a:lnTo>
                  <a:lnTo>
                    <a:pt x="0" y="563"/>
                  </a:lnTo>
                  <a:lnTo>
                    <a:pt x="0" y="413"/>
                  </a:lnTo>
                  <a:lnTo>
                    <a:pt x="32" y="252"/>
                  </a:lnTo>
                  <a:lnTo>
                    <a:pt x="58" y="155"/>
                  </a:lnTo>
                  <a:lnTo>
                    <a:pt x="7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20"/>
            <p:cNvSpPr>
              <a:spLocks/>
            </p:cNvSpPr>
            <p:nvPr/>
          </p:nvSpPr>
          <p:spPr bwMode="auto">
            <a:xfrm>
              <a:off x="707" y="1983"/>
              <a:ext cx="193" cy="539"/>
            </a:xfrm>
            <a:custGeom>
              <a:avLst/>
              <a:gdLst>
                <a:gd name="T0" fmla="*/ 0 w 387"/>
                <a:gd name="T1" fmla="*/ 0 h 1079"/>
                <a:gd name="T2" fmla="*/ 0 w 387"/>
                <a:gd name="T3" fmla="*/ 0 h 1079"/>
                <a:gd name="T4" fmla="*/ 0 w 387"/>
                <a:gd name="T5" fmla="*/ 0 h 1079"/>
                <a:gd name="T6" fmla="*/ 0 w 387"/>
                <a:gd name="T7" fmla="*/ 0 h 1079"/>
                <a:gd name="T8" fmla="*/ 0 w 387"/>
                <a:gd name="T9" fmla="*/ 0 h 1079"/>
                <a:gd name="T10" fmla="*/ 0 w 387"/>
                <a:gd name="T11" fmla="*/ 0 h 1079"/>
                <a:gd name="T12" fmla="*/ 0 w 387"/>
                <a:gd name="T13" fmla="*/ 0 h 1079"/>
                <a:gd name="T14" fmla="*/ 0 w 387"/>
                <a:gd name="T15" fmla="*/ 0 h 1079"/>
                <a:gd name="T16" fmla="*/ 0 w 387"/>
                <a:gd name="T17" fmla="*/ 0 h 1079"/>
                <a:gd name="T18" fmla="*/ 0 w 387"/>
                <a:gd name="T19" fmla="*/ 0 h 1079"/>
                <a:gd name="T20" fmla="*/ 0 w 387"/>
                <a:gd name="T21" fmla="*/ 0 h 1079"/>
                <a:gd name="T22" fmla="*/ 0 w 387"/>
                <a:gd name="T23" fmla="*/ 0 h 1079"/>
                <a:gd name="T24" fmla="*/ 0 w 387"/>
                <a:gd name="T25" fmla="*/ 0 h 1079"/>
                <a:gd name="T26" fmla="*/ 0 w 387"/>
                <a:gd name="T27" fmla="*/ 0 h 1079"/>
                <a:gd name="T28" fmla="*/ 0 w 387"/>
                <a:gd name="T29" fmla="*/ 0 h 1079"/>
                <a:gd name="T30" fmla="*/ 0 w 387"/>
                <a:gd name="T31" fmla="*/ 0 h 1079"/>
                <a:gd name="T32" fmla="*/ 0 w 387"/>
                <a:gd name="T33" fmla="*/ 0 h 1079"/>
                <a:gd name="T34" fmla="*/ 0 w 387"/>
                <a:gd name="T35" fmla="*/ 0 h 1079"/>
                <a:gd name="T36" fmla="*/ 0 w 387"/>
                <a:gd name="T37" fmla="*/ 0 h 1079"/>
                <a:gd name="T38" fmla="*/ 0 w 387"/>
                <a:gd name="T39" fmla="*/ 0 h 1079"/>
                <a:gd name="T40" fmla="*/ 0 w 387"/>
                <a:gd name="T41" fmla="*/ 0 h 1079"/>
                <a:gd name="T42" fmla="*/ 0 w 387"/>
                <a:gd name="T43" fmla="*/ 0 h 1079"/>
                <a:gd name="T44" fmla="*/ 0 w 387"/>
                <a:gd name="T45" fmla="*/ 0 h 1079"/>
                <a:gd name="T46" fmla="*/ 0 w 387"/>
                <a:gd name="T47" fmla="*/ 0 h 1079"/>
                <a:gd name="T48" fmla="*/ 0 w 387"/>
                <a:gd name="T49" fmla="*/ 0 h 1079"/>
                <a:gd name="T50" fmla="*/ 0 w 387"/>
                <a:gd name="T51" fmla="*/ 0 h 1079"/>
                <a:gd name="T52" fmla="*/ 0 w 387"/>
                <a:gd name="T53" fmla="*/ 0 h 1079"/>
                <a:gd name="T54" fmla="*/ 0 w 387"/>
                <a:gd name="T55" fmla="*/ 0 h 1079"/>
                <a:gd name="T56" fmla="*/ 0 w 387"/>
                <a:gd name="T57" fmla="*/ 0 h 1079"/>
                <a:gd name="T58" fmla="*/ 0 w 387"/>
                <a:gd name="T59" fmla="*/ 0 h 1079"/>
                <a:gd name="T60" fmla="*/ 0 w 387"/>
                <a:gd name="T61" fmla="*/ 0 h 1079"/>
                <a:gd name="T62" fmla="*/ 0 w 387"/>
                <a:gd name="T63" fmla="*/ 0 h 1079"/>
                <a:gd name="T64" fmla="*/ 0 w 387"/>
                <a:gd name="T65" fmla="*/ 0 h 1079"/>
                <a:gd name="T66" fmla="*/ 0 w 387"/>
                <a:gd name="T67" fmla="*/ 0 h 1079"/>
                <a:gd name="T68" fmla="*/ 0 w 387"/>
                <a:gd name="T69" fmla="*/ 0 h 1079"/>
                <a:gd name="T70" fmla="*/ 0 w 387"/>
                <a:gd name="T71" fmla="*/ 0 h 1079"/>
                <a:gd name="T72" fmla="*/ 0 w 387"/>
                <a:gd name="T73" fmla="*/ 0 h 1079"/>
                <a:gd name="T74" fmla="*/ 0 w 387"/>
                <a:gd name="T75" fmla="*/ 0 h 1079"/>
                <a:gd name="T76" fmla="*/ 0 w 387"/>
                <a:gd name="T77" fmla="*/ 0 h 10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7" h="1079">
                  <a:moveTo>
                    <a:pt x="38" y="71"/>
                  </a:moveTo>
                  <a:lnTo>
                    <a:pt x="58" y="13"/>
                  </a:lnTo>
                  <a:lnTo>
                    <a:pt x="116" y="0"/>
                  </a:lnTo>
                  <a:lnTo>
                    <a:pt x="167" y="26"/>
                  </a:lnTo>
                  <a:lnTo>
                    <a:pt x="232" y="135"/>
                  </a:lnTo>
                  <a:lnTo>
                    <a:pt x="309" y="264"/>
                  </a:lnTo>
                  <a:lnTo>
                    <a:pt x="367" y="371"/>
                  </a:lnTo>
                  <a:lnTo>
                    <a:pt x="387" y="484"/>
                  </a:lnTo>
                  <a:lnTo>
                    <a:pt x="380" y="562"/>
                  </a:lnTo>
                  <a:lnTo>
                    <a:pt x="322" y="666"/>
                  </a:lnTo>
                  <a:lnTo>
                    <a:pt x="251" y="737"/>
                  </a:lnTo>
                  <a:lnTo>
                    <a:pt x="193" y="769"/>
                  </a:lnTo>
                  <a:lnTo>
                    <a:pt x="103" y="788"/>
                  </a:lnTo>
                  <a:lnTo>
                    <a:pt x="71" y="821"/>
                  </a:lnTo>
                  <a:lnTo>
                    <a:pt x="96" y="872"/>
                  </a:lnTo>
                  <a:lnTo>
                    <a:pt x="142" y="917"/>
                  </a:lnTo>
                  <a:lnTo>
                    <a:pt x="174" y="1001"/>
                  </a:lnTo>
                  <a:lnTo>
                    <a:pt x="225" y="995"/>
                  </a:lnTo>
                  <a:lnTo>
                    <a:pt x="258" y="1040"/>
                  </a:lnTo>
                  <a:lnTo>
                    <a:pt x="212" y="1079"/>
                  </a:lnTo>
                  <a:lnTo>
                    <a:pt x="174" y="1059"/>
                  </a:lnTo>
                  <a:lnTo>
                    <a:pt x="129" y="1027"/>
                  </a:lnTo>
                  <a:lnTo>
                    <a:pt x="109" y="943"/>
                  </a:lnTo>
                  <a:lnTo>
                    <a:pt x="45" y="885"/>
                  </a:lnTo>
                  <a:lnTo>
                    <a:pt x="0" y="821"/>
                  </a:lnTo>
                  <a:lnTo>
                    <a:pt x="6" y="775"/>
                  </a:lnTo>
                  <a:lnTo>
                    <a:pt x="51" y="756"/>
                  </a:lnTo>
                  <a:lnTo>
                    <a:pt x="161" y="717"/>
                  </a:lnTo>
                  <a:lnTo>
                    <a:pt x="251" y="666"/>
                  </a:lnTo>
                  <a:lnTo>
                    <a:pt x="283" y="588"/>
                  </a:lnTo>
                  <a:lnTo>
                    <a:pt x="303" y="529"/>
                  </a:lnTo>
                  <a:lnTo>
                    <a:pt x="303" y="477"/>
                  </a:lnTo>
                  <a:lnTo>
                    <a:pt x="296" y="413"/>
                  </a:lnTo>
                  <a:lnTo>
                    <a:pt x="271" y="361"/>
                  </a:lnTo>
                  <a:lnTo>
                    <a:pt x="225" y="284"/>
                  </a:lnTo>
                  <a:lnTo>
                    <a:pt x="148" y="200"/>
                  </a:lnTo>
                  <a:lnTo>
                    <a:pt x="96" y="155"/>
                  </a:lnTo>
                  <a:lnTo>
                    <a:pt x="51" y="103"/>
                  </a:lnTo>
                  <a:lnTo>
                    <a:pt x="3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21"/>
            <p:cNvSpPr>
              <a:spLocks/>
            </p:cNvSpPr>
            <p:nvPr/>
          </p:nvSpPr>
          <p:spPr bwMode="auto">
            <a:xfrm>
              <a:off x="713" y="1863"/>
              <a:ext cx="401" cy="284"/>
            </a:xfrm>
            <a:custGeom>
              <a:avLst/>
              <a:gdLst>
                <a:gd name="T0" fmla="*/ 0 w 801"/>
                <a:gd name="T1" fmla="*/ 0 h 569"/>
                <a:gd name="T2" fmla="*/ 1 w 801"/>
                <a:gd name="T3" fmla="*/ 0 h 569"/>
                <a:gd name="T4" fmla="*/ 1 w 801"/>
                <a:gd name="T5" fmla="*/ 0 h 569"/>
                <a:gd name="T6" fmla="*/ 1 w 801"/>
                <a:gd name="T7" fmla="*/ 0 h 569"/>
                <a:gd name="T8" fmla="*/ 1 w 801"/>
                <a:gd name="T9" fmla="*/ 0 h 569"/>
                <a:gd name="T10" fmla="*/ 1 w 801"/>
                <a:gd name="T11" fmla="*/ 0 h 569"/>
                <a:gd name="T12" fmla="*/ 1 w 801"/>
                <a:gd name="T13" fmla="*/ 0 h 569"/>
                <a:gd name="T14" fmla="*/ 1 w 801"/>
                <a:gd name="T15" fmla="*/ 0 h 569"/>
                <a:gd name="T16" fmla="*/ 1 w 801"/>
                <a:gd name="T17" fmla="*/ 0 h 569"/>
                <a:gd name="T18" fmla="*/ 1 w 801"/>
                <a:gd name="T19" fmla="*/ 0 h 569"/>
                <a:gd name="T20" fmla="*/ 1 w 801"/>
                <a:gd name="T21" fmla="*/ 0 h 569"/>
                <a:gd name="T22" fmla="*/ 1 w 801"/>
                <a:gd name="T23" fmla="*/ 0 h 569"/>
                <a:gd name="T24" fmla="*/ 1 w 801"/>
                <a:gd name="T25" fmla="*/ 0 h 569"/>
                <a:gd name="T26" fmla="*/ 1 w 801"/>
                <a:gd name="T27" fmla="*/ 0 h 569"/>
                <a:gd name="T28" fmla="*/ 1 w 801"/>
                <a:gd name="T29" fmla="*/ 0 h 569"/>
                <a:gd name="T30" fmla="*/ 1 w 801"/>
                <a:gd name="T31" fmla="*/ 0 h 569"/>
                <a:gd name="T32" fmla="*/ 1 w 801"/>
                <a:gd name="T33" fmla="*/ 0 h 569"/>
                <a:gd name="T34" fmla="*/ 1 w 801"/>
                <a:gd name="T35" fmla="*/ 0 h 569"/>
                <a:gd name="T36" fmla="*/ 1 w 801"/>
                <a:gd name="T37" fmla="*/ 0 h 569"/>
                <a:gd name="T38" fmla="*/ 1 w 801"/>
                <a:gd name="T39" fmla="*/ 0 h 569"/>
                <a:gd name="T40" fmla="*/ 1 w 801"/>
                <a:gd name="T41" fmla="*/ 0 h 569"/>
                <a:gd name="T42" fmla="*/ 1 w 801"/>
                <a:gd name="T43" fmla="*/ 0 h 569"/>
                <a:gd name="T44" fmla="*/ 1 w 801"/>
                <a:gd name="T45" fmla="*/ 0 h 569"/>
                <a:gd name="T46" fmla="*/ 1 w 801"/>
                <a:gd name="T47" fmla="*/ 0 h 569"/>
                <a:gd name="T48" fmla="*/ 1 w 801"/>
                <a:gd name="T49" fmla="*/ 0 h 569"/>
                <a:gd name="T50" fmla="*/ 1 w 801"/>
                <a:gd name="T51" fmla="*/ 0 h 569"/>
                <a:gd name="T52" fmla="*/ 1 w 801"/>
                <a:gd name="T53" fmla="*/ 0 h 569"/>
                <a:gd name="T54" fmla="*/ 1 w 801"/>
                <a:gd name="T55" fmla="*/ 0 h 569"/>
                <a:gd name="T56" fmla="*/ 1 w 801"/>
                <a:gd name="T57" fmla="*/ 0 h 569"/>
                <a:gd name="T58" fmla="*/ 1 w 801"/>
                <a:gd name="T59" fmla="*/ 0 h 569"/>
                <a:gd name="T60" fmla="*/ 1 w 801"/>
                <a:gd name="T61" fmla="*/ 0 h 569"/>
                <a:gd name="T62" fmla="*/ 1 w 801"/>
                <a:gd name="T63" fmla="*/ 0 h 569"/>
                <a:gd name="T64" fmla="*/ 1 w 801"/>
                <a:gd name="T65" fmla="*/ 0 h 569"/>
                <a:gd name="T66" fmla="*/ 1 w 801"/>
                <a:gd name="T67" fmla="*/ 0 h 569"/>
                <a:gd name="T68" fmla="*/ 1 w 801"/>
                <a:gd name="T69" fmla="*/ 0 h 569"/>
                <a:gd name="T70" fmla="*/ 1 w 801"/>
                <a:gd name="T71" fmla="*/ 0 h 569"/>
                <a:gd name="T72" fmla="*/ 1 w 801"/>
                <a:gd name="T73" fmla="*/ 0 h 569"/>
                <a:gd name="T74" fmla="*/ 1 w 801"/>
                <a:gd name="T75" fmla="*/ 0 h 569"/>
                <a:gd name="T76" fmla="*/ 1 w 801"/>
                <a:gd name="T77" fmla="*/ 0 h 569"/>
                <a:gd name="T78" fmla="*/ 1 w 801"/>
                <a:gd name="T79" fmla="*/ 0 h 569"/>
                <a:gd name="T80" fmla="*/ 0 w 801"/>
                <a:gd name="T81" fmla="*/ 0 h 5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01" h="569">
                  <a:moveTo>
                    <a:pt x="0" y="290"/>
                  </a:moveTo>
                  <a:lnTo>
                    <a:pt x="6" y="342"/>
                  </a:lnTo>
                  <a:lnTo>
                    <a:pt x="103" y="380"/>
                  </a:lnTo>
                  <a:lnTo>
                    <a:pt x="206" y="387"/>
                  </a:lnTo>
                  <a:lnTo>
                    <a:pt x="303" y="348"/>
                  </a:lnTo>
                  <a:lnTo>
                    <a:pt x="374" y="239"/>
                  </a:lnTo>
                  <a:lnTo>
                    <a:pt x="425" y="129"/>
                  </a:lnTo>
                  <a:lnTo>
                    <a:pt x="445" y="109"/>
                  </a:lnTo>
                  <a:lnTo>
                    <a:pt x="477" y="116"/>
                  </a:lnTo>
                  <a:lnTo>
                    <a:pt x="522" y="206"/>
                  </a:lnTo>
                  <a:lnTo>
                    <a:pt x="561" y="368"/>
                  </a:lnTo>
                  <a:lnTo>
                    <a:pt x="587" y="490"/>
                  </a:lnTo>
                  <a:lnTo>
                    <a:pt x="599" y="555"/>
                  </a:lnTo>
                  <a:lnTo>
                    <a:pt x="638" y="569"/>
                  </a:lnTo>
                  <a:lnTo>
                    <a:pt x="670" y="542"/>
                  </a:lnTo>
                  <a:lnTo>
                    <a:pt x="696" y="451"/>
                  </a:lnTo>
                  <a:lnTo>
                    <a:pt x="735" y="368"/>
                  </a:lnTo>
                  <a:lnTo>
                    <a:pt x="754" y="264"/>
                  </a:lnTo>
                  <a:lnTo>
                    <a:pt x="793" y="258"/>
                  </a:lnTo>
                  <a:lnTo>
                    <a:pt x="801" y="239"/>
                  </a:lnTo>
                  <a:lnTo>
                    <a:pt x="774" y="213"/>
                  </a:lnTo>
                  <a:lnTo>
                    <a:pt x="728" y="219"/>
                  </a:lnTo>
                  <a:lnTo>
                    <a:pt x="709" y="284"/>
                  </a:lnTo>
                  <a:lnTo>
                    <a:pt x="703" y="335"/>
                  </a:lnTo>
                  <a:lnTo>
                    <a:pt x="677" y="406"/>
                  </a:lnTo>
                  <a:lnTo>
                    <a:pt x="645" y="432"/>
                  </a:lnTo>
                  <a:lnTo>
                    <a:pt x="619" y="355"/>
                  </a:lnTo>
                  <a:lnTo>
                    <a:pt x="587" y="219"/>
                  </a:lnTo>
                  <a:lnTo>
                    <a:pt x="567" y="155"/>
                  </a:lnTo>
                  <a:lnTo>
                    <a:pt x="528" y="77"/>
                  </a:lnTo>
                  <a:lnTo>
                    <a:pt x="496" y="19"/>
                  </a:lnTo>
                  <a:lnTo>
                    <a:pt x="438" y="0"/>
                  </a:lnTo>
                  <a:lnTo>
                    <a:pt x="412" y="6"/>
                  </a:lnTo>
                  <a:lnTo>
                    <a:pt x="374" y="90"/>
                  </a:lnTo>
                  <a:lnTo>
                    <a:pt x="329" y="193"/>
                  </a:lnTo>
                  <a:lnTo>
                    <a:pt x="283" y="239"/>
                  </a:lnTo>
                  <a:lnTo>
                    <a:pt x="225" y="284"/>
                  </a:lnTo>
                  <a:lnTo>
                    <a:pt x="154" y="245"/>
                  </a:lnTo>
                  <a:lnTo>
                    <a:pt x="70" y="219"/>
                  </a:lnTo>
                  <a:lnTo>
                    <a:pt x="38" y="245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6" name="Text Box 22"/>
          <p:cNvSpPr txBox="1">
            <a:spLocks noChangeArrowheads="1"/>
          </p:cNvSpPr>
          <p:nvPr/>
        </p:nvSpPr>
        <p:spPr bwMode="auto">
          <a:xfrm>
            <a:off x="762000" y="1524000"/>
            <a:ext cx="3733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Do we run around the plant to adjust the flows when required?</a:t>
            </a:r>
          </a:p>
        </p:txBody>
      </p:sp>
      <p:sp>
        <p:nvSpPr>
          <p:cNvPr id="39947" name="Text Box 23"/>
          <p:cNvSpPr txBox="1">
            <a:spLocks noChangeArrowheads="1"/>
          </p:cNvSpPr>
          <p:nvPr/>
        </p:nvSpPr>
        <p:spPr bwMode="auto">
          <a:xfrm>
            <a:off x="2133600" y="6583363"/>
            <a:ext cx="571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Process pictures courtesy of Petro-Canada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Adjusting flows: Do you believe in automation?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057400"/>
            <a:ext cx="30353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4384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2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04800" y="1600200"/>
          <a:ext cx="30480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Clip" r:id="rId7" imgW="2747727" imgH="2362954" progId="MS_ClipArt_Gallery.5">
                  <p:embed/>
                </p:oleObj>
              </mc:Choice>
              <mc:Fallback>
                <p:oleObj name="Clip" r:id="rId7" imgW="2747727" imgH="2362954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30480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/>
              <a:t>Central control room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581400" y="1295400"/>
            <a:ext cx="228600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  <a:latin typeface="Tahoma" pitchFamily="34" charset="0"/>
              </a:rPr>
              <a:t>Overview of entire process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  <a:latin typeface="Tahoma" pitchFamily="34" charset="0"/>
              </a:rPr>
              <a:t>Make immediate adjustment anywhere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  <a:latin typeface="Tahoma" pitchFamily="34" charset="0"/>
              </a:rPr>
              <a:t>Safe location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  <a:latin typeface="Tahoma" pitchFamily="34" charset="0"/>
              </a:rPr>
              <a:t>History of past operation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133600" y="6583363"/>
            <a:ext cx="571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Process pictures courtesy of Petro-Canada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Do you believe in automation?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057400"/>
            <a:ext cx="30353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4384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2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2590800" y="3505200"/>
            <a:ext cx="1036638" cy="1079500"/>
            <a:chOff x="528" y="911"/>
            <a:chExt cx="1709" cy="1449"/>
          </a:xfrm>
        </p:grpSpPr>
        <p:sp>
          <p:nvSpPr>
            <p:cNvPr id="5138" name="Freeform 7"/>
            <p:cNvSpPr>
              <a:spLocks/>
            </p:cNvSpPr>
            <p:nvPr/>
          </p:nvSpPr>
          <p:spPr bwMode="auto">
            <a:xfrm>
              <a:off x="1408" y="911"/>
              <a:ext cx="351" cy="352"/>
            </a:xfrm>
            <a:custGeom>
              <a:avLst/>
              <a:gdLst>
                <a:gd name="T0" fmla="*/ 201 w 351"/>
                <a:gd name="T1" fmla="*/ 22 h 352"/>
                <a:gd name="T2" fmla="*/ 175 w 351"/>
                <a:gd name="T3" fmla="*/ 7 h 352"/>
                <a:gd name="T4" fmla="*/ 151 w 351"/>
                <a:gd name="T5" fmla="*/ 1 h 352"/>
                <a:gd name="T6" fmla="*/ 127 w 351"/>
                <a:gd name="T7" fmla="*/ 0 h 352"/>
                <a:gd name="T8" fmla="*/ 100 w 351"/>
                <a:gd name="T9" fmla="*/ 7 h 352"/>
                <a:gd name="T10" fmla="*/ 73 w 351"/>
                <a:gd name="T11" fmla="*/ 20 h 352"/>
                <a:gd name="T12" fmla="*/ 55 w 351"/>
                <a:gd name="T13" fmla="*/ 35 h 352"/>
                <a:gd name="T14" fmla="*/ 33 w 351"/>
                <a:gd name="T15" fmla="*/ 61 h 352"/>
                <a:gd name="T16" fmla="*/ 15 w 351"/>
                <a:gd name="T17" fmla="*/ 95 h 352"/>
                <a:gd name="T18" fmla="*/ 4 w 351"/>
                <a:gd name="T19" fmla="*/ 133 h 352"/>
                <a:gd name="T20" fmla="*/ 0 w 351"/>
                <a:gd name="T21" fmla="*/ 204 h 352"/>
                <a:gd name="T22" fmla="*/ 10 w 351"/>
                <a:gd name="T23" fmla="*/ 254 h 352"/>
                <a:gd name="T24" fmla="*/ 24 w 351"/>
                <a:gd name="T25" fmla="*/ 289 h 352"/>
                <a:gd name="T26" fmla="*/ 39 w 351"/>
                <a:gd name="T27" fmla="*/ 310 h 352"/>
                <a:gd name="T28" fmla="*/ 53 w 351"/>
                <a:gd name="T29" fmla="*/ 324 h 352"/>
                <a:gd name="T30" fmla="*/ 69 w 351"/>
                <a:gd name="T31" fmla="*/ 337 h 352"/>
                <a:gd name="T32" fmla="*/ 93 w 351"/>
                <a:gd name="T33" fmla="*/ 348 h 352"/>
                <a:gd name="T34" fmla="*/ 131 w 351"/>
                <a:gd name="T35" fmla="*/ 352 h 352"/>
                <a:gd name="T36" fmla="*/ 158 w 351"/>
                <a:gd name="T37" fmla="*/ 345 h 352"/>
                <a:gd name="T38" fmla="*/ 167 w 351"/>
                <a:gd name="T39" fmla="*/ 340 h 352"/>
                <a:gd name="T40" fmla="*/ 180 w 351"/>
                <a:gd name="T41" fmla="*/ 332 h 352"/>
                <a:gd name="T42" fmla="*/ 189 w 351"/>
                <a:gd name="T43" fmla="*/ 324 h 352"/>
                <a:gd name="T44" fmla="*/ 198 w 351"/>
                <a:gd name="T45" fmla="*/ 314 h 352"/>
                <a:gd name="T46" fmla="*/ 225 w 351"/>
                <a:gd name="T47" fmla="*/ 266 h 352"/>
                <a:gd name="T48" fmla="*/ 248 w 351"/>
                <a:gd name="T49" fmla="*/ 225 h 352"/>
                <a:gd name="T50" fmla="*/ 259 w 351"/>
                <a:gd name="T51" fmla="*/ 228 h 352"/>
                <a:gd name="T52" fmla="*/ 269 w 351"/>
                <a:gd name="T53" fmla="*/ 236 h 352"/>
                <a:gd name="T54" fmla="*/ 284 w 351"/>
                <a:gd name="T55" fmla="*/ 253 h 352"/>
                <a:gd name="T56" fmla="*/ 296 w 351"/>
                <a:gd name="T57" fmla="*/ 261 h 352"/>
                <a:gd name="T58" fmla="*/ 311 w 351"/>
                <a:gd name="T59" fmla="*/ 265 h 352"/>
                <a:gd name="T60" fmla="*/ 325 w 351"/>
                <a:gd name="T61" fmla="*/ 264 h 352"/>
                <a:gd name="T62" fmla="*/ 335 w 351"/>
                <a:gd name="T63" fmla="*/ 259 h 352"/>
                <a:gd name="T64" fmla="*/ 344 w 351"/>
                <a:gd name="T65" fmla="*/ 252 h 352"/>
                <a:gd name="T66" fmla="*/ 350 w 351"/>
                <a:gd name="T67" fmla="*/ 237 h 352"/>
                <a:gd name="T68" fmla="*/ 349 w 351"/>
                <a:gd name="T69" fmla="*/ 222 h 352"/>
                <a:gd name="T70" fmla="*/ 340 w 351"/>
                <a:gd name="T71" fmla="*/ 208 h 352"/>
                <a:gd name="T72" fmla="*/ 328 w 351"/>
                <a:gd name="T73" fmla="*/ 199 h 352"/>
                <a:gd name="T74" fmla="*/ 297 w 351"/>
                <a:gd name="T75" fmla="*/ 186 h 352"/>
                <a:gd name="T76" fmla="*/ 277 w 351"/>
                <a:gd name="T77" fmla="*/ 176 h 352"/>
                <a:gd name="T78" fmla="*/ 262 w 351"/>
                <a:gd name="T79" fmla="*/ 159 h 352"/>
                <a:gd name="T80" fmla="*/ 253 w 351"/>
                <a:gd name="T81" fmla="*/ 131 h 352"/>
                <a:gd name="T82" fmla="*/ 244 w 351"/>
                <a:gd name="T83" fmla="*/ 90 h 352"/>
                <a:gd name="T84" fmla="*/ 227 w 351"/>
                <a:gd name="T85" fmla="*/ 53 h 3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51" h="352">
                  <a:moveTo>
                    <a:pt x="210" y="31"/>
                  </a:moveTo>
                  <a:lnTo>
                    <a:pt x="206" y="26"/>
                  </a:lnTo>
                  <a:lnTo>
                    <a:pt x="201" y="22"/>
                  </a:lnTo>
                  <a:lnTo>
                    <a:pt x="196" y="18"/>
                  </a:lnTo>
                  <a:lnTo>
                    <a:pt x="192" y="14"/>
                  </a:lnTo>
                  <a:lnTo>
                    <a:pt x="175" y="7"/>
                  </a:lnTo>
                  <a:lnTo>
                    <a:pt x="167" y="5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2" y="2"/>
                  </a:lnTo>
                  <a:lnTo>
                    <a:pt x="106" y="4"/>
                  </a:lnTo>
                  <a:lnTo>
                    <a:pt x="100" y="7"/>
                  </a:lnTo>
                  <a:lnTo>
                    <a:pt x="85" y="13"/>
                  </a:lnTo>
                  <a:lnTo>
                    <a:pt x="79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5" y="35"/>
                  </a:lnTo>
                  <a:lnTo>
                    <a:pt x="50" y="40"/>
                  </a:lnTo>
                  <a:lnTo>
                    <a:pt x="41" y="50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20" y="83"/>
                  </a:lnTo>
                  <a:lnTo>
                    <a:pt x="15" y="95"/>
                  </a:lnTo>
                  <a:lnTo>
                    <a:pt x="10" y="107"/>
                  </a:lnTo>
                  <a:lnTo>
                    <a:pt x="7" y="120"/>
                  </a:lnTo>
                  <a:lnTo>
                    <a:pt x="4" y="133"/>
                  </a:lnTo>
                  <a:lnTo>
                    <a:pt x="1" y="15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0" y="254"/>
                  </a:lnTo>
                  <a:lnTo>
                    <a:pt x="13" y="265"/>
                  </a:lnTo>
                  <a:lnTo>
                    <a:pt x="18" y="277"/>
                  </a:lnTo>
                  <a:lnTo>
                    <a:pt x="24" y="289"/>
                  </a:lnTo>
                  <a:lnTo>
                    <a:pt x="28" y="294"/>
                  </a:lnTo>
                  <a:lnTo>
                    <a:pt x="31" y="299"/>
                  </a:lnTo>
                  <a:lnTo>
                    <a:pt x="39" y="310"/>
                  </a:lnTo>
                  <a:lnTo>
                    <a:pt x="44" y="314"/>
                  </a:lnTo>
                  <a:lnTo>
                    <a:pt x="48" y="319"/>
                  </a:lnTo>
                  <a:lnTo>
                    <a:pt x="53" y="324"/>
                  </a:lnTo>
                  <a:lnTo>
                    <a:pt x="59" y="329"/>
                  </a:lnTo>
                  <a:lnTo>
                    <a:pt x="64" y="333"/>
                  </a:lnTo>
                  <a:lnTo>
                    <a:pt x="69" y="337"/>
                  </a:lnTo>
                  <a:lnTo>
                    <a:pt x="74" y="340"/>
                  </a:lnTo>
                  <a:lnTo>
                    <a:pt x="80" y="343"/>
                  </a:lnTo>
                  <a:lnTo>
                    <a:pt x="93" y="348"/>
                  </a:lnTo>
                  <a:lnTo>
                    <a:pt x="105" y="351"/>
                  </a:lnTo>
                  <a:lnTo>
                    <a:pt x="117" y="352"/>
                  </a:lnTo>
                  <a:lnTo>
                    <a:pt x="131" y="352"/>
                  </a:lnTo>
                  <a:lnTo>
                    <a:pt x="145" y="349"/>
                  </a:lnTo>
                  <a:lnTo>
                    <a:pt x="154" y="346"/>
                  </a:lnTo>
                  <a:lnTo>
                    <a:pt x="158" y="345"/>
                  </a:lnTo>
                  <a:lnTo>
                    <a:pt x="163" y="343"/>
                  </a:lnTo>
                  <a:lnTo>
                    <a:pt x="164" y="341"/>
                  </a:lnTo>
                  <a:lnTo>
                    <a:pt x="167" y="340"/>
                  </a:lnTo>
                  <a:lnTo>
                    <a:pt x="171" y="338"/>
                  </a:lnTo>
                  <a:lnTo>
                    <a:pt x="179" y="334"/>
                  </a:lnTo>
                  <a:lnTo>
                    <a:pt x="180" y="332"/>
                  </a:lnTo>
                  <a:lnTo>
                    <a:pt x="182" y="331"/>
                  </a:lnTo>
                  <a:lnTo>
                    <a:pt x="186" y="328"/>
                  </a:lnTo>
                  <a:lnTo>
                    <a:pt x="189" y="324"/>
                  </a:lnTo>
                  <a:lnTo>
                    <a:pt x="193" y="321"/>
                  </a:lnTo>
                  <a:lnTo>
                    <a:pt x="195" y="317"/>
                  </a:lnTo>
                  <a:lnTo>
                    <a:pt x="198" y="314"/>
                  </a:lnTo>
                  <a:lnTo>
                    <a:pt x="204" y="306"/>
                  </a:lnTo>
                  <a:lnTo>
                    <a:pt x="214" y="286"/>
                  </a:lnTo>
                  <a:lnTo>
                    <a:pt x="225" y="266"/>
                  </a:lnTo>
                  <a:lnTo>
                    <a:pt x="235" y="245"/>
                  </a:lnTo>
                  <a:lnTo>
                    <a:pt x="244" y="225"/>
                  </a:lnTo>
                  <a:lnTo>
                    <a:pt x="248" y="225"/>
                  </a:lnTo>
                  <a:lnTo>
                    <a:pt x="252" y="226"/>
                  </a:lnTo>
                  <a:lnTo>
                    <a:pt x="256" y="227"/>
                  </a:lnTo>
                  <a:lnTo>
                    <a:pt x="259" y="228"/>
                  </a:lnTo>
                  <a:lnTo>
                    <a:pt x="263" y="230"/>
                  </a:lnTo>
                  <a:lnTo>
                    <a:pt x="266" y="234"/>
                  </a:lnTo>
                  <a:lnTo>
                    <a:pt x="269" y="236"/>
                  </a:lnTo>
                  <a:lnTo>
                    <a:pt x="272" y="240"/>
                  </a:lnTo>
                  <a:lnTo>
                    <a:pt x="280" y="249"/>
                  </a:lnTo>
                  <a:lnTo>
                    <a:pt x="284" y="253"/>
                  </a:lnTo>
                  <a:lnTo>
                    <a:pt x="287" y="255"/>
                  </a:lnTo>
                  <a:lnTo>
                    <a:pt x="291" y="259"/>
                  </a:lnTo>
                  <a:lnTo>
                    <a:pt x="296" y="261"/>
                  </a:lnTo>
                  <a:lnTo>
                    <a:pt x="300" y="262"/>
                  </a:lnTo>
                  <a:lnTo>
                    <a:pt x="305" y="264"/>
                  </a:lnTo>
                  <a:lnTo>
                    <a:pt x="311" y="265"/>
                  </a:lnTo>
                  <a:lnTo>
                    <a:pt x="317" y="265"/>
                  </a:lnTo>
                  <a:lnTo>
                    <a:pt x="320" y="264"/>
                  </a:lnTo>
                  <a:lnTo>
                    <a:pt x="325" y="264"/>
                  </a:lnTo>
                  <a:lnTo>
                    <a:pt x="328" y="262"/>
                  </a:lnTo>
                  <a:lnTo>
                    <a:pt x="333" y="262"/>
                  </a:lnTo>
                  <a:lnTo>
                    <a:pt x="335" y="259"/>
                  </a:lnTo>
                  <a:lnTo>
                    <a:pt x="339" y="257"/>
                  </a:lnTo>
                  <a:lnTo>
                    <a:pt x="341" y="255"/>
                  </a:lnTo>
                  <a:lnTo>
                    <a:pt x="344" y="252"/>
                  </a:lnTo>
                  <a:lnTo>
                    <a:pt x="347" y="247"/>
                  </a:lnTo>
                  <a:lnTo>
                    <a:pt x="349" y="241"/>
                  </a:lnTo>
                  <a:lnTo>
                    <a:pt x="350" y="237"/>
                  </a:lnTo>
                  <a:lnTo>
                    <a:pt x="351" y="232"/>
                  </a:lnTo>
                  <a:lnTo>
                    <a:pt x="350" y="227"/>
                  </a:lnTo>
                  <a:lnTo>
                    <a:pt x="349" y="222"/>
                  </a:lnTo>
                  <a:lnTo>
                    <a:pt x="347" y="217"/>
                  </a:lnTo>
                  <a:lnTo>
                    <a:pt x="345" y="213"/>
                  </a:lnTo>
                  <a:lnTo>
                    <a:pt x="340" y="208"/>
                  </a:lnTo>
                  <a:lnTo>
                    <a:pt x="337" y="205"/>
                  </a:lnTo>
                  <a:lnTo>
                    <a:pt x="333" y="201"/>
                  </a:lnTo>
                  <a:lnTo>
                    <a:pt x="328" y="199"/>
                  </a:lnTo>
                  <a:lnTo>
                    <a:pt x="316" y="193"/>
                  </a:lnTo>
                  <a:lnTo>
                    <a:pt x="305" y="189"/>
                  </a:lnTo>
                  <a:lnTo>
                    <a:pt x="297" y="186"/>
                  </a:lnTo>
                  <a:lnTo>
                    <a:pt x="289" y="184"/>
                  </a:lnTo>
                  <a:lnTo>
                    <a:pt x="283" y="180"/>
                  </a:lnTo>
                  <a:lnTo>
                    <a:pt x="277" y="176"/>
                  </a:lnTo>
                  <a:lnTo>
                    <a:pt x="270" y="171"/>
                  </a:lnTo>
                  <a:lnTo>
                    <a:pt x="266" y="166"/>
                  </a:lnTo>
                  <a:lnTo>
                    <a:pt x="262" y="159"/>
                  </a:lnTo>
                  <a:lnTo>
                    <a:pt x="258" y="153"/>
                  </a:lnTo>
                  <a:lnTo>
                    <a:pt x="255" y="142"/>
                  </a:lnTo>
                  <a:lnTo>
                    <a:pt x="253" y="131"/>
                  </a:lnTo>
                  <a:lnTo>
                    <a:pt x="251" y="117"/>
                  </a:lnTo>
                  <a:lnTo>
                    <a:pt x="248" y="104"/>
                  </a:lnTo>
                  <a:lnTo>
                    <a:pt x="244" y="90"/>
                  </a:lnTo>
                  <a:lnTo>
                    <a:pt x="239" y="77"/>
                  </a:lnTo>
                  <a:lnTo>
                    <a:pt x="234" y="65"/>
                  </a:lnTo>
                  <a:lnTo>
                    <a:pt x="227" y="53"/>
                  </a:lnTo>
                  <a:lnTo>
                    <a:pt x="219" y="42"/>
                  </a:lnTo>
                  <a:lnTo>
                    <a:pt x="2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8"/>
            <p:cNvSpPr>
              <a:spLocks/>
            </p:cNvSpPr>
            <p:nvPr/>
          </p:nvSpPr>
          <p:spPr bwMode="auto">
            <a:xfrm>
              <a:off x="1179" y="1268"/>
              <a:ext cx="357" cy="538"/>
            </a:xfrm>
            <a:custGeom>
              <a:avLst/>
              <a:gdLst>
                <a:gd name="T0" fmla="*/ 229 w 357"/>
                <a:gd name="T1" fmla="*/ 2 h 538"/>
                <a:gd name="T2" fmla="*/ 191 w 357"/>
                <a:gd name="T3" fmla="*/ 4 h 538"/>
                <a:gd name="T4" fmla="*/ 151 w 357"/>
                <a:gd name="T5" fmla="*/ 18 h 538"/>
                <a:gd name="T6" fmla="*/ 116 w 357"/>
                <a:gd name="T7" fmla="*/ 41 h 538"/>
                <a:gd name="T8" fmla="*/ 87 w 357"/>
                <a:gd name="T9" fmla="*/ 67 h 538"/>
                <a:gd name="T10" fmla="*/ 54 w 357"/>
                <a:gd name="T11" fmla="*/ 113 h 538"/>
                <a:gd name="T12" fmla="*/ 31 w 357"/>
                <a:gd name="T13" fmla="*/ 159 h 538"/>
                <a:gd name="T14" fmla="*/ 18 w 357"/>
                <a:gd name="T15" fmla="*/ 191 h 538"/>
                <a:gd name="T16" fmla="*/ 8 w 357"/>
                <a:gd name="T17" fmla="*/ 237 h 538"/>
                <a:gd name="T18" fmla="*/ 7 w 357"/>
                <a:gd name="T19" fmla="*/ 276 h 538"/>
                <a:gd name="T20" fmla="*/ 5 w 357"/>
                <a:gd name="T21" fmla="*/ 307 h 538"/>
                <a:gd name="T22" fmla="*/ 1 w 357"/>
                <a:gd name="T23" fmla="*/ 351 h 538"/>
                <a:gd name="T24" fmla="*/ 5 w 357"/>
                <a:gd name="T25" fmla="*/ 406 h 538"/>
                <a:gd name="T26" fmla="*/ 8 w 357"/>
                <a:gd name="T27" fmla="*/ 415 h 538"/>
                <a:gd name="T28" fmla="*/ 13 w 357"/>
                <a:gd name="T29" fmla="*/ 433 h 538"/>
                <a:gd name="T30" fmla="*/ 18 w 357"/>
                <a:gd name="T31" fmla="*/ 452 h 538"/>
                <a:gd name="T32" fmla="*/ 28 w 357"/>
                <a:gd name="T33" fmla="*/ 472 h 538"/>
                <a:gd name="T34" fmla="*/ 38 w 357"/>
                <a:gd name="T35" fmla="*/ 487 h 538"/>
                <a:gd name="T36" fmla="*/ 57 w 357"/>
                <a:gd name="T37" fmla="*/ 504 h 538"/>
                <a:gd name="T38" fmla="*/ 81 w 357"/>
                <a:gd name="T39" fmla="*/ 520 h 538"/>
                <a:gd name="T40" fmla="*/ 108 w 357"/>
                <a:gd name="T41" fmla="*/ 531 h 538"/>
                <a:gd name="T42" fmla="*/ 133 w 357"/>
                <a:gd name="T43" fmla="*/ 537 h 538"/>
                <a:gd name="T44" fmla="*/ 155 w 357"/>
                <a:gd name="T45" fmla="*/ 538 h 538"/>
                <a:gd name="T46" fmla="*/ 177 w 357"/>
                <a:gd name="T47" fmla="*/ 534 h 538"/>
                <a:gd name="T48" fmla="*/ 203 w 357"/>
                <a:gd name="T49" fmla="*/ 526 h 538"/>
                <a:gd name="T50" fmla="*/ 219 w 357"/>
                <a:gd name="T51" fmla="*/ 518 h 538"/>
                <a:gd name="T52" fmla="*/ 236 w 357"/>
                <a:gd name="T53" fmla="*/ 500 h 538"/>
                <a:gd name="T54" fmla="*/ 245 w 357"/>
                <a:gd name="T55" fmla="*/ 488 h 538"/>
                <a:gd name="T56" fmla="*/ 249 w 357"/>
                <a:gd name="T57" fmla="*/ 485 h 538"/>
                <a:gd name="T58" fmla="*/ 252 w 357"/>
                <a:gd name="T59" fmla="*/ 480 h 538"/>
                <a:gd name="T60" fmla="*/ 259 w 357"/>
                <a:gd name="T61" fmla="*/ 464 h 538"/>
                <a:gd name="T62" fmla="*/ 264 w 357"/>
                <a:gd name="T63" fmla="*/ 454 h 538"/>
                <a:gd name="T64" fmla="*/ 268 w 357"/>
                <a:gd name="T65" fmla="*/ 440 h 538"/>
                <a:gd name="T66" fmla="*/ 269 w 357"/>
                <a:gd name="T67" fmla="*/ 433 h 538"/>
                <a:gd name="T68" fmla="*/ 272 w 357"/>
                <a:gd name="T69" fmla="*/ 412 h 538"/>
                <a:gd name="T70" fmla="*/ 271 w 357"/>
                <a:gd name="T71" fmla="*/ 401 h 538"/>
                <a:gd name="T72" fmla="*/ 268 w 357"/>
                <a:gd name="T73" fmla="*/ 379 h 538"/>
                <a:gd name="T74" fmla="*/ 267 w 357"/>
                <a:gd name="T75" fmla="*/ 371 h 538"/>
                <a:gd name="T76" fmla="*/ 257 w 357"/>
                <a:gd name="T77" fmla="*/ 342 h 538"/>
                <a:gd name="T78" fmla="*/ 252 w 357"/>
                <a:gd name="T79" fmla="*/ 313 h 538"/>
                <a:gd name="T80" fmla="*/ 256 w 357"/>
                <a:gd name="T81" fmla="*/ 283 h 538"/>
                <a:gd name="T82" fmla="*/ 266 w 357"/>
                <a:gd name="T83" fmla="*/ 257 h 538"/>
                <a:gd name="T84" fmla="*/ 280 w 357"/>
                <a:gd name="T85" fmla="*/ 234 h 538"/>
                <a:gd name="T86" fmla="*/ 300 w 357"/>
                <a:gd name="T87" fmla="*/ 214 h 538"/>
                <a:gd name="T88" fmla="*/ 314 w 357"/>
                <a:gd name="T89" fmla="*/ 200 h 538"/>
                <a:gd name="T90" fmla="*/ 327 w 357"/>
                <a:gd name="T91" fmla="*/ 184 h 538"/>
                <a:gd name="T92" fmla="*/ 343 w 357"/>
                <a:gd name="T93" fmla="*/ 158 h 538"/>
                <a:gd name="T94" fmla="*/ 352 w 357"/>
                <a:gd name="T95" fmla="*/ 137 h 538"/>
                <a:gd name="T96" fmla="*/ 357 w 357"/>
                <a:gd name="T97" fmla="*/ 110 h 538"/>
                <a:gd name="T98" fmla="*/ 357 w 357"/>
                <a:gd name="T99" fmla="*/ 96 h 538"/>
                <a:gd name="T100" fmla="*/ 353 w 357"/>
                <a:gd name="T101" fmla="*/ 77 h 538"/>
                <a:gd name="T102" fmla="*/ 345 w 357"/>
                <a:gd name="T103" fmla="*/ 60 h 538"/>
                <a:gd name="T104" fmla="*/ 330 w 357"/>
                <a:gd name="T105" fmla="*/ 43 h 538"/>
                <a:gd name="T106" fmla="*/ 315 w 357"/>
                <a:gd name="T107" fmla="*/ 32 h 5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57" h="538">
                  <a:moveTo>
                    <a:pt x="304" y="26"/>
                  </a:moveTo>
                  <a:lnTo>
                    <a:pt x="266" y="13"/>
                  </a:lnTo>
                  <a:lnTo>
                    <a:pt x="229" y="2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191" y="4"/>
                  </a:lnTo>
                  <a:lnTo>
                    <a:pt x="181" y="5"/>
                  </a:lnTo>
                  <a:lnTo>
                    <a:pt x="170" y="10"/>
                  </a:lnTo>
                  <a:lnTo>
                    <a:pt x="151" y="18"/>
                  </a:lnTo>
                  <a:lnTo>
                    <a:pt x="141" y="24"/>
                  </a:lnTo>
                  <a:lnTo>
                    <a:pt x="132" y="30"/>
                  </a:lnTo>
                  <a:lnTo>
                    <a:pt x="116" y="41"/>
                  </a:lnTo>
                  <a:lnTo>
                    <a:pt x="108" y="47"/>
                  </a:lnTo>
                  <a:lnTo>
                    <a:pt x="101" y="54"/>
                  </a:lnTo>
                  <a:lnTo>
                    <a:pt x="87" y="67"/>
                  </a:lnTo>
                  <a:lnTo>
                    <a:pt x="75" y="82"/>
                  </a:lnTo>
                  <a:lnTo>
                    <a:pt x="63" y="97"/>
                  </a:lnTo>
                  <a:lnTo>
                    <a:pt x="54" y="113"/>
                  </a:lnTo>
                  <a:lnTo>
                    <a:pt x="44" y="130"/>
                  </a:lnTo>
                  <a:lnTo>
                    <a:pt x="36" y="147"/>
                  </a:lnTo>
                  <a:lnTo>
                    <a:pt x="31" y="159"/>
                  </a:lnTo>
                  <a:lnTo>
                    <a:pt x="27" y="169"/>
                  </a:lnTo>
                  <a:lnTo>
                    <a:pt x="21" y="181"/>
                  </a:lnTo>
                  <a:lnTo>
                    <a:pt x="18" y="191"/>
                  </a:lnTo>
                  <a:lnTo>
                    <a:pt x="12" y="215"/>
                  </a:lnTo>
                  <a:lnTo>
                    <a:pt x="9" y="225"/>
                  </a:lnTo>
                  <a:lnTo>
                    <a:pt x="8" y="237"/>
                  </a:lnTo>
                  <a:lnTo>
                    <a:pt x="7" y="250"/>
                  </a:lnTo>
                  <a:lnTo>
                    <a:pt x="8" y="261"/>
                  </a:lnTo>
                  <a:lnTo>
                    <a:pt x="7" y="276"/>
                  </a:lnTo>
                  <a:lnTo>
                    <a:pt x="7" y="292"/>
                  </a:lnTo>
                  <a:lnTo>
                    <a:pt x="6" y="300"/>
                  </a:lnTo>
                  <a:lnTo>
                    <a:pt x="5" y="307"/>
                  </a:lnTo>
                  <a:lnTo>
                    <a:pt x="7" y="323"/>
                  </a:lnTo>
                  <a:lnTo>
                    <a:pt x="4" y="334"/>
                  </a:lnTo>
                  <a:lnTo>
                    <a:pt x="1" y="351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5" y="406"/>
                  </a:lnTo>
                  <a:lnTo>
                    <a:pt x="6" y="409"/>
                  </a:lnTo>
                  <a:lnTo>
                    <a:pt x="7" y="413"/>
                  </a:lnTo>
                  <a:lnTo>
                    <a:pt x="8" y="415"/>
                  </a:lnTo>
                  <a:lnTo>
                    <a:pt x="11" y="418"/>
                  </a:lnTo>
                  <a:lnTo>
                    <a:pt x="12" y="425"/>
                  </a:lnTo>
                  <a:lnTo>
                    <a:pt x="13" y="433"/>
                  </a:lnTo>
                  <a:lnTo>
                    <a:pt x="14" y="439"/>
                  </a:lnTo>
                  <a:lnTo>
                    <a:pt x="16" y="446"/>
                  </a:lnTo>
                  <a:lnTo>
                    <a:pt x="18" y="452"/>
                  </a:lnTo>
                  <a:lnTo>
                    <a:pt x="21" y="459"/>
                  </a:lnTo>
                  <a:lnTo>
                    <a:pt x="24" y="465"/>
                  </a:lnTo>
                  <a:lnTo>
                    <a:pt x="28" y="472"/>
                  </a:lnTo>
                  <a:lnTo>
                    <a:pt x="30" y="478"/>
                  </a:lnTo>
                  <a:lnTo>
                    <a:pt x="35" y="483"/>
                  </a:lnTo>
                  <a:lnTo>
                    <a:pt x="38" y="487"/>
                  </a:lnTo>
                  <a:lnTo>
                    <a:pt x="43" y="492"/>
                  </a:lnTo>
                  <a:lnTo>
                    <a:pt x="49" y="498"/>
                  </a:lnTo>
                  <a:lnTo>
                    <a:pt x="57" y="504"/>
                  </a:lnTo>
                  <a:lnTo>
                    <a:pt x="64" y="509"/>
                  </a:lnTo>
                  <a:lnTo>
                    <a:pt x="73" y="514"/>
                  </a:lnTo>
                  <a:lnTo>
                    <a:pt x="81" y="520"/>
                  </a:lnTo>
                  <a:lnTo>
                    <a:pt x="91" y="524"/>
                  </a:lnTo>
                  <a:lnTo>
                    <a:pt x="98" y="527"/>
                  </a:lnTo>
                  <a:lnTo>
                    <a:pt x="108" y="531"/>
                  </a:lnTo>
                  <a:lnTo>
                    <a:pt x="116" y="534"/>
                  </a:lnTo>
                  <a:lnTo>
                    <a:pt x="126" y="536"/>
                  </a:lnTo>
                  <a:lnTo>
                    <a:pt x="133" y="537"/>
                  </a:lnTo>
                  <a:lnTo>
                    <a:pt x="143" y="538"/>
                  </a:lnTo>
                  <a:lnTo>
                    <a:pt x="151" y="538"/>
                  </a:lnTo>
                  <a:lnTo>
                    <a:pt x="155" y="538"/>
                  </a:lnTo>
                  <a:lnTo>
                    <a:pt x="160" y="538"/>
                  </a:lnTo>
                  <a:lnTo>
                    <a:pt x="168" y="536"/>
                  </a:lnTo>
                  <a:lnTo>
                    <a:pt x="177" y="534"/>
                  </a:lnTo>
                  <a:lnTo>
                    <a:pt x="186" y="533"/>
                  </a:lnTo>
                  <a:lnTo>
                    <a:pt x="195" y="529"/>
                  </a:lnTo>
                  <a:lnTo>
                    <a:pt x="203" y="526"/>
                  </a:lnTo>
                  <a:lnTo>
                    <a:pt x="212" y="522"/>
                  </a:lnTo>
                  <a:lnTo>
                    <a:pt x="217" y="520"/>
                  </a:lnTo>
                  <a:lnTo>
                    <a:pt x="219" y="518"/>
                  </a:lnTo>
                  <a:lnTo>
                    <a:pt x="221" y="516"/>
                  </a:lnTo>
                  <a:lnTo>
                    <a:pt x="229" y="508"/>
                  </a:lnTo>
                  <a:lnTo>
                    <a:pt x="236" y="500"/>
                  </a:lnTo>
                  <a:lnTo>
                    <a:pt x="239" y="496"/>
                  </a:lnTo>
                  <a:lnTo>
                    <a:pt x="243" y="492"/>
                  </a:lnTo>
                  <a:lnTo>
                    <a:pt x="245" y="488"/>
                  </a:lnTo>
                  <a:lnTo>
                    <a:pt x="247" y="486"/>
                  </a:lnTo>
                  <a:lnTo>
                    <a:pt x="248" y="485"/>
                  </a:lnTo>
                  <a:lnTo>
                    <a:pt x="249" y="485"/>
                  </a:lnTo>
                  <a:lnTo>
                    <a:pt x="249" y="483"/>
                  </a:lnTo>
                  <a:lnTo>
                    <a:pt x="250" y="482"/>
                  </a:lnTo>
                  <a:lnTo>
                    <a:pt x="252" y="480"/>
                  </a:lnTo>
                  <a:lnTo>
                    <a:pt x="254" y="476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0" y="463"/>
                  </a:lnTo>
                  <a:lnTo>
                    <a:pt x="262" y="458"/>
                  </a:lnTo>
                  <a:lnTo>
                    <a:pt x="264" y="454"/>
                  </a:lnTo>
                  <a:lnTo>
                    <a:pt x="266" y="450"/>
                  </a:lnTo>
                  <a:lnTo>
                    <a:pt x="266" y="445"/>
                  </a:lnTo>
                  <a:lnTo>
                    <a:pt x="268" y="440"/>
                  </a:lnTo>
                  <a:lnTo>
                    <a:pt x="269" y="435"/>
                  </a:lnTo>
                  <a:lnTo>
                    <a:pt x="269" y="434"/>
                  </a:lnTo>
                  <a:lnTo>
                    <a:pt x="269" y="433"/>
                  </a:lnTo>
                  <a:lnTo>
                    <a:pt x="270" y="431"/>
                  </a:lnTo>
                  <a:lnTo>
                    <a:pt x="271" y="421"/>
                  </a:lnTo>
                  <a:lnTo>
                    <a:pt x="272" y="412"/>
                  </a:lnTo>
                  <a:lnTo>
                    <a:pt x="271" y="409"/>
                  </a:lnTo>
                  <a:lnTo>
                    <a:pt x="271" y="407"/>
                  </a:lnTo>
                  <a:lnTo>
                    <a:pt x="271" y="401"/>
                  </a:lnTo>
                  <a:lnTo>
                    <a:pt x="271" y="392"/>
                  </a:lnTo>
                  <a:lnTo>
                    <a:pt x="269" y="381"/>
                  </a:lnTo>
                  <a:lnTo>
                    <a:pt x="268" y="379"/>
                  </a:lnTo>
                  <a:lnTo>
                    <a:pt x="267" y="377"/>
                  </a:lnTo>
                  <a:lnTo>
                    <a:pt x="267" y="376"/>
                  </a:lnTo>
                  <a:lnTo>
                    <a:pt x="267" y="371"/>
                  </a:lnTo>
                  <a:lnTo>
                    <a:pt x="264" y="361"/>
                  </a:lnTo>
                  <a:lnTo>
                    <a:pt x="261" y="351"/>
                  </a:lnTo>
                  <a:lnTo>
                    <a:pt x="257" y="342"/>
                  </a:lnTo>
                  <a:lnTo>
                    <a:pt x="254" y="332"/>
                  </a:lnTo>
                  <a:lnTo>
                    <a:pt x="252" y="322"/>
                  </a:lnTo>
                  <a:lnTo>
                    <a:pt x="252" y="313"/>
                  </a:lnTo>
                  <a:lnTo>
                    <a:pt x="252" y="302"/>
                  </a:lnTo>
                  <a:lnTo>
                    <a:pt x="253" y="293"/>
                  </a:lnTo>
                  <a:lnTo>
                    <a:pt x="256" y="283"/>
                  </a:lnTo>
                  <a:lnTo>
                    <a:pt x="259" y="274"/>
                  </a:lnTo>
                  <a:lnTo>
                    <a:pt x="263" y="265"/>
                  </a:lnTo>
                  <a:lnTo>
                    <a:pt x="266" y="257"/>
                  </a:lnTo>
                  <a:lnTo>
                    <a:pt x="271" y="249"/>
                  </a:lnTo>
                  <a:lnTo>
                    <a:pt x="276" y="241"/>
                  </a:lnTo>
                  <a:lnTo>
                    <a:pt x="280" y="234"/>
                  </a:lnTo>
                  <a:lnTo>
                    <a:pt x="287" y="227"/>
                  </a:lnTo>
                  <a:lnTo>
                    <a:pt x="293" y="220"/>
                  </a:lnTo>
                  <a:lnTo>
                    <a:pt x="300" y="214"/>
                  </a:lnTo>
                  <a:lnTo>
                    <a:pt x="303" y="210"/>
                  </a:lnTo>
                  <a:lnTo>
                    <a:pt x="307" y="207"/>
                  </a:lnTo>
                  <a:lnTo>
                    <a:pt x="314" y="200"/>
                  </a:lnTo>
                  <a:lnTo>
                    <a:pt x="317" y="195"/>
                  </a:lnTo>
                  <a:lnTo>
                    <a:pt x="321" y="191"/>
                  </a:lnTo>
                  <a:lnTo>
                    <a:pt x="327" y="184"/>
                  </a:lnTo>
                  <a:lnTo>
                    <a:pt x="333" y="175"/>
                  </a:lnTo>
                  <a:lnTo>
                    <a:pt x="338" y="166"/>
                  </a:lnTo>
                  <a:lnTo>
                    <a:pt x="343" y="158"/>
                  </a:lnTo>
                  <a:lnTo>
                    <a:pt x="349" y="148"/>
                  </a:lnTo>
                  <a:lnTo>
                    <a:pt x="350" y="143"/>
                  </a:lnTo>
                  <a:lnTo>
                    <a:pt x="352" y="137"/>
                  </a:lnTo>
                  <a:lnTo>
                    <a:pt x="356" y="125"/>
                  </a:lnTo>
                  <a:lnTo>
                    <a:pt x="357" y="114"/>
                  </a:lnTo>
                  <a:lnTo>
                    <a:pt x="357" y="110"/>
                  </a:lnTo>
                  <a:lnTo>
                    <a:pt x="357" y="108"/>
                  </a:lnTo>
                  <a:lnTo>
                    <a:pt x="357" y="103"/>
                  </a:lnTo>
                  <a:lnTo>
                    <a:pt x="357" y="96"/>
                  </a:lnTo>
                  <a:lnTo>
                    <a:pt x="356" y="89"/>
                  </a:lnTo>
                  <a:lnTo>
                    <a:pt x="354" y="82"/>
                  </a:lnTo>
                  <a:lnTo>
                    <a:pt x="353" y="77"/>
                  </a:lnTo>
                  <a:lnTo>
                    <a:pt x="350" y="71"/>
                  </a:lnTo>
                  <a:lnTo>
                    <a:pt x="348" y="66"/>
                  </a:lnTo>
                  <a:lnTo>
                    <a:pt x="345" y="60"/>
                  </a:lnTo>
                  <a:lnTo>
                    <a:pt x="343" y="56"/>
                  </a:lnTo>
                  <a:lnTo>
                    <a:pt x="335" y="46"/>
                  </a:lnTo>
                  <a:lnTo>
                    <a:pt x="330" y="43"/>
                  </a:lnTo>
                  <a:lnTo>
                    <a:pt x="326" y="39"/>
                  </a:lnTo>
                  <a:lnTo>
                    <a:pt x="321" y="35"/>
                  </a:lnTo>
                  <a:lnTo>
                    <a:pt x="315" y="32"/>
                  </a:lnTo>
                  <a:lnTo>
                    <a:pt x="310" y="29"/>
                  </a:lnTo>
                  <a:lnTo>
                    <a:pt x="30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9"/>
            <p:cNvSpPr>
              <a:spLocks/>
            </p:cNvSpPr>
            <p:nvPr/>
          </p:nvSpPr>
          <p:spPr bwMode="auto">
            <a:xfrm>
              <a:off x="1425" y="1274"/>
              <a:ext cx="812" cy="237"/>
            </a:xfrm>
            <a:custGeom>
              <a:avLst/>
              <a:gdLst>
                <a:gd name="T0" fmla="*/ 368 w 812"/>
                <a:gd name="T1" fmla="*/ 166 h 237"/>
                <a:gd name="T2" fmla="*/ 318 w 812"/>
                <a:gd name="T3" fmla="*/ 151 h 237"/>
                <a:gd name="T4" fmla="*/ 243 w 812"/>
                <a:gd name="T5" fmla="*/ 112 h 237"/>
                <a:gd name="T6" fmla="*/ 198 w 812"/>
                <a:gd name="T7" fmla="*/ 86 h 237"/>
                <a:gd name="T8" fmla="*/ 155 w 812"/>
                <a:gd name="T9" fmla="*/ 61 h 237"/>
                <a:gd name="T10" fmla="*/ 101 w 812"/>
                <a:gd name="T11" fmla="*/ 41 h 237"/>
                <a:gd name="T12" fmla="*/ 60 w 812"/>
                <a:gd name="T13" fmla="*/ 35 h 237"/>
                <a:gd name="T14" fmla="*/ 29 w 812"/>
                <a:gd name="T15" fmla="*/ 39 h 237"/>
                <a:gd name="T16" fmla="*/ 8 w 812"/>
                <a:gd name="T17" fmla="*/ 53 h 237"/>
                <a:gd name="T18" fmla="*/ 0 w 812"/>
                <a:gd name="T19" fmla="*/ 77 h 237"/>
                <a:gd name="T20" fmla="*/ 8 w 812"/>
                <a:gd name="T21" fmla="*/ 102 h 237"/>
                <a:gd name="T22" fmla="*/ 23 w 812"/>
                <a:gd name="T23" fmla="*/ 116 h 237"/>
                <a:gd name="T24" fmla="*/ 79 w 812"/>
                <a:gd name="T25" fmla="*/ 137 h 237"/>
                <a:gd name="T26" fmla="*/ 170 w 812"/>
                <a:gd name="T27" fmla="*/ 165 h 237"/>
                <a:gd name="T28" fmla="*/ 261 w 812"/>
                <a:gd name="T29" fmla="*/ 203 h 237"/>
                <a:gd name="T30" fmla="*/ 319 w 812"/>
                <a:gd name="T31" fmla="*/ 231 h 237"/>
                <a:gd name="T32" fmla="*/ 353 w 812"/>
                <a:gd name="T33" fmla="*/ 237 h 237"/>
                <a:gd name="T34" fmla="*/ 400 w 812"/>
                <a:gd name="T35" fmla="*/ 235 h 237"/>
                <a:gd name="T36" fmla="*/ 434 w 812"/>
                <a:gd name="T37" fmla="*/ 226 h 237"/>
                <a:gd name="T38" fmla="*/ 605 w 812"/>
                <a:gd name="T39" fmla="*/ 156 h 237"/>
                <a:gd name="T40" fmla="*/ 637 w 812"/>
                <a:gd name="T41" fmla="*/ 156 h 237"/>
                <a:gd name="T42" fmla="*/ 645 w 812"/>
                <a:gd name="T43" fmla="*/ 152 h 237"/>
                <a:gd name="T44" fmla="*/ 657 w 812"/>
                <a:gd name="T45" fmla="*/ 143 h 237"/>
                <a:gd name="T46" fmla="*/ 662 w 812"/>
                <a:gd name="T47" fmla="*/ 135 h 237"/>
                <a:gd name="T48" fmla="*/ 686 w 812"/>
                <a:gd name="T49" fmla="*/ 113 h 237"/>
                <a:gd name="T50" fmla="*/ 718 w 812"/>
                <a:gd name="T51" fmla="*/ 115 h 237"/>
                <a:gd name="T52" fmla="*/ 743 w 812"/>
                <a:gd name="T53" fmla="*/ 127 h 237"/>
                <a:gd name="T54" fmla="*/ 761 w 812"/>
                <a:gd name="T55" fmla="*/ 127 h 237"/>
                <a:gd name="T56" fmla="*/ 779 w 812"/>
                <a:gd name="T57" fmla="*/ 116 h 237"/>
                <a:gd name="T58" fmla="*/ 783 w 812"/>
                <a:gd name="T59" fmla="*/ 110 h 237"/>
                <a:gd name="T60" fmla="*/ 784 w 812"/>
                <a:gd name="T61" fmla="*/ 107 h 237"/>
                <a:gd name="T62" fmla="*/ 777 w 812"/>
                <a:gd name="T63" fmla="*/ 91 h 237"/>
                <a:gd name="T64" fmla="*/ 762 w 812"/>
                <a:gd name="T65" fmla="*/ 75 h 237"/>
                <a:gd name="T66" fmla="*/ 741 w 812"/>
                <a:gd name="T67" fmla="*/ 68 h 237"/>
                <a:gd name="T68" fmla="*/ 727 w 812"/>
                <a:gd name="T69" fmla="*/ 60 h 237"/>
                <a:gd name="T70" fmla="*/ 763 w 812"/>
                <a:gd name="T71" fmla="*/ 50 h 237"/>
                <a:gd name="T72" fmla="*/ 782 w 812"/>
                <a:gd name="T73" fmla="*/ 48 h 237"/>
                <a:gd name="T74" fmla="*/ 802 w 812"/>
                <a:gd name="T75" fmla="*/ 44 h 237"/>
                <a:gd name="T76" fmla="*/ 806 w 812"/>
                <a:gd name="T77" fmla="*/ 41 h 237"/>
                <a:gd name="T78" fmla="*/ 812 w 812"/>
                <a:gd name="T79" fmla="*/ 34 h 237"/>
                <a:gd name="T80" fmla="*/ 812 w 812"/>
                <a:gd name="T81" fmla="*/ 25 h 237"/>
                <a:gd name="T82" fmla="*/ 811 w 812"/>
                <a:gd name="T83" fmla="*/ 20 h 237"/>
                <a:gd name="T84" fmla="*/ 803 w 812"/>
                <a:gd name="T85" fmla="*/ 6 h 237"/>
                <a:gd name="T86" fmla="*/ 787 w 812"/>
                <a:gd name="T87" fmla="*/ 0 h 237"/>
                <a:gd name="T88" fmla="*/ 752 w 812"/>
                <a:gd name="T89" fmla="*/ 7 h 237"/>
                <a:gd name="T90" fmla="*/ 712 w 812"/>
                <a:gd name="T91" fmla="*/ 30 h 237"/>
                <a:gd name="T92" fmla="*/ 688 w 812"/>
                <a:gd name="T93" fmla="*/ 55 h 237"/>
                <a:gd name="T94" fmla="*/ 684 w 812"/>
                <a:gd name="T95" fmla="*/ 59 h 237"/>
                <a:gd name="T96" fmla="*/ 672 w 812"/>
                <a:gd name="T97" fmla="*/ 68 h 237"/>
                <a:gd name="T98" fmla="*/ 657 w 812"/>
                <a:gd name="T99" fmla="*/ 75 h 237"/>
                <a:gd name="T100" fmla="*/ 647 w 812"/>
                <a:gd name="T101" fmla="*/ 80 h 237"/>
                <a:gd name="T102" fmla="*/ 620 w 812"/>
                <a:gd name="T103" fmla="*/ 89 h 237"/>
                <a:gd name="T104" fmla="*/ 594 w 812"/>
                <a:gd name="T105" fmla="*/ 104 h 237"/>
                <a:gd name="T106" fmla="*/ 576 w 812"/>
                <a:gd name="T107" fmla="*/ 111 h 237"/>
                <a:gd name="T108" fmla="*/ 535 w 812"/>
                <a:gd name="T109" fmla="*/ 128 h 237"/>
                <a:gd name="T110" fmla="*/ 474 w 812"/>
                <a:gd name="T111" fmla="*/ 148 h 237"/>
                <a:gd name="T112" fmla="*/ 400 w 812"/>
                <a:gd name="T113" fmla="*/ 164 h 2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12" h="237">
                  <a:moveTo>
                    <a:pt x="400" y="164"/>
                  </a:moveTo>
                  <a:lnTo>
                    <a:pt x="384" y="166"/>
                  </a:lnTo>
                  <a:lnTo>
                    <a:pt x="376" y="166"/>
                  </a:lnTo>
                  <a:lnTo>
                    <a:pt x="368" y="166"/>
                  </a:lnTo>
                  <a:lnTo>
                    <a:pt x="353" y="163"/>
                  </a:lnTo>
                  <a:lnTo>
                    <a:pt x="346" y="161"/>
                  </a:lnTo>
                  <a:lnTo>
                    <a:pt x="339" y="159"/>
                  </a:lnTo>
                  <a:lnTo>
                    <a:pt x="318" y="151"/>
                  </a:lnTo>
                  <a:lnTo>
                    <a:pt x="297" y="143"/>
                  </a:lnTo>
                  <a:lnTo>
                    <a:pt x="278" y="132"/>
                  </a:lnTo>
                  <a:lnTo>
                    <a:pt x="259" y="122"/>
                  </a:lnTo>
                  <a:lnTo>
                    <a:pt x="243" y="112"/>
                  </a:lnTo>
                  <a:lnTo>
                    <a:pt x="228" y="103"/>
                  </a:lnTo>
                  <a:lnTo>
                    <a:pt x="218" y="98"/>
                  </a:lnTo>
                  <a:lnTo>
                    <a:pt x="208" y="93"/>
                  </a:lnTo>
                  <a:lnTo>
                    <a:pt x="198" y="86"/>
                  </a:lnTo>
                  <a:lnTo>
                    <a:pt x="188" y="79"/>
                  </a:lnTo>
                  <a:lnTo>
                    <a:pt x="177" y="73"/>
                  </a:lnTo>
                  <a:lnTo>
                    <a:pt x="167" y="67"/>
                  </a:lnTo>
                  <a:lnTo>
                    <a:pt x="155" y="61"/>
                  </a:lnTo>
                  <a:lnTo>
                    <a:pt x="145" y="56"/>
                  </a:lnTo>
                  <a:lnTo>
                    <a:pt x="134" y="52"/>
                  </a:lnTo>
                  <a:lnTo>
                    <a:pt x="122" y="48"/>
                  </a:lnTo>
                  <a:lnTo>
                    <a:pt x="101" y="41"/>
                  </a:lnTo>
                  <a:lnTo>
                    <a:pt x="91" y="38"/>
                  </a:lnTo>
                  <a:lnTo>
                    <a:pt x="81" y="37"/>
                  </a:lnTo>
                  <a:lnTo>
                    <a:pt x="71" y="36"/>
                  </a:lnTo>
                  <a:lnTo>
                    <a:pt x="60" y="35"/>
                  </a:lnTo>
                  <a:lnTo>
                    <a:pt x="49" y="36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9"/>
                  </a:lnTo>
                  <a:lnTo>
                    <a:pt x="24" y="41"/>
                  </a:lnTo>
                  <a:lnTo>
                    <a:pt x="20" y="43"/>
                  </a:lnTo>
                  <a:lnTo>
                    <a:pt x="14" y="48"/>
                  </a:lnTo>
                  <a:lnTo>
                    <a:pt x="8" y="53"/>
                  </a:lnTo>
                  <a:lnTo>
                    <a:pt x="4" y="58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4" y="91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2" y="105"/>
                  </a:lnTo>
                  <a:lnTo>
                    <a:pt x="15" y="109"/>
                  </a:lnTo>
                  <a:lnTo>
                    <a:pt x="19" y="113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4" y="121"/>
                  </a:lnTo>
                  <a:lnTo>
                    <a:pt x="56" y="129"/>
                  </a:lnTo>
                  <a:lnTo>
                    <a:pt x="79" y="137"/>
                  </a:lnTo>
                  <a:lnTo>
                    <a:pt x="102" y="144"/>
                  </a:lnTo>
                  <a:lnTo>
                    <a:pt x="126" y="151"/>
                  </a:lnTo>
                  <a:lnTo>
                    <a:pt x="148" y="157"/>
                  </a:lnTo>
                  <a:lnTo>
                    <a:pt x="170" y="165"/>
                  </a:lnTo>
                  <a:lnTo>
                    <a:pt x="192" y="173"/>
                  </a:lnTo>
                  <a:lnTo>
                    <a:pt x="214" y="182"/>
                  </a:lnTo>
                  <a:lnTo>
                    <a:pt x="237" y="192"/>
                  </a:lnTo>
                  <a:lnTo>
                    <a:pt x="261" y="203"/>
                  </a:lnTo>
                  <a:lnTo>
                    <a:pt x="283" y="214"/>
                  </a:lnTo>
                  <a:lnTo>
                    <a:pt x="306" y="226"/>
                  </a:lnTo>
                  <a:lnTo>
                    <a:pt x="312" y="229"/>
                  </a:lnTo>
                  <a:lnTo>
                    <a:pt x="319" y="231"/>
                  </a:lnTo>
                  <a:lnTo>
                    <a:pt x="326" y="233"/>
                  </a:lnTo>
                  <a:lnTo>
                    <a:pt x="334" y="235"/>
                  </a:lnTo>
                  <a:lnTo>
                    <a:pt x="344" y="237"/>
                  </a:lnTo>
                  <a:lnTo>
                    <a:pt x="353" y="237"/>
                  </a:lnTo>
                  <a:lnTo>
                    <a:pt x="373" y="237"/>
                  </a:lnTo>
                  <a:lnTo>
                    <a:pt x="381" y="237"/>
                  </a:lnTo>
                  <a:lnTo>
                    <a:pt x="391" y="237"/>
                  </a:lnTo>
                  <a:lnTo>
                    <a:pt x="400" y="235"/>
                  </a:lnTo>
                  <a:lnTo>
                    <a:pt x="409" y="233"/>
                  </a:lnTo>
                  <a:lnTo>
                    <a:pt x="417" y="231"/>
                  </a:lnTo>
                  <a:lnTo>
                    <a:pt x="425" y="230"/>
                  </a:lnTo>
                  <a:lnTo>
                    <a:pt x="434" y="226"/>
                  </a:lnTo>
                  <a:lnTo>
                    <a:pt x="443" y="224"/>
                  </a:lnTo>
                  <a:lnTo>
                    <a:pt x="483" y="207"/>
                  </a:lnTo>
                  <a:lnTo>
                    <a:pt x="524" y="190"/>
                  </a:lnTo>
                  <a:lnTo>
                    <a:pt x="605" y="156"/>
                  </a:lnTo>
                  <a:lnTo>
                    <a:pt x="613" y="152"/>
                  </a:lnTo>
                  <a:lnTo>
                    <a:pt x="622" y="149"/>
                  </a:lnTo>
                  <a:lnTo>
                    <a:pt x="631" y="157"/>
                  </a:lnTo>
                  <a:lnTo>
                    <a:pt x="637" y="156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5" y="152"/>
                  </a:lnTo>
                  <a:lnTo>
                    <a:pt x="648" y="150"/>
                  </a:lnTo>
                  <a:lnTo>
                    <a:pt x="650" y="149"/>
                  </a:lnTo>
                  <a:lnTo>
                    <a:pt x="653" y="147"/>
                  </a:lnTo>
                  <a:lnTo>
                    <a:pt x="657" y="143"/>
                  </a:lnTo>
                  <a:lnTo>
                    <a:pt x="657" y="141"/>
                  </a:lnTo>
                  <a:lnTo>
                    <a:pt x="658" y="139"/>
                  </a:lnTo>
                  <a:lnTo>
                    <a:pt x="659" y="139"/>
                  </a:lnTo>
                  <a:lnTo>
                    <a:pt x="662" y="135"/>
                  </a:lnTo>
                  <a:lnTo>
                    <a:pt x="664" y="130"/>
                  </a:lnTo>
                  <a:lnTo>
                    <a:pt x="671" y="117"/>
                  </a:lnTo>
                  <a:lnTo>
                    <a:pt x="679" y="115"/>
                  </a:lnTo>
                  <a:lnTo>
                    <a:pt x="686" y="113"/>
                  </a:lnTo>
                  <a:lnTo>
                    <a:pt x="694" y="112"/>
                  </a:lnTo>
                  <a:lnTo>
                    <a:pt x="703" y="112"/>
                  </a:lnTo>
                  <a:lnTo>
                    <a:pt x="711" y="113"/>
                  </a:lnTo>
                  <a:lnTo>
                    <a:pt x="718" y="115"/>
                  </a:lnTo>
                  <a:lnTo>
                    <a:pt x="726" y="118"/>
                  </a:lnTo>
                  <a:lnTo>
                    <a:pt x="734" y="122"/>
                  </a:lnTo>
                  <a:lnTo>
                    <a:pt x="738" y="125"/>
                  </a:lnTo>
                  <a:lnTo>
                    <a:pt x="743" y="127"/>
                  </a:lnTo>
                  <a:lnTo>
                    <a:pt x="747" y="128"/>
                  </a:lnTo>
                  <a:lnTo>
                    <a:pt x="752" y="129"/>
                  </a:lnTo>
                  <a:lnTo>
                    <a:pt x="756" y="128"/>
                  </a:lnTo>
                  <a:lnTo>
                    <a:pt x="761" y="127"/>
                  </a:lnTo>
                  <a:lnTo>
                    <a:pt x="766" y="125"/>
                  </a:lnTo>
                  <a:lnTo>
                    <a:pt x="770" y="123"/>
                  </a:lnTo>
                  <a:lnTo>
                    <a:pt x="776" y="120"/>
                  </a:lnTo>
                  <a:lnTo>
                    <a:pt x="779" y="116"/>
                  </a:lnTo>
                  <a:lnTo>
                    <a:pt x="780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3" y="110"/>
                  </a:lnTo>
                  <a:lnTo>
                    <a:pt x="784" y="109"/>
                  </a:lnTo>
                  <a:lnTo>
                    <a:pt x="784" y="107"/>
                  </a:lnTo>
                  <a:lnTo>
                    <a:pt x="784" y="105"/>
                  </a:lnTo>
                  <a:lnTo>
                    <a:pt x="783" y="101"/>
                  </a:lnTo>
                  <a:lnTo>
                    <a:pt x="781" y="95"/>
                  </a:lnTo>
                  <a:lnTo>
                    <a:pt x="777" y="91"/>
                  </a:lnTo>
                  <a:lnTo>
                    <a:pt x="774" y="86"/>
                  </a:lnTo>
                  <a:lnTo>
                    <a:pt x="770" y="82"/>
                  </a:lnTo>
                  <a:lnTo>
                    <a:pt x="766" y="78"/>
                  </a:lnTo>
                  <a:lnTo>
                    <a:pt x="762" y="75"/>
                  </a:lnTo>
                  <a:lnTo>
                    <a:pt x="756" y="72"/>
                  </a:lnTo>
                  <a:lnTo>
                    <a:pt x="752" y="70"/>
                  </a:lnTo>
                  <a:lnTo>
                    <a:pt x="746" y="68"/>
                  </a:lnTo>
                  <a:lnTo>
                    <a:pt x="741" y="68"/>
                  </a:lnTo>
                  <a:lnTo>
                    <a:pt x="728" y="67"/>
                  </a:lnTo>
                  <a:lnTo>
                    <a:pt x="721" y="67"/>
                  </a:lnTo>
                  <a:lnTo>
                    <a:pt x="715" y="68"/>
                  </a:lnTo>
                  <a:lnTo>
                    <a:pt x="727" y="60"/>
                  </a:lnTo>
                  <a:lnTo>
                    <a:pt x="734" y="57"/>
                  </a:lnTo>
                  <a:lnTo>
                    <a:pt x="741" y="55"/>
                  </a:lnTo>
                  <a:lnTo>
                    <a:pt x="756" y="51"/>
                  </a:lnTo>
                  <a:lnTo>
                    <a:pt x="763" y="50"/>
                  </a:lnTo>
                  <a:lnTo>
                    <a:pt x="770" y="50"/>
                  </a:lnTo>
                  <a:lnTo>
                    <a:pt x="777" y="49"/>
                  </a:lnTo>
                  <a:lnTo>
                    <a:pt x="779" y="48"/>
                  </a:lnTo>
                  <a:lnTo>
                    <a:pt x="782" y="48"/>
                  </a:lnTo>
                  <a:lnTo>
                    <a:pt x="794" y="47"/>
                  </a:lnTo>
                  <a:lnTo>
                    <a:pt x="797" y="46"/>
                  </a:lnTo>
                  <a:lnTo>
                    <a:pt x="799" y="45"/>
                  </a:lnTo>
                  <a:lnTo>
                    <a:pt x="802" y="44"/>
                  </a:lnTo>
                  <a:lnTo>
                    <a:pt x="803" y="43"/>
                  </a:lnTo>
                  <a:lnTo>
                    <a:pt x="805" y="43"/>
                  </a:lnTo>
                  <a:lnTo>
                    <a:pt x="805" y="41"/>
                  </a:lnTo>
                  <a:lnTo>
                    <a:pt x="806" y="41"/>
                  </a:lnTo>
                  <a:lnTo>
                    <a:pt x="808" y="40"/>
                  </a:lnTo>
                  <a:lnTo>
                    <a:pt x="809" y="38"/>
                  </a:lnTo>
                  <a:lnTo>
                    <a:pt x="811" y="36"/>
                  </a:lnTo>
                  <a:lnTo>
                    <a:pt x="812" y="34"/>
                  </a:lnTo>
                  <a:lnTo>
                    <a:pt x="812" y="32"/>
                  </a:lnTo>
                  <a:lnTo>
                    <a:pt x="812" y="29"/>
                  </a:lnTo>
                  <a:lnTo>
                    <a:pt x="812" y="28"/>
                  </a:lnTo>
                  <a:lnTo>
                    <a:pt x="812" y="25"/>
                  </a:lnTo>
                  <a:lnTo>
                    <a:pt x="812" y="23"/>
                  </a:lnTo>
                  <a:lnTo>
                    <a:pt x="812" y="22"/>
                  </a:lnTo>
                  <a:lnTo>
                    <a:pt x="811" y="21"/>
                  </a:lnTo>
                  <a:lnTo>
                    <a:pt x="811" y="20"/>
                  </a:lnTo>
                  <a:lnTo>
                    <a:pt x="810" y="16"/>
                  </a:lnTo>
                  <a:lnTo>
                    <a:pt x="808" y="12"/>
                  </a:lnTo>
                  <a:lnTo>
                    <a:pt x="805" y="8"/>
                  </a:lnTo>
                  <a:lnTo>
                    <a:pt x="803" y="6"/>
                  </a:lnTo>
                  <a:lnTo>
                    <a:pt x="799" y="3"/>
                  </a:lnTo>
                  <a:lnTo>
                    <a:pt x="796" y="1"/>
                  </a:lnTo>
                  <a:lnTo>
                    <a:pt x="791" y="0"/>
                  </a:lnTo>
                  <a:lnTo>
                    <a:pt x="787" y="0"/>
                  </a:lnTo>
                  <a:lnTo>
                    <a:pt x="783" y="0"/>
                  </a:lnTo>
                  <a:lnTo>
                    <a:pt x="767" y="3"/>
                  </a:lnTo>
                  <a:lnTo>
                    <a:pt x="759" y="5"/>
                  </a:lnTo>
                  <a:lnTo>
                    <a:pt x="752" y="7"/>
                  </a:lnTo>
                  <a:lnTo>
                    <a:pt x="738" y="13"/>
                  </a:lnTo>
                  <a:lnTo>
                    <a:pt x="725" y="21"/>
                  </a:lnTo>
                  <a:lnTo>
                    <a:pt x="718" y="25"/>
                  </a:lnTo>
                  <a:lnTo>
                    <a:pt x="712" y="30"/>
                  </a:lnTo>
                  <a:lnTo>
                    <a:pt x="706" y="35"/>
                  </a:lnTo>
                  <a:lnTo>
                    <a:pt x="700" y="41"/>
                  </a:lnTo>
                  <a:lnTo>
                    <a:pt x="692" y="50"/>
                  </a:lnTo>
                  <a:lnTo>
                    <a:pt x="688" y="55"/>
                  </a:lnTo>
                  <a:lnTo>
                    <a:pt x="685" y="56"/>
                  </a:lnTo>
                  <a:lnTo>
                    <a:pt x="685" y="57"/>
                  </a:lnTo>
                  <a:lnTo>
                    <a:pt x="684" y="59"/>
                  </a:lnTo>
                  <a:lnTo>
                    <a:pt x="682" y="60"/>
                  </a:lnTo>
                  <a:lnTo>
                    <a:pt x="681" y="61"/>
                  </a:lnTo>
                  <a:lnTo>
                    <a:pt x="676" y="64"/>
                  </a:lnTo>
                  <a:lnTo>
                    <a:pt x="672" y="68"/>
                  </a:lnTo>
                  <a:lnTo>
                    <a:pt x="667" y="70"/>
                  </a:lnTo>
                  <a:lnTo>
                    <a:pt x="664" y="72"/>
                  </a:lnTo>
                  <a:lnTo>
                    <a:pt x="663" y="74"/>
                  </a:lnTo>
                  <a:lnTo>
                    <a:pt x="657" y="75"/>
                  </a:lnTo>
                  <a:lnTo>
                    <a:pt x="652" y="78"/>
                  </a:lnTo>
                  <a:lnTo>
                    <a:pt x="650" y="79"/>
                  </a:lnTo>
                  <a:lnTo>
                    <a:pt x="648" y="79"/>
                  </a:lnTo>
                  <a:lnTo>
                    <a:pt x="647" y="80"/>
                  </a:lnTo>
                  <a:lnTo>
                    <a:pt x="643" y="82"/>
                  </a:lnTo>
                  <a:lnTo>
                    <a:pt x="630" y="85"/>
                  </a:lnTo>
                  <a:lnTo>
                    <a:pt x="625" y="87"/>
                  </a:lnTo>
                  <a:lnTo>
                    <a:pt x="620" y="89"/>
                  </a:lnTo>
                  <a:lnTo>
                    <a:pt x="613" y="93"/>
                  </a:lnTo>
                  <a:lnTo>
                    <a:pt x="607" y="96"/>
                  </a:lnTo>
                  <a:lnTo>
                    <a:pt x="600" y="100"/>
                  </a:lnTo>
                  <a:lnTo>
                    <a:pt x="594" y="104"/>
                  </a:lnTo>
                  <a:lnTo>
                    <a:pt x="582" y="109"/>
                  </a:lnTo>
                  <a:lnTo>
                    <a:pt x="580" y="109"/>
                  </a:lnTo>
                  <a:lnTo>
                    <a:pt x="579" y="110"/>
                  </a:lnTo>
                  <a:lnTo>
                    <a:pt x="576" y="111"/>
                  </a:lnTo>
                  <a:lnTo>
                    <a:pt x="571" y="114"/>
                  </a:lnTo>
                  <a:lnTo>
                    <a:pt x="558" y="119"/>
                  </a:lnTo>
                  <a:lnTo>
                    <a:pt x="547" y="123"/>
                  </a:lnTo>
                  <a:lnTo>
                    <a:pt x="535" y="128"/>
                  </a:lnTo>
                  <a:lnTo>
                    <a:pt x="523" y="132"/>
                  </a:lnTo>
                  <a:lnTo>
                    <a:pt x="499" y="141"/>
                  </a:lnTo>
                  <a:lnTo>
                    <a:pt x="487" y="144"/>
                  </a:lnTo>
                  <a:lnTo>
                    <a:pt x="474" y="148"/>
                  </a:lnTo>
                  <a:lnTo>
                    <a:pt x="450" y="154"/>
                  </a:lnTo>
                  <a:lnTo>
                    <a:pt x="424" y="159"/>
                  </a:lnTo>
                  <a:lnTo>
                    <a:pt x="412" y="162"/>
                  </a:lnTo>
                  <a:lnTo>
                    <a:pt x="40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0"/>
            <p:cNvSpPr>
              <a:spLocks/>
            </p:cNvSpPr>
            <p:nvPr/>
          </p:nvSpPr>
          <p:spPr bwMode="auto">
            <a:xfrm>
              <a:off x="918" y="1253"/>
              <a:ext cx="480" cy="486"/>
            </a:xfrm>
            <a:custGeom>
              <a:avLst/>
              <a:gdLst>
                <a:gd name="T0" fmla="*/ 12 w 480"/>
                <a:gd name="T1" fmla="*/ 76 h 486"/>
                <a:gd name="T2" fmla="*/ 2 w 480"/>
                <a:gd name="T3" fmla="*/ 99 h 486"/>
                <a:gd name="T4" fmla="*/ 2 w 480"/>
                <a:gd name="T5" fmla="*/ 156 h 486"/>
                <a:gd name="T6" fmla="*/ 11 w 480"/>
                <a:gd name="T7" fmla="*/ 205 h 486"/>
                <a:gd name="T8" fmla="*/ 32 w 480"/>
                <a:gd name="T9" fmla="*/ 272 h 486"/>
                <a:gd name="T10" fmla="*/ 60 w 480"/>
                <a:gd name="T11" fmla="*/ 338 h 486"/>
                <a:gd name="T12" fmla="*/ 81 w 480"/>
                <a:gd name="T13" fmla="*/ 361 h 486"/>
                <a:gd name="T14" fmla="*/ 106 w 480"/>
                <a:gd name="T15" fmla="*/ 375 h 486"/>
                <a:gd name="T16" fmla="*/ 127 w 480"/>
                <a:gd name="T17" fmla="*/ 398 h 486"/>
                <a:gd name="T18" fmla="*/ 106 w 480"/>
                <a:gd name="T19" fmla="*/ 437 h 486"/>
                <a:gd name="T20" fmla="*/ 105 w 480"/>
                <a:gd name="T21" fmla="*/ 452 h 486"/>
                <a:gd name="T22" fmla="*/ 116 w 480"/>
                <a:gd name="T23" fmla="*/ 465 h 486"/>
                <a:gd name="T24" fmla="*/ 161 w 480"/>
                <a:gd name="T25" fmla="*/ 458 h 486"/>
                <a:gd name="T26" fmla="*/ 173 w 480"/>
                <a:gd name="T27" fmla="*/ 484 h 486"/>
                <a:gd name="T28" fmla="*/ 182 w 480"/>
                <a:gd name="T29" fmla="*/ 486 h 486"/>
                <a:gd name="T30" fmla="*/ 187 w 480"/>
                <a:gd name="T31" fmla="*/ 486 h 486"/>
                <a:gd name="T32" fmla="*/ 194 w 480"/>
                <a:gd name="T33" fmla="*/ 484 h 486"/>
                <a:gd name="T34" fmla="*/ 205 w 480"/>
                <a:gd name="T35" fmla="*/ 474 h 486"/>
                <a:gd name="T36" fmla="*/ 244 w 480"/>
                <a:gd name="T37" fmla="*/ 479 h 486"/>
                <a:gd name="T38" fmla="*/ 248 w 480"/>
                <a:gd name="T39" fmla="*/ 474 h 486"/>
                <a:gd name="T40" fmla="*/ 254 w 480"/>
                <a:gd name="T41" fmla="*/ 463 h 486"/>
                <a:gd name="T42" fmla="*/ 254 w 480"/>
                <a:gd name="T43" fmla="*/ 458 h 486"/>
                <a:gd name="T44" fmla="*/ 252 w 480"/>
                <a:gd name="T45" fmla="*/ 447 h 486"/>
                <a:gd name="T46" fmla="*/ 247 w 480"/>
                <a:gd name="T47" fmla="*/ 430 h 486"/>
                <a:gd name="T48" fmla="*/ 245 w 480"/>
                <a:gd name="T49" fmla="*/ 396 h 486"/>
                <a:gd name="T50" fmla="*/ 235 w 480"/>
                <a:gd name="T51" fmla="*/ 371 h 486"/>
                <a:gd name="T52" fmla="*/ 194 w 480"/>
                <a:gd name="T53" fmla="*/ 344 h 486"/>
                <a:gd name="T54" fmla="*/ 136 w 480"/>
                <a:gd name="T55" fmla="*/ 323 h 486"/>
                <a:gd name="T56" fmla="*/ 117 w 480"/>
                <a:gd name="T57" fmla="*/ 312 h 486"/>
                <a:gd name="T58" fmla="*/ 100 w 480"/>
                <a:gd name="T59" fmla="*/ 290 h 486"/>
                <a:gd name="T60" fmla="*/ 85 w 480"/>
                <a:gd name="T61" fmla="*/ 243 h 486"/>
                <a:gd name="T62" fmla="*/ 75 w 480"/>
                <a:gd name="T63" fmla="*/ 187 h 486"/>
                <a:gd name="T64" fmla="*/ 71 w 480"/>
                <a:gd name="T65" fmla="*/ 138 h 486"/>
                <a:gd name="T66" fmla="*/ 101 w 480"/>
                <a:gd name="T67" fmla="*/ 103 h 486"/>
                <a:gd name="T68" fmla="*/ 176 w 480"/>
                <a:gd name="T69" fmla="*/ 87 h 486"/>
                <a:gd name="T70" fmla="*/ 235 w 480"/>
                <a:gd name="T71" fmla="*/ 88 h 486"/>
                <a:gd name="T72" fmla="*/ 344 w 480"/>
                <a:gd name="T73" fmla="*/ 110 h 486"/>
                <a:gd name="T74" fmla="*/ 427 w 480"/>
                <a:gd name="T75" fmla="*/ 125 h 486"/>
                <a:gd name="T76" fmla="*/ 439 w 480"/>
                <a:gd name="T77" fmla="*/ 123 h 486"/>
                <a:gd name="T78" fmla="*/ 454 w 480"/>
                <a:gd name="T79" fmla="*/ 116 h 486"/>
                <a:gd name="T80" fmla="*/ 467 w 480"/>
                <a:gd name="T81" fmla="*/ 105 h 486"/>
                <a:gd name="T82" fmla="*/ 478 w 480"/>
                <a:gd name="T83" fmla="*/ 79 h 486"/>
                <a:gd name="T84" fmla="*/ 476 w 480"/>
                <a:gd name="T85" fmla="*/ 44 h 486"/>
                <a:gd name="T86" fmla="*/ 475 w 480"/>
                <a:gd name="T87" fmla="*/ 40 h 486"/>
                <a:gd name="T88" fmla="*/ 458 w 480"/>
                <a:gd name="T89" fmla="*/ 21 h 486"/>
                <a:gd name="T90" fmla="*/ 403 w 480"/>
                <a:gd name="T91" fmla="*/ 8 h 486"/>
                <a:gd name="T92" fmla="*/ 329 w 480"/>
                <a:gd name="T93" fmla="*/ 0 h 486"/>
                <a:gd name="T94" fmla="*/ 256 w 480"/>
                <a:gd name="T95" fmla="*/ 4 h 486"/>
                <a:gd name="T96" fmla="*/ 95 w 480"/>
                <a:gd name="T97" fmla="*/ 40 h 4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0" h="486">
                  <a:moveTo>
                    <a:pt x="28" y="65"/>
                  </a:moveTo>
                  <a:lnTo>
                    <a:pt x="22" y="68"/>
                  </a:lnTo>
                  <a:lnTo>
                    <a:pt x="17" y="72"/>
                  </a:lnTo>
                  <a:lnTo>
                    <a:pt x="12" y="76"/>
                  </a:lnTo>
                  <a:lnTo>
                    <a:pt x="9" y="81"/>
                  </a:lnTo>
                  <a:lnTo>
                    <a:pt x="5" y="86"/>
                  </a:lnTo>
                  <a:lnTo>
                    <a:pt x="4" y="92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56"/>
                  </a:lnTo>
                  <a:lnTo>
                    <a:pt x="3" y="169"/>
                  </a:lnTo>
                  <a:lnTo>
                    <a:pt x="4" y="181"/>
                  </a:lnTo>
                  <a:lnTo>
                    <a:pt x="7" y="193"/>
                  </a:lnTo>
                  <a:lnTo>
                    <a:pt x="11" y="205"/>
                  </a:lnTo>
                  <a:lnTo>
                    <a:pt x="15" y="222"/>
                  </a:lnTo>
                  <a:lnTo>
                    <a:pt x="20" y="239"/>
                  </a:lnTo>
                  <a:lnTo>
                    <a:pt x="26" y="256"/>
                  </a:lnTo>
                  <a:lnTo>
                    <a:pt x="32" y="272"/>
                  </a:lnTo>
                  <a:lnTo>
                    <a:pt x="42" y="297"/>
                  </a:lnTo>
                  <a:lnTo>
                    <a:pt x="53" y="323"/>
                  </a:lnTo>
                  <a:lnTo>
                    <a:pt x="56" y="331"/>
                  </a:lnTo>
                  <a:lnTo>
                    <a:pt x="60" y="338"/>
                  </a:lnTo>
                  <a:lnTo>
                    <a:pt x="64" y="345"/>
                  </a:lnTo>
                  <a:lnTo>
                    <a:pt x="69" y="351"/>
                  </a:lnTo>
                  <a:lnTo>
                    <a:pt x="75" y="356"/>
                  </a:lnTo>
                  <a:lnTo>
                    <a:pt x="81" y="361"/>
                  </a:lnTo>
                  <a:lnTo>
                    <a:pt x="88" y="366"/>
                  </a:lnTo>
                  <a:lnTo>
                    <a:pt x="97" y="370"/>
                  </a:lnTo>
                  <a:lnTo>
                    <a:pt x="102" y="373"/>
                  </a:lnTo>
                  <a:lnTo>
                    <a:pt x="106" y="375"/>
                  </a:lnTo>
                  <a:lnTo>
                    <a:pt x="114" y="381"/>
                  </a:lnTo>
                  <a:lnTo>
                    <a:pt x="121" y="389"/>
                  </a:lnTo>
                  <a:lnTo>
                    <a:pt x="124" y="394"/>
                  </a:lnTo>
                  <a:lnTo>
                    <a:pt x="127" y="398"/>
                  </a:lnTo>
                  <a:lnTo>
                    <a:pt x="119" y="407"/>
                  </a:lnTo>
                  <a:lnTo>
                    <a:pt x="114" y="416"/>
                  </a:lnTo>
                  <a:lnTo>
                    <a:pt x="109" y="426"/>
                  </a:lnTo>
                  <a:lnTo>
                    <a:pt x="106" y="437"/>
                  </a:lnTo>
                  <a:lnTo>
                    <a:pt x="104" y="440"/>
                  </a:lnTo>
                  <a:lnTo>
                    <a:pt x="104" y="445"/>
                  </a:lnTo>
                  <a:lnTo>
                    <a:pt x="104" y="449"/>
                  </a:lnTo>
                  <a:lnTo>
                    <a:pt x="105" y="452"/>
                  </a:lnTo>
                  <a:lnTo>
                    <a:pt x="107" y="456"/>
                  </a:lnTo>
                  <a:lnTo>
                    <a:pt x="109" y="459"/>
                  </a:lnTo>
                  <a:lnTo>
                    <a:pt x="112" y="462"/>
                  </a:lnTo>
                  <a:lnTo>
                    <a:pt x="116" y="465"/>
                  </a:lnTo>
                  <a:lnTo>
                    <a:pt x="123" y="468"/>
                  </a:lnTo>
                  <a:lnTo>
                    <a:pt x="131" y="471"/>
                  </a:lnTo>
                  <a:lnTo>
                    <a:pt x="140" y="472"/>
                  </a:lnTo>
                  <a:lnTo>
                    <a:pt x="161" y="458"/>
                  </a:lnTo>
                  <a:lnTo>
                    <a:pt x="162" y="474"/>
                  </a:lnTo>
                  <a:lnTo>
                    <a:pt x="165" y="478"/>
                  </a:lnTo>
                  <a:lnTo>
                    <a:pt x="169" y="481"/>
                  </a:lnTo>
                  <a:lnTo>
                    <a:pt x="173" y="484"/>
                  </a:lnTo>
                  <a:lnTo>
                    <a:pt x="177" y="486"/>
                  </a:lnTo>
                  <a:lnTo>
                    <a:pt x="180" y="486"/>
                  </a:lnTo>
                  <a:lnTo>
                    <a:pt x="181" y="486"/>
                  </a:lnTo>
                  <a:lnTo>
                    <a:pt x="182" y="486"/>
                  </a:lnTo>
                  <a:lnTo>
                    <a:pt x="183" y="486"/>
                  </a:lnTo>
                  <a:lnTo>
                    <a:pt x="186" y="486"/>
                  </a:lnTo>
                  <a:lnTo>
                    <a:pt x="187" y="486"/>
                  </a:lnTo>
                  <a:lnTo>
                    <a:pt x="189" y="486"/>
                  </a:lnTo>
                  <a:lnTo>
                    <a:pt x="190" y="485"/>
                  </a:lnTo>
                  <a:lnTo>
                    <a:pt x="191" y="485"/>
                  </a:lnTo>
                  <a:lnTo>
                    <a:pt x="194" y="484"/>
                  </a:lnTo>
                  <a:lnTo>
                    <a:pt x="196" y="482"/>
                  </a:lnTo>
                  <a:lnTo>
                    <a:pt x="200" y="480"/>
                  </a:lnTo>
                  <a:lnTo>
                    <a:pt x="202" y="478"/>
                  </a:lnTo>
                  <a:lnTo>
                    <a:pt x="205" y="474"/>
                  </a:lnTo>
                  <a:lnTo>
                    <a:pt x="210" y="474"/>
                  </a:lnTo>
                  <a:lnTo>
                    <a:pt x="222" y="482"/>
                  </a:lnTo>
                  <a:lnTo>
                    <a:pt x="242" y="481"/>
                  </a:lnTo>
                  <a:lnTo>
                    <a:pt x="244" y="479"/>
                  </a:lnTo>
                  <a:lnTo>
                    <a:pt x="246" y="477"/>
                  </a:lnTo>
                  <a:lnTo>
                    <a:pt x="247" y="475"/>
                  </a:lnTo>
                  <a:lnTo>
                    <a:pt x="247" y="474"/>
                  </a:lnTo>
                  <a:lnTo>
                    <a:pt x="248" y="474"/>
                  </a:lnTo>
                  <a:lnTo>
                    <a:pt x="250" y="472"/>
                  </a:lnTo>
                  <a:lnTo>
                    <a:pt x="252" y="467"/>
                  </a:lnTo>
                  <a:lnTo>
                    <a:pt x="253" y="465"/>
                  </a:lnTo>
                  <a:lnTo>
                    <a:pt x="254" y="463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4" y="455"/>
                  </a:lnTo>
                  <a:lnTo>
                    <a:pt x="254" y="452"/>
                  </a:lnTo>
                  <a:lnTo>
                    <a:pt x="252" y="447"/>
                  </a:lnTo>
                  <a:lnTo>
                    <a:pt x="251" y="441"/>
                  </a:lnTo>
                  <a:lnTo>
                    <a:pt x="248" y="435"/>
                  </a:lnTo>
                  <a:lnTo>
                    <a:pt x="247" y="432"/>
                  </a:lnTo>
                  <a:lnTo>
                    <a:pt x="247" y="430"/>
                  </a:lnTo>
                  <a:lnTo>
                    <a:pt x="246" y="423"/>
                  </a:lnTo>
                  <a:lnTo>
                    <a:pt x="247" y="416"/>
                  </a:lnTo>
                  <a:lnTo>
                    <a:pt x="247" y="406"/>
                  </a:lnTo>
                  <a:lnTo>
                    <a:pt x="245" y="396"/>
                  </a:lnTo>
                  <a:lnTo>
                    <a:pt x="244" y="391"/>
                  </a:lnTo>
                  <a:lnTo>
                    <a:pt x="244" y="387"/>
                  </a:lnTo>
                  <a:lnTo>
                    <a:pt x="240" y="379"/>
                  </a:lnTo>
                  <a:lnTo>
                    <a:pt x="235" y="371"/>
                  </a:lnTo>
                  <a:lnTo>
                    <a:pt x="229" y="364"/>
                  </a:lnTo>
                  <a:lnTo>
                    <a:pt x="222" y="359"/>
                  </a:lnTo>
                  <a:lnTo>
                    <a:pt x="214" y="353"/>
                  </a:lnTo>
                  <a:lnTo>
                    <a:pt x="194" y="344"/>
                  </a:lnTo>
                  <a:lnTo>
                    <a:pt x="176" y="335"/>
                  </a:lnTo>
                  <a:lnTo>
                    <a:pt x="156" y="328"/>
                  </a:lnTo>
                  <a:lnTo>
                    <a:pt x="146" y="325"/>
                  </a:lnTo>
                  <a:lnTo>
                    <a:pt x="136" y="323"/>
                  </a:lnTo>
                  <a:lnTo>
                    <a:pt x="132" y="322"/>
                  </a:lnTo>
                  <a:lnTo>
                    <a:pt x="129" y="321"/>
                  </a:lnTo>
                  <a:lnTo>
                    <a:pt x="124" y="317"/>
                  </a:lnTo>
                  <a:lnTo>
                    <a:pt x="117" y="312"/>
                  </a:lnTo>
                  <a:lnTo>
                    <a:pt x="112" y="308"/>
                  </a:lnTo>
                  <a:lnTo>
                    <a:pt x="108" y="302"/>
                  </a:lnTo>
                  <a:lnTo>
                    <a:pt x="103" y="296"/>
                  </a:lnTo>
                  <a:lnTo>
                    <a:pt x="100" y="290"/>
                  </a:lnTo>
                  <a:lnTo>
                    <a:pt x="96" y="283"/>
                  </a:lnTo>
                  <a:lnTo>
                    <a:pt x="94" y="276"/>
                  </a:lnTo>
                  <a:lnTo>
                    <a:pt x="92" y="270"/>
                  </a:lnTo>
                  <a:lnTo>
                    <a:pt x="85" y="243"/>
                  </a:lnTo>
                  <a:lnTo>
                    <a:pt x="81" y="229"/>
                  </a:lnTo>
                  <a:lnTo>
                    <a:pt x="80" y="215"/>
                  </a:lnTo>
                  <a:lnTo>
                    <a:pt x="77" y="201"/>
                  </a:lnTo>
                  <a:lnTo>
                    <a:pt x="75" y="187"/>
                  </a:lnTo>
                  <a:lnTo>
                    <a:pt x="74" y="173"/>
                  </a:lnTo>
                  <a:lnTo>
                    <a:pt x="74" y="159"/>
                  </a:lnTo>
                  <a:lnTo>
                    <a:pt x="73" y="148"/>
                  </a:lnTo>
                  <a:lnTo>
                    <a:pt x="71" y="138"/>
                  </a:lnTo>
                  <a:lnTo>
                    <a:pt x="67" y="119"/>
                  </a:lnTo>
                  <a:lnTo>
                    <a:pt x="78" y="113"/>
                  </a:lnTo>
                  <a:lnTo>
                    <a:pt x="89" y="108"/>
                  </a:lnTo>
                  <a:lnTo>
                    <a:pt x="101" y="103"/>
                  </a:lnTo>
                  <a:lnTo>
                    <a:pt x="112" y="99"/>
                  </a:lnTo>
                  <a:lnTo>
                    <a:pt x="137" y="92"/>
                  </a:lnTo>
                  <a:lnTo>
                    <a:pt x="162" y="89"/>
                  </a:lnTo>
                  <a:lnTo>
                    <a:pt x="176" y="87"/>
                  </a:lnTo>
                  <a:lnTo>
                    <a:pt x="191" y="86"/>
                  </a:lnTo>
                  <a:lnTo>
                    <a:pt x="206" y="85"/>
                  </a:lnTo>
                  <a:lnTo>
                    <a:pt x="221" y="86"/>
                  </a:lnTo>
                  <a:lnTo>
                    <a:pt x="235" y="88"/>
                  </a:lnTo>
                  <a:lnTo>
                    <a:pt x="250" y="90"/>
                  </a:lnTo>
                  <a:lnTo>
                    <a:pt x="265" y="92"/>
                  </a:lnTo>
                  <a:lnTo>
                    <a:pt x="279" y="96"/>
                  </a:lnTo>
                  <a:lnTo>
                    <a:pt x="344" y="110"/>
                  </a:lnTo>
                  <a:lnTo>
                    <a:pt x="377" y="117"/>
                  </a:lnTo>
                  <a:lnTo>
                    <a:pt x="410" y="123"/>
                  </a:lnTo>
                  <a:lnTo>
                    <a:pt x="418" y="124"/>
                  </a:lnTo>
                  <a:lnTo>
                    <a:pt x="427" y="125"/>
                  </a:lnTo>
                  <a:lnTo>
                    <a:pt x="433" y="124"/>
                  </a:lnTo>
                  <a:lnTo>
                    <a:pt x="435" y="123"/>
                  </a:lnTo>
                  <a:lnTo>
                    <a:pt x="437" y="123"/>
                  </a:lnTo>
                  <a:lnTo>
                    <a:pt x="439" y="123"/>
                  </a:lnTo>
                  <a:lnTo>
                    <a:pt x="444" y="121"/>
                  </a:lnTo>
                  <a:lnTo>
                    <a:pt x="449" y="119"/>
                  </a:lnTo>
                  <a:lnTo>
                    <a:pt x="452" y="117"/>
                  </a:lnTo>
                  <a:lnTo>
                    <a:pt x="454" y="116"/>
                  </a:lnTo>
                  <a:lnTo>
                    <a:pt x="456" y="114"/>
                  </a:lnTo>
                  <a:lnTo>
                    <a:pt x="459" y="113"/>
                  </a:lnTo>
                  <a:lnTo>
                    <a:pt x="462" y="109"/>
                  </a:lnTo>
                  <a:lnTo>
                    <a:pt x="467" y="105"/>
                  </a:lnTo>
                  <a:lnTo>
                    <a:pt x="472" y="96"/>
                  </a:lnTo>
                  <a:lnTo>
                    <a:pt x="476" y="88"/>
                  </a:lnTo>
                  <a:lnTo>
                    <a:pt x="477" y="83"/>
                  </a:lnTo>
                  <a:lnTo>
                    <a:pt x="478" y="79"/>
                  </a:lnTo>
                  <a:lnTo>
                    <a:pt x="480" y="70"/>
                  </a:lnTo>
                  <a:lnTo>
                    <a:pt x="480" y="62"/>
                  </a:lnTo>
                  <a:lnTo>
                    <a:pt x="478" y="53"/>
                  </a:lnTo>
                  <a:lnTo>
                    <a:pt x="476" y="44"/>
                  </a:lnTo>
                  <a:lnTo>
                    <a:pt x="476" y="42"/>
                  </a:lnTo>
                  <a:lnTo>
                    <a:pt x="475" y="42"/>
                  </a:lnTo>
                  <a:lnTo>
                    <a:pt x="475" y="40"/>
                  </a:lnTo>
                  <a:lnTo>
                    <a:pt x="473" y="35"/>
                  </a:lnTo>
                  <a:lnTo>
                    <a:pt x="469" y="29"/>
                  </a:lnTo>
                  <a:lnTo>
                    <a:pt x="464" y="25"/>
                  </a:lnTo>
                  <a:lnTo>
                    <a:pt x="458" y="21"/>
                  </a:lnTo>
                  <a:lnTo>
                    <a:pt x="455" y="20"/>
                  </a:lnTo>
                  <a:lnTo>
                    <a:pt x="452" y="19"/>
                  </a:lnTo>
                  <a:lnTo>
                    <a:pt x="427" y="13"/>
                  </a:lnTo>
                  <a:lnTo>
                    <a:pt x="403" y="8"/>
                  </a:lnTo>
                  <a:lnTo>
                    <a:pt x="378" y="4"/>
                  </a:lnTo>
                  <a:lnTo>
                    <a:pt x="354" y="2"/>
                  </a:lnTo>
                  <a:lnTo>
                    <a:pt x="342" y="1"/>
                  </a:lnTo>
                  <a:lnTo>
                    <a:pt x="329" y="0"/>
                  </a:lnTo>
                  <a:lnTo>
                    <a:pt x="305" y="0"/>
                  </a:lnTo>
                  <a:lnTo>
                    <a:pt x="292" y="0"/>
                  </a:lnTo>
                  <a:lnTo>
                    <a:pt x="280" y="1"/>
                  </a:lnTo>
                  <a:lnTo>
                    <a:pt x="256" y="4"/>
                  </a:lnTo>
                  <a:lnTo>
                    <a:pt x="214" y="9"/>
                  </a:lnTo>
                  <a:lnTo>
                    <a:pt x="174" y="17"/>
                  </a:lnTo>
                  <a:lnTo>
                    <a:pt x="134" y="28"/>
                  </a:lnTo>
                  <a:lnTo>
                    <a:pt x="95" y="40"/>
                  </a:lnTo>
                  <a:lnTo>
                    <a:pt x="61" y="52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1339" y="1691"/>
              <a:ext cx="804" cy="669"/>
            </a:xfrm>
            <a:custGeom>
              <a:avLst/>
              <a:gdLst>
                <a:gd name="T0" fmla="*/ 4 w 804"/>
                <a:gd name="T1" fmla="*/ 81 h 669"/>
                <a:gd name="T2" fmla="*/ 14 w 804"/>
                <a:gd name="T3" fmla="*/ 102 h 669"/>
                <a:gd name="T4" fmla="*/ 33 w 804"/>
                <a:gd name="T5" fmla="*/ 117 h 669"/>
                <a:gd name="T6" fmla="*/ 77 w 804"/>
                <a:gd name="T7" fmla="*/ 137 h 669"/>
                <a:gd name="T8" fmla="*/ 292 w 804"/>
                <a:gd name="T9" fmla="*/ 202 h 669"/>
                <a:gd name="T10" fmla="*/ 338 w 804"/>
                <a:gd name="T11" fmla="*/ 225 h 669"/>
                <a:gd name="T12" fmla="*/ 351 w 804"/>
                <a:gd name="T13" fmla="*/ 247 h 669"/>
                <a:gd name="T14" fmla="*/ 354 w 804"/>
                <a:gd name="T15" fmla="*/ 275 h 669"/>
                <a:gd name="T16" fmla="*/ 346 w 804"/>
                <a:gd name="T17" fmla="*/ 315 h 669"/>
                <a:gd name="T18" fmla="*/ 346 w 804"/>
                <a:gd name="T19" fmla="*/ 356 h 669"/>
                <a:gd name="T20" fmla="*/ 358 w 804"/>
                <a:gd name="T21" fmla="*/ 376 h 669"/>
                <a:gd name="T22" fmla="*/ 384 w 804"/>
                <a:gd name="T23" fmla="*/ 427 h 669"/>
                <a:gd name="T24" fmla="*/ 429 w 804"/>
                <a:gd name="T25" fmla="*/ 494 h 669"/>
                <a:gd name="T26" fmla="*/ 455 w 804"/>
                <a:gd name="T27" fmla="*/ 535 h 669"/>
                <a:gd name="T28" fmla="*/ 482 w 804"/>
                <a:gd name="T29" fmla="*/ 580 h 669"/>
                <a:gd name="T30" fmla="*/ 498 w 804"/>
                <a:gd name="T31" fmla="*/ 624 h 669"/>
                <a:gd name="T32" fmla="*/ 510 w 804"/>
                <a:gd name="T33" fmla="*/ 645 h 669"/>
                <a:gd name="T34" fmla="*/ 525 w 804"/>
                <a:gd name="T35" fmla="*/ 659 h 669"/>
                <a:gd name="T36" fmla="*/ 547 w 804"/>
                <a:gd name="T37" fmla="*/ 667 h 669"/>
                <a:gd name="T38" fmla="*/ 573 w 804"/>
                <a:gd name="T39" fmla="*/ 667 h 669"/>
                <a:gd name="T40" fmla="*/ 577 w 804"/>
                <a:gd name="T41" fmla="*/ 664 h 669"/>
                <a:gd name="T42" fmla="*/ 581 w 804"/>
                <a:gd name="T43" fmla="*/ 661 h 669"/>
                <a:gd name="T44" fmla="*/ 600 w 804"/>
                <a:gd name="T45" fmla="*/ 626 h 669"/>
                <a:gd name="T46" fmla="*/ 605 w 804"/>
                <a:gd name="T47" fmla="*/ 615 h 669"/>
                <a:gd name="T48" fmla="*/ 621 w 804"/>
                <a:gd name="T49" fmla="*/ 588 h 669"/>
                <a:gd name="T50" fmla="*/ 673 w 804"/>
                <a:gd name="T51" fmla="*/ 551 h 669"/>
                <a:gd name="T52" fmla="*/ 732 w 804"/>
                <a:gd name="T53" fmla="*/ 531 h 669"/>
                <a:gd name="T54" fmla="*/ 779 w 804"/>
                <a:gd name="T55" fmla="*/ 529 h 669"/>
                <a:gd name="T56" fmla="*/ 784 w 804"/>
                <a:gd name="T57" fmla="*/ 528 h 669"/>
                <a:gd name="T58" fmla="*/ 796 w 804"/>
                <a:gd name="T59" fmla="*/ 520 h 669"/>
                <a:gd name="T60" fmla="*/ 803 w 804"/>
                <a:gd name="T61" fmla="*/ 509 h 669"/>
                <a:gd name="T62" fmla="*/ 804 w 804"/>
                <a:gd name="T63" fmla="*/ 503 h 669"/>
                <a:gd name="T64" fmla="*/ 803 w 804"/>
                <a:gd name="T65" fmla="*/ 490 h 669"/>
                <a:gd name="T66" fmla="*/ 798 w 804"/>
                <a:gd name="T67" fmla="*/ 479 h 669"/>
                <a:gd name="T68" fmla="*/ 789 w 804"/>
                <a:gd name="T69" fmla="*/ 459 h 669"/>
                <a:gd name="T70" fmla="*/ 765 w 804"/>
                <a:gd name="T71" fmla="*/ 437 h 669"/>
                <a:gd name="T72" fmla="*/ 741 w 804"/>
                <a:gd name="T73" fmla="*/ 430 h 669"/>
                <a:gd name="T74" fmla="*/ 703 w 804"/>
                <a:gd name="T75" fmla="*/ 437 h 669"/>
                <a:gd name="T76" fmla="*/ 670 w 804"/>
                <a:gd name="T77" fmla="*/ 456 h 669"/>
                <a:gd name="T78" fmla="*/ 597 w 804"/>
                <a:gd name="T79" fmla="*/ 513 h 669"/>
                <a:gd name="T80" fmla="*/ 571 w 804"/>
                <a:gd name="T81" fmla="*/ 546 h 669"/>
                <a:gd name="T82" fmla="*/ 557 w 804"/>
                <a:gd name="T83" fmla="*/ 565 h 669"/>
                <a:gd name="T84" fmla="*/ 529 w 804"/>
                <a:gd name="T85" fmla="*/ 530 h 669"/>
                <a:gd name="T86" fmla="*/ 501 w 804"/>
                <a:gd name="T87" fmla="*/ 478 h 669"/>
                <a:gd name="T88" fmla="*/ 471 w 804"/>
                <a:gd name="T89" fmla="*/ 406 h 669"/>
                <a:gd name="T90" fmla="*/ 447 w 804"/>
                <a:gd name="T91" fmla="*/ 335 h 669"/>
                <a:gd name="T92" fmla="*/ 438 w 804"/>
                <a:gd name="T93" fmla="*/ 281 h 669"/>
                <a:gd name="T94" fmla="*/ 437 w 804"/>
                <a:gd name="T95" fmla="*/ 225 h 669"/>
                <a:gd name="T96" fmla="*/ 439 w 804"/>
                <a:gd name="T97" fmla="*/ 197 h 669"/>
                <a:gd name="T98" fmla="*/ 426 w 804"/>
                <a:gd name="T99" fmla="*/ 174 h 669"/>
                <a:gd name="T100" fmla="*/ 388 w 804"/>
                <a:gd name="T101" fmla="*/ 139 h 669"/>
                <a:gd name="T102" fmla="*/ 343 w 804"/>
                <a:gd name="T103" fmla="*/ 118 h 669"/>
                <a:gd name="T104" fmla="*/ 328 w 804"/>
                <a:gd name="T105" fmla="*/ 108 h 669"/>
                <a:gd name="T106" fmla="*/ 189 w 804"/>
                <a:gd name="T107" fmla="*/ 41 h 669"/>
                <a:gd name="T108" fmla="*/ 135 w 804"/>
                <a:gd name="T109" fmla="*/ 17 h 669"/>
                <a:gd name="T110" fmla="*/ 60 w 804"/>
                <a:gd name="T111" fmla="*/ 1 h 669"/>
                <a:gd name="T112" fmla="*/ 26 w 804"/>
                <a:gd name="T113" fmla="*/ 6 h 669"/>
                <a:gd name="T114" fmla="*/ 7 w 804"/>
                <a:gd name="T115" fmla="*/ 25 h 669"/>
                <a:gd name="T116" fmla="*/ 0 w 804"/>
                <a:gd name="T117" fmla="*/ 49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04" h="669">
                  <a:moveTo>
                    <a:pt x="0" y="60"/>
                  </a:moveTo>
                  <a:lnTo>
                    <a:pt x="0" y="65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7" y="89"/>
                  </a:lnTo>
                  <a:lnTo>
                    <a:pt x="9" y="93"/>
                  </a:lnTo>
                  <a:lnTo>
                    <a:pt x="12" y="98"/>
                  </a:lnTo>
                  <a:lnTo>
                    <a:pt x="14" y="102"/>
                  </a:lnTo>
                  <a:lnTo>
                    <a:pt x="17" y="105"/>
                  </a:lnTo>
                  <a:lnTo>
                    <a:pt x="21" y="108"/>
                  </a:lnTo>
                  <a:lnTo>
                    <a:pt x="24" y="111"/>
                  </a:lnTo>
                  <a:lnTo>
                    <a:pt x="33" y="117"/>
                  </a:lnTo>
                  <a:lnTo>
                    <a:pt x="42" y="124"/>
                  </a:lnTo>
                  <a:lnTo>
                    <a:pt x="44" y="125"/>
                  </a:lnTo>
                  <a:lnTo>
                    <a:pt x="47" y="127"/>
                  </a:lnTo>
                  <a:lnTo>
                    <a:pt x="77" y="137"/>
                  </a:lnTo>
                  <a:lnTo>
                    <a:pt x="108" y="147"/>
                  </a:lnTo>
                  <a:lnTo>
                    <a:pt x="196" y="174"/>
                  </a:lnTo>
                  <a:lnTo>
                    <a:pt x="285" y="201"/>
                  </a:lnTo>
                  <a:lnTo>
                    <a:pt x="292" y="202"/>
                  </a:lnTo>
                  <a:lnTo>
                    <a:pt x="299" y="204"/>
                  </a:lnTo>
                  <a:lnTo>
                    <a:pt x="312" y="210"/>
                  </a:lnTo>
                  <a:lnTo>
                    <a:pt x="325" y="217"/>
                  </a:lnTo>
                  <a:lnTo>
                    <a:pt x="338" y="225"/>
                  </a:lnTo>
                  <a:lnTo>
                    <a:pt x="340" y="229"/>
                  </a:lnTo>
                  <a:lnTo>
                    <a:pt x="344" y="235"/>
                  </a:lnTo>
                  <a:lnTo>
                    <a:pt x="349" y="242"/>
                  </a:lnTo>
                  <a:lnTo>
                    <a:pt x="351" y="247"/>
                  </a:lnTo>
                  <a:lnTo>
                    <a:pt x="353" y="254"/>
                  </a:lnTo>
                  <a:lnTo>
                    <a:pt x="354" y="261"/>
                  </a:lnTo>
                  <a:lnTo>
                    <a:pt x="355" y="268"/>
                  </a:lnTo>
                  <a:lnTo>
                    <a:pt x="354" y="275"/>
                  </a:lnTo>
                  <a:lnTo>
                    <a:pt x="353" y="282"/>
                  </a:lnTo>
                  <a:lnTo>
                    <a:pt x="350" y="284"/>
                  </a:lnTo>
                  <a:lnTo>
                    <a:pt x="350" y="288"/>
                  </a:lnTo>
                  <a:lnTo>
                    <a:pt x="346" y="315"/>
                  </a:lnTo>
                  <a:lnTo>
                    <a:pt x="345" y="343"/>
                  </a:lnTo>
                  <a:lnTo>
                    <a:pt x="345" y="347"/>
                  </a:lnTo>
                  <a:lnTo>
                    <a:pt x="345" y="352"/>
                  </a:lnTo>
                  <a:lnTo>
                    <a:pt x="346" y="356"/>
                  </a:lnTo>
                  <a:lnTo>
                    <a:pt x="348" y="360"/>
                  </a:lnTo>
                  <a:lnTo>
                    <a:pt x="350" y="365"/>
                  </a:lnTo>
                  <a:lnTo>
                    <a:pt x="352" y="368"/>
                  </a:lnTo>
                  <a:lnTo>
                    <a:pt x="358" y="376"/>
                  </a:lnTo>
                  <a:lnTo>
                    <a:pt x="365" y="394"/>
                  </a:lnTo>
                  <a:lnTo>
                    <a:pt x="374" y="411"/>
                  </a:lnTo>
                  <a:lnTo>
                    <a:pt x="378" y="419"/>
                  </a:lnTo>
                  <a:lnTo>
                    <a:pt x="384" y="427"/>
                  </a:lnTo>
                  <a:lnTo>
                    <a:pt x="395" y="444"/>
                  </a:lnTo>
                  <a:lnTo>
                    <a:pt x="407" y="460"/>
                  </a:lnTo>
                  <a:lnTo>
                    <a:pt x="419" y="477"/>
                  </a:lnTo>
                  <a:lnTo>
                    <a:pt x="429" y="494"/>
                  </a:lnTo>
                  <a:lnTo>
                    <a:pt x="440" y="512"/>
                  </a:lnTo>
                  <a:lnTo>
                    <a:pt x="443" y="518"/>
                  </a:lnTo>
                  <a:lnTo>
                    <a:pt x="447" y="524"/>
                  </a:lnTo>
                  <a:lnTo>
                    <a:pt x="455" y="535"/>
                  </a:lnTo>
                  <a:lnTo>
                    <a:pt x="463" y="545"/>
                  </a:lnTo>
                  <a:lnTo>
                    <a:pt x="470" y="557"/>
                  </a:lnTo>
                  <a:lnTo>
                    <a:pt x="476" y="568"/>
                  </a:lnTo>
                  <a:lnTo>
                    <a:pt x="482" y="580"/>
                  </a:lnTo>
                  <a:lnTo>
                    <a:pt x="488" y="593"/>
                  </a:lnTo>
                  <a:lnTo>
                    <a:pt x="492" y="605"/>
                  </a:lnTo>
                  <a:lnTo>
                    <a:pt x="496" y="618"/>
                  </a:lnTo>
                  <a:lnTo>
                    <a:pt x="498" y="624"/>
                  </a:lnTo>
                  <a:lnTo>
                    <a:pt x="501" y="629"/>
                  </a:lnTo>
                  <a:lnTo>
                    <a:pt x="503" y="636"/>
                  </a:lnTo>
                  <a:lnTo>
                    <a:pt x="506" y="641"/>
                  </a:lnTo>
                  <a:lnTo>
                    <a:pt x="510" y="645"/>
                  </a:lnTo>
                  <a:lnTo>
                    <a:pt x="513" y="650"/>
                  </a:lnTo>
                  <a:lnTo>
                    <a:pt x="517" y="653"/>
                  </a:lnTo>
                  <a:lnTo>
                    <a:pt x="521" y="657"/>
                  </a:lnTo>
                  <a:lnTo>
                    <a:pt x="525" y="659"/>
                  </a:lnTo>
                  <a:lnTo>
                    <a:pt x="531" y="662"/>
                  </a:lnTo>
                  <a:lnTo>
                    <a:pt x="536" y="664"/>
                  </a:lnTo>
                  <a:lnTo>
                    <a:pt x="541" y="666"/>
                  </a:lnTo>
                  <a:lnTo>
                    <a:pt x="547" y="667"/>
                  </a:lnTo>
                  <a:lnTo>
                    <a:pt x="553" y="668"/>
                  </a:lnTo>
                  <a:lnTo>
                    <a:pt x="567" y="669"/>
                  </a:lnTo>
                  <a:lnTo>
                    <a:pt x="571" y="668"/>
                  </a:lnTo>
                  <a:lnTo>
                    <a:pt x="573" y="667"/>
                  </a:lnTo>
                  <a:lnTo>
                    <a:pt x="575" y="666"/>
                  </a:lnTo>
                  <a:lnTo>
                    <a:pt x="576" y="665"/>
                  </a:lnTo>
                  <a:lnTo>
                    <a:pt x="577" y="665"/>
                  </a:lnTo>
                  <a:lnTo>
                    <a:pt x="577" y="664"/>
                  </a:lnTo>
                  <a:lnTo>
                    <a:pt x="578" y="664"/>
                  </a:lnTo>
                  <a:lnTo>
                    <a:pt x="580" y="662"/>
                  </a:lnTo>
                  <a:lnTo>
                    <a:pt x="581" y="661"/>
                  </a:lnTo>
                  <a:lnTo>
                    <a:pt x="588" y="650"/>
                  </a:lnTo>
                  <a:lnTo>
                    <a:pt x="594" y="638"/>
                  </a:lnTo>
                  <a:lnTo>
                    <a:pt x="600" y="627"/>
                  </a:lnTo>
                  <a:lnTo>
                    <a:pt x="600" y="626"/>
                  </a:lnTo>
                  <a:lnTo>
                    <a:pt x="600" y="625"/>
                  </a:lnTo>
                  <a:lnTo>
                    <a:pt x="601" y="623"/>
                  </a:lnTo>
                  <a:lnTo>
                    <a:pt x="601" y="621"/>
                  </a:lnTo>
                  <a:lnTo>
                    <a:pt x="605" y="615"/>
                  </a:lnTo>
                  <a:lnTo>
                    <a:pt x="607" y="610"/>
                  </a:lnTo>
                  <a:lnTo>
                    <a:pt x="608" y="605"/>
                  </a:lnTo>
                  <a:lnTo>
                    <a:pt x="615" y="597"/>
                  </a:lnTo>
                  <a:lnTo>
                    <a:pt x="621" y="588"/>
                  </a:lnTo>
                  <a:lnTo>
                    <a:pt x="629" y="581"/>
                  </a:lnTo>
                  <a:lnTo>
                    <a:pt x="643" y="569"/>
                  </a:lnTo>
                  <a:lnTo>
                    <a:pt x="659" y="558"/>
                  </a:lnTo>
                  <a:lnTo>
                    <a:pt x="673" y="551"/>
                  </a:lnTo>
                  <a:lnTo>
                    <a:pt x="687" y="544"/>
                  </a:lnTo>
                  <a:lnTo>
                    <a:pt x="702" y="539"/>
                  </a:lnTo>
                  <a:lnTo>
                    <a:pt x="717" y="535"/>
                  </a:lnTo>
                  <a:lnTo>
                    <a:pt x="732" y="531"/>
                  </a:lnTo>
                  <a:lnTo>
                    <a:pt x="748" y="530"/>
                  </a:lnTo>
                  <a:lnTo>
                    <a:pt x="763" y="529"/>
                  </a:lnTo>
                  <a:lnTo>
                    <a:pt x="779" y="529"/>
                  </a:lnTo>
                  <a:lnTo>
                    <a:pt x="780" y="529"/>
                  </a:lnTo>
                  <a:lnTo>
                    <a:pt x="781" y="529"/>
                  </a:lnTo>
                  <a:lnTo>
                    <a:pt x="782" y="529"/>
                  </a:lnTo>
                  <a:lnTo>
                    <a:pt x="784" y="528"/>
                  </a:lnTo>
                  <a:lnTo>
                    <a:pt x="786" y="528"/>
                  </a:lnTo>
                  <a:lnTo>
                    <a:pt x="787" y="527"/>
                  </a:lnTo>
                  <a:lnTo>
                    <a:pt x="790" y="526"/>
                  </a:lnTo>
                  <a:lnTo>
                    <a:pt x="796" y="520"/>
                  </a:lnTo>
                  <a:lnTo>
                    <a:pt x="798" y="517"/>
                  </a:lnTo>
                  <a:lnTo>
                    <a:pt x="800" y="515"/>
                  </a:lnTo>
                  <a:lnTo>
                    <a:pt x="802" y="512"/>
                  </a:lnTo>
                  <a:lnTo>
                    <a:pt x="803" y="509"/>
                  </a:lnTo>
                  <a:lnTo>
                    <a:pt x="803" y="508"/>
                  </a:lnTo>
                  <a:lnTo>
                    <a:pt x="804" y="506"/>
                  </a:lnTo>
                  <a:lnTo>
                    <a:pt x="804" y="503"/>
                  </a:lnTo>
                  <a:lnTo>
                    <a:pt x="804" y="500"/>
                  </a:lnTo>
                  <a:lnTo>
                    <a:pt x="804" y="496"/>
                  </a:lnTo>
                  <a:lnTo>
                    <a:pt x="804" y="493"/>
                  </a:lnTo>
                  <a:lnTo>
                    <a:pt x="803" y="490"/>
                  </a:lnTo>
                  <a:lnTo>
                    <a:pt x="802" y="486"/>
                  </a:lnTo>
                  <a:lnTo>
                    <a:pt x="800" y="482"/>
                  </a:lnTo>
                  <a:lnTo>
                    <a:pt x="799" y="480"/>
                  </a:lnTo>
                  <a:lnTo>
                    <a:pt x="798" y="479"/>
                  </a:lnTo>
                  <a:lnTo>
                    <a:pt x="797" y="475"/>
                  </a:lnTo>
                  <a:lnTo>
                    <a:pt x="795" y="471"/>
                  </a:lnTo>
                  <a:lnTo>
                    <a:pt x="793" y="466"/>
                  </a:lnTo>
                  <a:lnTo>
                    <a:pt x="789" y="459"/>
                  </a:lnTo>
                  <a:lnTo>
                    <a:pt x="783" y="452"/>
                  </a:lnTo>
                  <a:lnTo>
                    <a:pt x="778" y="447"/>
                  </a:lnTo>
                  <a:lnTo>
                    <a:pt x="772" y="442"/>
                  </a:lnTo>
                  <a:lnTo>
                    <a:pt x="765" y="437"/>
                  </a:lnTo>
                  <a:lnTo>
                    <a:pt x="757" y="433"/>
                  </a:lnTo>
                  <a:lnTo>
                    <a:pt x="749" y="430"/>
                  </a:lnTo>
                  <a:lnTo>
                    <a:pt x="745" y="430"/>
                  </a:lnTo>
                  <a:lnTo>
                    <a:pt x="741" y="430"/>
                  </a:lnTo>
                  <a:lnTo>
                    <a:pt x="731" y="430"/>
                  </a:lnTo>
                  <a:lnTo>
                    <a:pt x="721" y="431"/>
                  </a:lnTo>
                  <a:lnTo>
                    <a:pt x="712" y="433"/>
                  </a:lnTo>
                  <a:lnTo>
                    <a:pt x="703" y="437"/>
                  </a:lnTo>
                  <a:lnTo>
                    <a:pt x="694" y="440"/>
                  </a:lnTo>
                  <a:lnTo>
                    <a:pt x="685" y="444"/>
                  </a:lnTo>
                  <a:lnTo>
                    <a:pt x="678" y="450"/>
                  </a:lnTo>
                  <a:lnTo>
                    <a:pt x="670" y="456"/>
                  </a:lnTo>
                  <a:lnTo>
                    <a:pt x="642" y="478"/>
                  </a:lnTo>
                  <a:lnTo>
                    <a:pt x="614" y="499"/>
                  </a:lnTo>
                  <a:lnTo>
                    <a:pt x="605" y="506"/>
                  </a:lnTo>
                  <a:lnTo>
                    <a:pt x="597" y="513"/>
                  </a:lnTo>
                  <a:lnTo>
                    <a:pt x="589" y="521"/>
                  </a:lnTo>
                  <a:lnTo>
                    <a:pt x="583" y="529"/>
                  </a:lnTo>
                  <a:lnTo>
                    <a:pt x="576" y="537"/>
                  </a:lnTo>
                  <a:lnTo>
                    <a:pt x="571" y="546"/>
                  </a:lnTo>
                  <a:lnTo>
                    <a:pt x="566" y="556"/>
                  </a:lnTo>
                  <a:lnTo>
                    <a:pt x="560" y="565"/>
                  </a:lnTo>
                  <a:lnTo>
                    <a:pt x="557" y="565"/>
                  </a:lnTo>
                  <a:lnTo>
                    <a:pt x="556" y="565"/>
                  </a:lnTo>
                  <a:lnTo>
                    <a:pt x="546" y="554"/>
                  </a:lnTo>
                  <a:lnTo>
                    <a:pt x="538" y="542"/>
                  </a:lnTo>
                  <a:lnTo>
                    <a:pt x="529" y="530"/>
                  </a:lnTo>
                  <a:lnTo>
                    <a:pt x="521" y="517"/>
                  </a:lnTo>
                  <a:lnTo>
                    <a:pt x="513" y="504"/>
                  </a:lnTo>
                  <a:lnTo>
                    <a:pt x="507" y="492"/>
                  </a:lnTo>
                  <a:lnTo>
                    <a:pt x="501" y="478"/>
                  </a:lnTo>
                  <a:lnTo>
                    <a:pt x="496" y="465"/>
                  </a:lnTo>
                  <a:lnTo>
                    <a:pt x="489" y="446"/>
                  </a:lnTo>
                  <a:lnTo>
                    <a:pt x="481" y="430"/>
                  </a:lnTo>
                  <a:lnTo>
                    <a:pt x="471" y="406"/>
                  </a:lnTo>
                  <a:lnTo>
                    <a:pt x="466" y="394"/>
                  </a:lnTo>
                  <a:lnTo>
                    <a:pt x="461" y="382"/>
                  </a:lnTo>
                  <a:lnTo>
                    <a:pt x="454" y="359"/>
                  </a:lnTo>
                  <a:lnTo>
                    <a:pt x="447" y="335"/>
                  </a:lnTo>
                  <a:lnTo>
                    <a:pt x="446" y="329"/>
                  </a:lnTo>
                  <a:lnTo>
                    <a:pt x="445" y="324"/>
                  </a:lnTo>
                  <a:lnTo>
                    <a:pt x="440" y="302"/>
                  </a:lnTo>
                  <a:lnTo>
                    <a:pt x="438" y="281"/>
                  </a:lnTo>
                  <a:lnTo>
                    <a:pt x="436" y="258"/>
                  </a:lnTo>
                  <a:lnTo>
                    <a:pt x="436" y="236"/>
                  </a:lnTo>
                  <a:lnTo>
                    <a:pt x="436" y="231"/>
                  </a:lnTo>
                  <a:lnTo>
                    <a:pt x="437" y="225"/>
                  </a:lnTo>
                  <a:lnTo>
                    <a:pt x="439" y="217"/>
                  </a:lnTo>
                  <a:lnTo>
                    <a:pt x="440" y="210"/>
                  </a:lnTo>
                  <a:lnTo>
                    <a:pt x="439" y="203"/>
                  </a:lnTo>
                  <a:lnTo>
                    <a:pt x="439" y="197"/>
                  </a:lnTo>
                  <a:lnTo>
                    <a:pt x="436" y="190"/>
                  </a:lnTo>
                  <a:lnTo>
                    <a:pt x="433" y="184"/>
                  </a:lnTo>
                  <a:lnTo>
                    <a:pt x="430" y="179"/>
                  </a:lnTo>
                  <a:lnTo>
                    <a:pt x="426" y="174"/>
                  </a:lnTo>
                  <a:lnTo>
                    <a:pt x="418" y="164"/>
                  </a:lnTo>
                  <a:lnTo>
                    <a:pt x="408" y="155"/>
                  </a:lnTo>
                  <a:lnTo>
                    <a:pt x="399" y="147"/>
                  </a:lnTo>
                  <a:lnTo>
                    <a:pt x="388" y="139"/>
                  </a:lnTo>
                  <a:lnTo>
                    <a:pt x="378" y="133"/>
                  </a:lnTo>
                  <a:lnTo>
                    <a:pt x="366" y="127"/>
                  </a:lnTo>
                  <a:lnTo>
                    <a:pt x="355" y="122"/>
                  </a:lnTo>
                  <a:lnTo>
                    <a:pt x="343" y="118"/>
                  </a:lnTo>
                  <a:lnTo>
                    <a:pt x="339" y="115"/>
                  </a:lnTo>
                  <a:lnTo>
                    <a:pt x="336" y="112"/>
                  </a:lnTo>
                  <a:lnTo>
                    <a:pt x="331" y="110"/>
                  </a:lnTo>
                  <a:lnTo>
                    <a:pt x="328" y="108"/>
                  </a:lnTo>
                  <a:lnTo>
                    <a:pt x="292" y="92"/>
                  </a:lnTo>
                  <a:lnTo>
                    <a:pt x="258" y="76"/>
                  </a:lnTo>
                  <a:lnTo>
                    <a:pt x="223" y="59"/>
                  </a:lnTo>
                  <a:lnTo>
                    <a:pt x="189" y="41"/>
                  </a:lnTo>
                  <a:lnTo>
                    <a:pt x="172" y="32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5" y="17"/>
                  </a:lnTo>
                  <a:lnTo>
                    <a:pt x="117" y="11"/>
                  </a:lnTo>
                  <a:lnTo>
                    <a:pt x="98" y="7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528" y="1671"/>
              <a:ext cx="788" cy="432"/>
            </a:xfrm>
            <a:custGeom>
              <a:avLst/>
              <a:gdLst>
                <a:gd name="T0" fmla="*/ 787 w 788"/>
                <a:gd name="T1" fmla="*/ 82 h 432"/>
                <a:gd name="T2" fmla="*/ 777 w 788"/>
                <a:gd name="T3" fmla="*/ 48 h 432"/>
                <a:gd name="T4" fmla="*/ 750 w 788"/>
                <a:gd name="T5" fmla="*/ 26 h 432"/>
                <a:gd name="T6" fmla="*/ 714 w 788"/>
                <a:gd name="T7" fmla="*/ 22 h 432"/>
                <a:gd name="T8" fmla="*/ 691 w 788"/>
                <a:gd name="T9" fmla="*/ 34 h 432"/>
                <a:gd name="T10" fmla="*/ 634 w 788"/>
                <a:gd name="T11" fmla="*/ 105 h 432"/>
                <a:gd name="T12" fmla="*/ 566 w 788"/>
                <a:gd name="T13" fmla="*/ 213 h 432"/>
                <a:gd name="T14" fmla="*/ 530 w 788"/>
                <a:gd name="T15" fmla="*/ 286 h 432"/>
                <a:gd name="T16" fmla="*/ 510 w 788"/>
                <a:gd name="T17" fmla="*/ 314 h 432"/>
                <a:gd name="T18" fmla="*/ 478 w 788"/>
                <a:gd name="T19" fmla="*/ 331 h 432"/>
                <a:gd name="T20" fmla="*/ 431 w 788"/>
                <a:gd name="T21" fmla="*/ 280 h 432"/>
                <a:gd name="T22" fmla="*/ 371 w 788"/>
                <a:gd name="T23" fmla="*/ 226 h 432"/>
                <a:gd name="T24" fmla="*/ 300 w 788"/>
                <a:gd name="T25" fmla="*/ 178 h 432"/>
                <a:gd name="T26" fmla="*/ 257 w 788"/>
                <a:gd name="T27" fmla="*/ 144 h 432"/>
                <a:gd name="T28" fmla="*/ 228 w 788"/>
                <a:gd name="T29" fmla="*/ 94 h 432"/>
                <a:gd name="T30" fmla="*/ 198 w 788"/>
                <a:gd name="T31" fmla="*/ 21 h 432"/>
                <a:gd name="T32" fmla="*/ 184 w 788"/>
                <a:gd name="T33" fmla="*/ 6 h 432"/>
                <a:gd name="T34" fmla="*/ 155 w 788"/>
                <a:gd name="T35" fmla="*/ 0 h 432"/>
                <a:gd name="T36" fmla="*/ 123 w 788"/>
                <a:gd name="T37" fmla="*/ 22 h 432"/>
                <a:gd name="T38" fmla="*/ 120 w 788"/>
                <a:gd name="T39" fmla="*/ 57 h 432"/>
                <a:gd name="T40" fmla="*/ 118 w 788"/>
                <a:gd name="T41" fmla="*/ 89 h 432"/>
                <a:gd name="T42" fmla="*/ 106 w 788"/>
                <a:gd name="T43" fmla="*/ 127 h 432"/>
                <a:gd name="T44" fmla="*/ 95 w 788"/>
                <a:gd name="T45" fmla="*/ 146 h 432"/>
                <a:gd name="T46" fmla="*/ 80 w 788"/>
                <a:gd name="T47" fmla="*/ 162 h 432"/>
                <a:gd name="T48" fmla="*/ 25 w 788"/>
                <a:gd name="T49" fmla="*/ 219 h 432"/>
                <a:gd name="T50" fmla="*/ 0 w 788"/>
                <a:gd name="T51" fmla="*/ 266 h 432"/>
                <a:gd name="T52" fmla="*/ 3 w 788"/>
                <a:gd name="T53" fmla="*/ 287 h 432"/>
                <a:gd name="T54" fmla="*/ 32 w 788"/>
                <a:gd name="T55" fmla="*/ 300 h 432"/>
                <a:gd name="T56" fmla="*/ 50 w 788"/>
                <a:gd name="T57" fmla="*/ 295 h 432"/>
                <a:gd name="T58" fmla="*/ 74 w 788"/>
                <a:gd name="T59" fmla="*/ 283 h 432"/>
                <a:gd name="T60" fmla="*/ 91 w 788"/>
                <a:gd name="T61" fmla="*/ 269 h 432"/>
                <a:gd name="T62" fmla="*/ 97 w 788"/>
                <a:gd name="T63" fmla="*/ 264 h 432"/>
                <a:gd name="T64" fmla="*/ 118 w 788"/>
                <a:gd name="T65" fmla="*/ 237 h 432"/>
                <a:gd name="T66" fmla="*/ 130 w 788"/>
                <a:gd name="T67" fmla="*/ 211 h 432"/>
                <a:gd name="T68" fmla="*/ 140 w 788"/>
                <a:gd name="T69" fmla="*/ 169 h 432"/>
                <a:gd name="T70" fmla="*/ 150 w 788"/>
                <a:gd name="T71" fmla="*/ 131 h 432"/>
                <a:gd name="T72" fmla="*/ 172 w 788"/>
                <a:gd name="T73" fmla="*/ 116 h 432"/>
                <a:gd name="T74" fmla="*/ 190 w 788"/>
                <a:gd name="T75" fmla="*/ 130 h 432"/>
                <a:gd name="T76" fmla="*/ 207 w 788"/>
                <a:gd name="T77" fmla="*/ 158 h 432"/>
                <a:gd name="T78" fmla="*/ 250 w 788"/>
                <a:gd name="T79" fmla="*/ 223 h 432"/>
                <a:gd name="T80" fmla="*/ 373 w 788"/>
                <a:gd name="T81" fmla="*/ 329 h 432"/>
                <a:gd name="T82" fmla="*/ 433 w 788"/>
                <a:gd name="T83" fmla="*/ 377 h 432"/>
                <a:gd name="T84" fmla="*/ 454 w 788"/>
                <a:gd name="T85" fmla="*/ 413 h 432"/>
                <a:gd name="T86" fmla="*/ 496 w 788"/>
                <a:gd name="T87" fmla="*/ 432 h 432"/>
                <a:gd name="T88" fmla="*/ 517 w 788"/>
                <a:gd name="T89" fmla="*/ 427 h 432"/>
                <a:gd name="T90" fmla="*/ 561 w 788"/>
                <a:gd name="T91" fmla="*/ 399 h 432"/>
                <a:gd name="T92" fmla="*/ 577 w 788"/>
                <a:gd name="T93" fmla="*/ 384 h 432"/>
                <a:gd name="T94" fmla="*/ 646 w 788"/>
                <a:gd name="T95" fmla="*/ 310 h 432"/>
                <a:gd name="T96" fmla="*/ 693 w 788"/>
                <a:gd name="T97" fmla="*/ 253 h 432"/>
                <a:gd name="T98" fmla="*/ 714 w 788"/>
                <a:gd name="T99" fmla="*/ 225 h 432"/>
                <a:gd name="T100" fmla="*/ 753 w 788"/>
                <a:gd name="T101" fmla="*/ 165 h 432"/>
                <a:gd name="T102" fmla="*/ 782 w 788"/>
                <a:gd name="T103" fmla="*/ 106 h 4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88" h="432">
                  <a:moveTo>
                    <a:pt x="782" y="106"/>
                  </a:moveTo>
                  <a:lnTo>
                    <a:pt x="784" y="98"/>
                  </a:lnTo>
                  <a:lnTo>
                    <a:pt x="786" y="91"/>
                  </a:lnTo>
                  <a:lnTo>
                    <a:pt x="786" y="87"/>
                  </a:lnTo>
                  <a:lnTo>
                    <a:pt x="787" y="82"/>
                  </a:lnTo>
                  <a:lnTo>
                    <a:pt x="788" y="75"/>
                  </a:lnTo>
                  <a:lnTo>
                    <a:pt x="785" y="64"/>
                  </a:lnTo>
                  <a:lnTo>
                    <a:pt x="784" y="60"/>
                  </a:lnTo>
                  <a:lnTo>
                    <a:pt x="782" y="55"/>
                  </a:lnTo>
                  <a:lnTo>
                    <a:pt x="777" y="48"/>
                  </a:lnTo>
                  <a:lnTo>
                    <a:pt x="770" y="39"/>
                  </a:lnTo>
                  <a:lnTo>
                    <a:pt x="766" y="35"/>
                  </a:lnTo>
                  <a:lnTo>
                    <a:pt x="763" y="33"/>
                  </a:lnTo>
                  <a:lnTo>
                    <a:pt x="755" y="27"/>
                  </a:lnTo>
                  <a:lnTo>
                    <a:pt x="750" y="26"/>
                  </a:lnTo>
                  <a:lnTo>
                    <a:pt x="747" y="24"/>
                  </a:lnTo>
                  <a:lnTo>
                    <a:pt x="738" y="21"/>
                  </a:lnTo>
                  <a:lnTo>
                    <a:pt x="728" y="21"/>
                  </a:lnTo>
                  <a:lnTo>
                    <a:pt x="719" y="21"/>
                  </a:lnTo>
                  <a:lnTo>
                    <a:pt x="714" y="22"/>
                  </a:lnTo>
                  <a:lnTo>
                    <a:pt x="708" y="24"/>
                  </a:lnTo>
                  <a:lnTo>
                    <a:pt x="703" y="25"/>
                  </a:lnTo>
                  <a:lnTo>
                    <a:pt x="699" y="27"/>
                  </a:lnTo>
                  <a:lnTo>
                    <a:pt x="694" y="31"/>
                  </a:lnTo>
                  <a:lnTo>
                    <a:pt x="691" y="34"/>
                  </a:lnTo>
                  <a:lnTo>
                    <a:pt x="679" y="48"/>
                  </a:lnTo>
                  <a:lnTo>
                    <a:pt x="667" y="62"/>
                  </a:lnTo>
                  <a:lnTo>
                    <a:pt x="656" y="76"/>
                  </a:lnTo>
                  <a:lnTo>
                    <a:pt x="644" y="90"/>
                  </a:lnTo>
                  <a:lnTo>
                    <a:pt x="634" y="105"/>
                  </a:lnTo>
                  <a:lnTo>
                    <a:pt x="623" y="120"/>
                  </a:lnTo>
                  <a:lnTo>
                    <a:pt x="603" y="150"/>
                  </a:lnTo>
                  <a:lnTo>
                    <a:pt x="583" y="182"/>
                  </a:lnTo>
                  <a:lnTo>
                    <a:pt x="573" y="198"/>
                  </a:lnTo>
                  <a:lnTo>
                    <a:pt x="566" y="213"/>
                  </a:lnTo>
                  <a:lnTo>
                    <a:pt x="558" y="232"/>
                  </a:lnTo>
                  <a:lnTo>
                    <a:pt x="549" y="250"/>
                  </a:lnTo>
                  <a:lnTo>
                    <a:pt x="544" y="259"/>
                  </a:lnTo>
                  <a:lnTo>
                    <a:pt x="539" y="267"/>
                  </a:lnTo>
                  <a:lnTo>
                    <a:pt x="530" y="286"/>
                  </a:lnTo>
                  <a:lnTo>
                    <a:pt x="525" y="293"/>
                  </a:lnTo>
                  <a:lnTo>
                    <a:pt x="523" y="296"/>
                  </a:lnTo>
                  <a:lnTo>
                    <a:pt x="521" y="300"/>
                  </a:lnTo>
                  <a:lnTo>
                    <a:pt x="516" y="307"/>
                  </a:lnTo>
                  <a:lnTo>
                    <a:pt x="510" y="314"/>
                  </a:lnTo>
                  <a:lnTo>
                    <a:pt x="504" y="320"/>
                  </a:lnTo>
                  <a:lnTo>
                    <a:pt x="499" y="327"/>
                  </a:lnTo>
                  <a:lnTo>
                    <a:pt x="493" y="333"/>
                  </a:lnTo>
                  <a:lnTo>
                    <a:pt x="486" y="339"/>
                  </a:lnTo>
                  <a:lnTo>
                    <a:pt x="478" y="331"/>
                  </a:lnTo>
                  <a:lnTo>
                    <a:pt x="470" y="324"/>
                  </a:lnTo>
                  <a:lnTo>
                    <a:pt x="455" y="309"/>
                  </a:lnTo>
                  <a:lnTo>
                    <a:pt x="448" y="301"/>
                  </a:lnTo>
                  <a:lnTo>
                    <a:pt x="441" y="292"/>
                  </a:lnTo>
                  <a:lnTo>
                    <a:pt x="431" y="280"/>
                  </a:lnTo>
                  <a:lnTo>
                    <a:pt x="419" y="267"/>
                  </a:lnTo>
                  <a:lnTo>
                    <a:pt x="408" y="256"/>
                  </a:lnTo>
                  <a:lnTo>
                    <a:pt x="397" y="246"/>
                  </a:lnTo>
                  <a:lnTo>
                    <a:pt x="383" y="235"/>
                  </a:lnTo>
                  <a:lnTo>
                    <a:pt x="371" y="226"/>
                  </a:lnTo>
                  <a:lnTo>
                    <a:pt x="358" y="216"/>
                  </a:lnTo>
                  <a:lnTo>
                    <a:pt x="344" y="208"/>
                  </a:lnTo>
                  <a:lnTo>
                    <a:pt x="328" y="198"/>
                  </a:lnTo>
                  <a:lnTo>
                    <a:pt x="313" y="188"/>
                  </a:lnTo>
                  <a:lnTo>
                    <a:pt x="300" y="178"/>
                  </a:lnTo>
                  <a:lnTo>
                    <a:pt x="288" y="170"/>
                  </a:lnTo>
                  <a:lnTo>
                    <a:pt x="276" y="160"/>
                  </a:lnTo>
                  <a:lnTo>
                    <a:pt x="264" y="151"/>
                  </a:lnTo>
                  <a:lnTo>
                    <a:pt x="260" y="147"/>
                  </a:lnTo>
                  <a:lnTo>
                    <a:pt x="257" y="144"/>
                  </a:lnTo>
                  <a:lnTo>
                    <a:pt x="254" y="139"/>
                  </a:lnTo>
                  <a:lnTo>
                    <a:pt x="251" y="136"/>
                  </a:lnTo>
                  <a:lnTo>
                    <a:pt x="243" y="122"/>
                  </a:lnTo>
                  <a:lnTo>
                    <a:pt x="235" y="108"/>
                  </a:lnTo>
                  <a:lnTo>
                    <a:pt x="228" y="94"/>
                  </a:lnTo>
                  <a:lnTo>
                    <a:pt x="221" y="80"/>
                  </a:lnTo>
                  <a:lnTo>
                    <a:pt x="215" y="65"/>
                  </a:lnTo>
                  <a:lnTo>
                    <a:pt x="208" y="51"/>
                  </a:lnTo>
                  <a:lnTo>
                    <a:pt x="203" y="36"/>
                  </a:lnTo>
                  <a:lnTo>
                    <a:pt x="198" y="21"/>
                  </a:lnTo>
                  <a:lnTo>
                    <a:pt x="196" y="17"/>
                  </a:lnTo>
                  <a:lnTo>
                    <a:pt x="193" y="14"/>
                  </a:lnTo>
                  <a:lnTo>
                    <a:pt x="190" y="10"/>
                  </a:lnTo>
                  <a:lnTo>
                    <a:pt x="187" y="7"/>
                  </a:lnTo>
                  <a:lnTo>
                    <a:pt x="184" y="6"/>
                  </a:lnTo>
                  <a:lnTo>
                    <a:pt x="180" y="4"/>
                  </a:lnTo>
                  <a:lnTo>
                    <a:pt x="176" y="2"/>
                  </a:lnTo>
                  <a:lnTo>
                    <a:pt x="172" y="1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48" y="2"/>
                  </a:lnTo>
                  <a:lnTo>
                    <a:pt x="141" y="5"/>
                  </a:lnTo>
                  <a:lnTo>
                    <a:pt x="135" y="9"/>
                  </a:lnTo>
                  <a:lnTo>
                    <a:pt x="128" y="15"/>
                  </a:lnTo>
                  <a:lnTo>
                    <a:pt x="123" y="22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16" y="39"/>
                  </a:lnTo>
                  <a:lnTo>
                    <a:pt x="118" y="48"/>
                  </a:lnTo>
                  <a:lnTo>
                    <a:pt x="120" y="57"/>
                  </a:lnTo>
                  <a:lnTo>
                    <a:pt x="121" y="68"/>
                  </a:lnTo>
                  <a:lnTo>
                    <a:pt x="121" y="77"/>
                  </a:lnTo>
                  <a:lnTo>
                    <a:pt x="120" y="83"/>
                  </a:lnTo>
                  <a:lnTo>
                    <a:pt x="119" y="86"/>
                  </a:lnTo>
                  <a:lnTo>
                    <a:pt x="118" y="89"/>
                  </a:lnTo>
                  <a:lnTo>
                    <a:pt x="116" y="96"/>
                  </a:lnTo>
                  <a:lnTo>
                    <a:pt x="116" y="103"/>
                  </a:lnTo>
                  <a:lnTo>
                    <a:pt x="113" y="109"/>
                  </a:lnTo>
                  <a:lnTo>
                    <a:pt x="111" y="115"/>
                  </a:lnTo>
                  <a:lnTo>
                    <a:pt x="106" y="127"/>
                  </a:lnTo>
                  <a:lnTo>
                    <a:pt x="103" y="131"/>
                  </a:lnTo>
                  <a:lnTo>
                    <a:pt x="101" y="137"/>
                  </a:lnTo>
                  <a:lnTo>
                    <a:pt x="99" y="138"/>
                  </a:lnTo>
                  <a:lnTo>
                    <a:pt x="97" y="141"/>
                  </a:lnTo>
                  <a:lnTo>
                    <a:pt x="95" y="146"/>
                  </a:lnTo>
                  <a:lnTo>
                    <a:pt x="90" y="150"/>
                  </a:lnTo>
                  <a:lnTo>
                    <a:pt x="87" y="154"/>
                  </a:lnTo>
                  <a:lnTo>
                    <a:pt x="85" y="156"/>
                  </a:lnTo>
                  <a:lnTo>
                    <a:pt x="83" y="158"/>
                  </a:lnTo>
                  <a:lnTo>
                    <a:pt x="80" y="162"/>
                  </a:lnTo>
                  <a:lnTo>
                    <a:pt x="64" y="177"/>
                  </a:lnTo>
                  <a:lnTo>
                    <a:pt x="49" y="192"/>
                  </a:lnTo>
                  <a:lnTo>
                    <a:pt x="38" y="204"/>
                  </a:lnTo>
                  <a:lnTo>
                    <a:pt x="32" y="210"/>
                  </a:lnTo>
                  <a:lnTo>
                    <a:pt x="25" y="219"/>
                  </a:lnTo>
                  <a:lnTo>
                    <a:pt x="18" y="228"/>
                  </a:lnTo>
                  <a:lnTo>
                    <a:pt x="11" y="241"/>
                  </a:lnTo>
                  <a:lnTo>
                    <a:pt x="4" y="254"/>
                  </a:lnTo>
                  <a:lnTo>
                    <a:pt x="2" y="260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81"/>
                  </a:lnTo>
                  <a:lnTo>
                    <a:pt x="3" y="287"/>
                  </a:lnTo>
                  <a:lnTo>
                    <a:pt x="5" y="291"/>
                  </a:lnTo>
                  <a:lnTo>
                    <a:pt x="9" y="297"/>
                  </a:lnTo>
                  <a:lnTo>
                    <a:pt x="18" y="299"/>
                  </a:lnTo>
                  <a:lnTo>
                    <a:pt x="28" y="300"/>
                  </a:lnTo>
                  <a:lnTo>
                    <a:pt x="32" y="300"/>
                  </a:lnTo>
                  <a:lnTo>
                    <a:pt x="37" y="300"/>
                  </a:lnTo>
                  <a:lnTo>
                    <a:pt x="42" y="299"/>
                  </a:lnTo>
                  <a:lnTo>
                    <a:pt x="47" y="297"/>
                  </a:lnTo>
                  <a:lnTo>
                    <a:pt x="48" y="296"/>
                  </a:lnTo>
                  <a:lnTo>
                    <a:pt x="50" y="295"/>
                  </a:lnTo>
                  <a:lnTo>
                    <a:pt x="53" y="294"/>
                  </a:lnTo>
                  <a:lnTo>
                    <a:pt x="60" y="291"/>
                  </a:lnTo>
                  <a:lnTo>
                    <a:pt x="67" y="288"/>
                  </a:lnTo>
                  <a:lnTo>
                    <a:pt x="70" y="285"/>
                  </a:lnTo>
                  <a:lnTo>
                    <a:pt x="74" y="283"/>
                  </a:lnTo>
                  <a:lnTo>
                    <a:pt x="76" y="281"/>
                  </a:lnTo>
                  <a:lnTo>
                    <a:pt x="80" y="279"/>
                  </a:lnTo>
                  <a:lnTo>
                    <a:pt x="82" y="276"/>
                  </a:lnTo>
                  <a:lnTo>
                    <a:pt x="85" y="274"/>
                  </a:lnTo>
                  <a:lnTo>
                    <a:pt x="91" y="269"/>
                  </a:lnTo>
                  <a:lnTo>
                    <a:pt x="94" y="267"/>
                  </a:lnTo>
                  <a:lnTo>
                    <a:pt x="95" y="266"/>
                  </a:lnTo>
                  <a:lnTo>
                    <a:pt x="95" y="265"/>
                  </a:lnTo>
                  <a:lnTo>
                    <a:pt x="96" y="264"/>
                  </a:lnTo>
                  <a:lnTo>
                    <a:pt x="97" y="264"/>
                  </a:lnTo>
                  <a:lnTo>
                    <a:pt x="104" y="255"/>
                  </a:lnTo>
                  <a:lnTo>
                    <a:pt x="113" y="247"/>
                  </a:lnTo>
                  <a:lnTo>
                    <a:pt x="117" y="240"/>
                  </a:lnTo>
                  <a:lnTo>
                    <a:pt x="118" y="237"/>
                  </a:lnTo>
                  <a:lnTo>
                    <a:pt x="118" y="236"/>
                  </a:lnTo>
                  <a:lnTo>
                    <a:pt x="119" y="235"/>
                  </a:lnTo>
                  <a:lnTo>
                    <a:pt x="122" y="232"/>
                  </a:lnTo>
                  <a:lnTo>
                    <a:pt x="130" y="211"/>
                  </a:lnTo>
                  <a:lnTo>
                    <a:pt x="133" y="199"/>
                  </a:lnTo>
                  <a:lnTo>
                    <a:pt x="135" y="194"/>
                  </a:lnTo>
                  <a:lnTo>
                    <a:pt x="137" y="189"/>
                  </a:lnTo>
                  <a:lnTo>
                    <a:pt x="139" y="178"/>
                  </a:lnTo>
                  <a:lnTo>
                    <a:pt x="140" y="169"/>
                  </a:lnTo>
                  <a:lnTo>
                    <a:pt x="141" y="161"/>
                  </a:lnTo>
                  <a:lnTo>
                    <a:pt x="142" y="153"/>
                  </a:lnTo>
                  <a:lnTo>
                    <a:pt x="144" y="145"/>
                  </a:lnTo>
                  <a:lnTo>
                    <a:pt x="146" y="138"/>
                  </a:lnTo>
                  <a:lnTo>
                    <a:pt x="150" y="131"/>
                  </a:lnTo>
                  <a:lnTo>
                    <a:pt x="153" y="125"/>
                  </a:lnTo>
                  <a:lnTo>
                    <a:pt x="158" y="119"/>
                  </a:lnTo>
                  <a:lnTo>
                    <a:pt x="163" y="113"/>
                  </a:lnTo>
                  <a:lnTo>
                    <a:pt x="168" y="114"/>
                  </a:lnTo>
                  <a:lnTo>
                    <a:pt x="172" y="116"/>
                  </a:lnTo>
                  <a:lnTo>
                    <a:pt x="177" y="117"/>
                  </a:lnTo>
                  <a:lnTo>
                    <a:pt x="180" y="120"/>
                  </a:lnTo>
                  <a:lnTo>
                    <a:pt x="184" y="123"/>
                  </a:lnTo>
                  <a:lnTo>
                    <a:pt x="187" y="126"/>
                  </a:lnTo>
                  <a:lnTo>
                    <a:pt x="190" y="130"/>
                  </a:lnTo>
                  <a:lnTo>
                    <a:pt x="193" y="135"/>
                  </a:lnTo>
                  <a:lnTo>
                    <a:pt x="196" y="141"/>
                  </a:lnTo>
                  <a:lnTo>
                    <a:pt x="200" y="147"/>
                  </a:lnTo>
                  <a:lnTo>
                    <a:pt x="203" y="152"/>
                  </a:lnTo>
                  <a:lnTo>
                    <a:pt x="207" y="158"/>
                  </a:lnTo>
                  <a:lnTo>
                    <a:pt x="215" y="174"/>
                  </a:lnTo>
                  <a:lnTo>
                    <a:pt x="225" y="190"/>
                  </a:lnTo>
                  <a:lnTo>
                    <a:pt x="235" y="204"/>
                  </a:lnTo>
                  <a:lnTo>
                    <a:pt x="245" y="217"/>
                  </a:lnTo>
                  <a:lnTo>
                    <a:pt x="250" y="223"/>
                  </a:lnTo>
                  <a:lnTo>
                    <a:pt x="257" y="230"/>
                  </a:lnTo>
                  <a:lnTo>
                    <a:pt x="270" y="242"/>
                  </a:lnTo>
                  <a:lnTo>
                    <a:pt x="327" y="293"/>
                  </a:lnTo>
                  <a:lnTo>
                    <a:pt x="357" y="317"/>
                  </a:lnTo>
                  <a:lnTo>
                    <a:pt x="373" y="329"/>
                  </a:lnTo>
                  <a:lnTo>
                    <a:pt x="389" y="341"/>
                  </a:lnTo>
                  <a:lnTo>
                    <a:pt x="400" y="349"/>
                  </a:lnTo>
                  <a:lnTo>
                    <a:pt x="412" y="358"/>
                  </a:lnTo>
                  <a:lnTo>
                    <a:pt x="422" y="367"/>
                  </a:lnTo>
                  <a:lnTo>
                    <a:pt x="433" y="377"/>
                  </a:lnTo>
                  <a:lnTo>
                    <a:pt x="436" y="381"/>
                  </a:lnTo>
                  <a:lnTo>
                    <a:pt x="440" y="385"/>
                  </a:lnTo>
                  <a:lnTo>
                    <a:pt x="446" y="394"/>
                  </a:lnTo>
                  <a:lnTo>
                    <a:pt x="450" y="403"/>
                  </a:lnTo>
                  <a:lnTo>
                    <a:pt x="454" y="413"/>
                  </a:lnTo>
                  <a:lnTo>
                    <a:pt x="462" y="419"/>
                  </a:lnTo>
                  <a:lnTo>
                    <a:pt x="470" y="425"/>
                  </a:lnTo>
                  <a:lnTo>
                    <a:pt x="479" y="428"/>
                  </a:lnTo>
                  <a:lnTo>
                    <a:pt x="489" y="432"/>
                  </a:lnTo>
                  <a:lnTo>
                    <a:pt x="496" y="432"/>
                  </a:lnTo>
                  <a:lnTo>
                    <a:pt x="500" y="432"/>
                  </a:lnTo>
                  <a:lnTo>
                    <a:pt x="503" y="432"/>
                  </a:lnTo>
                  <a:lnTo>
                    <a:pt x="510" y="431"/>
                  </a:lnTo>
                  <a:lnTo>
                    <a:pt x="514" y="429"/>
                  </a:lnTo>
                  <a:lnTo>
                    <a:pt x="517" y="427"/>
                  </a:lnTo>
                  <a:lnTo>
                    <a:pt x="523" y="424"/>
                  </a:lnTo>
                  <a:lnTo>
                    <a:pt x="529" y="421"/>
                  </a:lnTo>
                  <a:lnTo>
                    <a:pt x="540" y="414"/>
                  </a:lnTo>
                  <a:lnTo>
                    <a:pt x="551" y="406"/>
                  </a:lnTo>
                  <a:lnTo>
                    <a:pt x="561" y="399"/>
                  </a:lnTo>
                  <a:lnTo>
                    <a:pt x="570" y="391"/>
                  </a:lnTo>
                  <a:lnTo>
                    <a:pt x="573" y="387"/>
                  </a:lnTo>
                  <a:lnTo>
                    <a:pt x="576" y="385"/>
                  </a:lnTo>
                  <a:lnTo>
                    <a:pt x="576" y="384"/>
                  </a:lnTo>
                  <a:lnTo>
                    <a:pt x="577" y="384"/>
                  </a:lnTo>
                  <a:lnTo>
                    <a:pt x="578" y="384"/>
                  </a:lnTo>
                  <a:lnTo>
                    <a:pt x="587" y="375"/>
                  </a:lnTo>
                  <a:lnTo>
                    <a:pt x="595" y="367"/>
                  </a:lnTo>
                  <a:lnTo>
                    <a:pt x="621" y="338"/>
                  </a:lnTo>
                  <a:lnTo>
                    <a:pt x="646" y="310"/>
                  </a:lnTo>
                  <a:lnTo>
                    <a:pt x="653" y="301"/>
                  </a:lnTo>
                  <a:lnTo>
                    <a:pt x="658" y="295"/>
                  </a:lnTo>
                  <a:lnTo>
                    <a:pt x="662" y="291"/>
                  </a:lnTo>
                  <a:lnTo>
                    <a:pt x="677" y="273"/>
                  </a:lnTo>
                  <a:lnTo>
                    <a:pt x="693" y="253"/>
                  </a:lnTo>
                  <a:lnTo>
                    <a:pt x="700" y="243"/>
                  </a:lnTo>
                  <a:lnTo>
                    <a:pt x="704" y="239"/>
                  </a:lnTo>
                  <a:lnTo>
                    <a:pt x="708" y="233"/>
                  </a:lnTo>
                  <a:lnTo>
                    <a:pt x="713" y="227"/>
                  </a:lnTo>
                  <a:lnTo>
                    <a:pt x="714" y="225"/>
                  </a:lnTo>
                  <a:lnTo>
                    <a:pt x="717" y="221"/>
                  </a:lnTo>
                  <a:lnTo>
                    <a:pt x="726" y="210"/>
                  </a:lnTo>
                  <a:lnTo>
                    <a:pt x="734" y="198"/>
                  </a:lnTo>
                  <a:lnTo>
                    <a:pt x="742" y="185"/>
                  </a:lnTo>
                  <a:lnTo>
                    <a:pt x="753" y="165"/>
                  </a:lnTo>
                  <a:lnTo>
                    <a:pt x="763" y="146"/>
                  </a:lnTo>
                  <a:lnTo>
                    <a:pt x="766" y="141"/>
                  </a:lnTo>
                  <a:lnTo>
                    <a:pt x="768" y="136"/>
                  </a:lnTo>
                  <a:lnTo>
                    <a:pt x="773" y="126"/>
                  </a:lnTo>
                  <a:lnTo>
                    <a:pt x="78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7" name="Picture 13" descr="C:\Program Files\Microsoft Office\Clipart\corpbas\j007874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5143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304800" y="4724400"/>
            <a:ext cx="685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129" name="Group 15"/>
          <p:cNvGrpSpPr>
            <a:grpSpLocks/>
          </p:cNvGrpSpPr>
          <p:nvPr/>
        </p:nvGrpSpPr>
        <p:grpSpPr bwMode="auto">
          <a:xfrm>
            <a:off x="533400" y="4724400"/>
            <a:ext cx="549275" cy="1489075"/>
            <a:chOff x="609" y="1036"/>
            <a:chExt cx="553" cy="1486"/>
          </a:xfrm>
        </p:grpSpPr>
        <p:sp>
          <p:nvSpPr>
            <p:cNvPr id="5132" name="Freeform 16"/>
            <p:cNvSpPr>
              <a:spLocks/>
            </p:cNvSpPr>
            <p:nvPr/>
          </p:nvSpPr>
          <p:spPr bwMode="auto">
            <a:xfrm>
              <a:off x="636" y="1300"/>
              <a:ext cx="213" cy="259"/>
            </a:xfrm>
            <a:custGeom>
              <a:avLst/>
              <a:gdLst>
                <a:gd name="T0" fmla="*/ 1 w 425"/>
                <a:gd name="T1" fmla="*/ 1 h 518"/>
                <a:gd name="T2" fmla="*/ 1 w 425"/>
                <a:gd name="T3" fmla="*/ 1 h 518"/>
                <a:gd name="T4" fmla="*/ 1 w 425"/>
                <a:gd name="T5" fmla="*/ 1 h 518"/>
                <a:gd name="T6" fmla="*/ 1 w 425"/>
                <a:gd name="T7" fmla="*/ 0 h 518"/>
                <a:gd name="T8" fmla="*/ 1 w 425"/>
                <a:gd name="T9" fmla="*/ 1 h 518"/>
                <a:gd name="T10" fmla="*/ 1 w 425"/>
                <a:gd name="T11" fmla="*/ 1 h 518"/>
                <a:gd name="T12" fmla="*/ 0 w 425"/>
                <a:gd name="T13" fmla="*/ 1 h 518"/>
                <a:gd name="T14" fmla="*/ 0 w 425"/>
                <a:gd name="T15" fmla="*/ 1 h 518"/>
                <a:gd name="T16" fmla="*/ 1 w 425"/>
                <a:gd name="T17" fmla="*/ 1 h 518"/>
                <a:gd name="T18" fmla="*/ 1 w 425"/>
                <a:gd name="T19" fmla="*/ 1 h 518"/>
                <a:gd name="T20" fmla="*/ 1 w 425"/>
                <a:gd name="T21" fmla="*/ 1 h 518"/>
                <a:gd name="T22" fmla="*/ 1 w 425"/>
                <a:gd name="T23" fmla="*/ 1 h 518"/>
                <a:gd name="T24" fmla="*/ 1 w 425"/>
                <a:gd name="T25" fmla="*/ 1 h 518"/>
                <a:gd name="T26" fmla="*/ 1 w 425"/>
                <a:gd name="T27" fmla="*/ 1 h 518"/>
                <a:gd name="T28" fmla="*/ 1 w 425"/>
                <a:gd name="T29" fmla="*/ 1 h 518"/>
                <a:gd name="T30" fmla="*/ 1 w 425"/>
                <a:gd name="T31" fmla="*/ 1 h 518"/>
                <a:gd name="T32" fmla="*/ 1 w 425"/>
                <a:gd name="T33" fmla="*/ 1 h 518"/>
                <a:gd name="T34" fmla="*/ 1 w 425"/>
                <a:gd name="T35" fmla="*/ 1 h 518"/>
                <a:gd name="T36" fmla="*/ 1 w 425"/>
                <a:gd name="T37" fmla="*/ 1 h 518"/>
                <a:gd name="T38" fmla="*/ 1 w 425"/>
                <a:gd name="T39" fmla="*/ 1 h 518"/>
                <a:gd name="T40" fmla="*/ 1 w 425"/>
                <a:gd name="T41" fmla="*/ 1 h 5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5" h="518">
                  <a:moveTo>
                    <a:pt x="296" y="163"/>
                  </a:moveTo>
                  <a:lnTo>
                    <a:pt x="277" y="79"/>
                  </a:lnTo>
                  <a:lnTo>
                    <a:pt x="232" y="28"/>
                  </a:lnTo>
                  <a:lnTo>
                    <a:pt x="167" y="0"/>
                  </a:lnTo>
                  <a:lnTo>
                    <a:pt x="71" y="21"/>
                  </a:lnTo>
                  <a:lnTo>
                    <a:pt x="19" y="118"/>
                  </a:lnTo>
                  <a:lnTo>
                    <a:pt x="0" y="215"/>
                  </a:lnTo>
                  <a:lnTo>
                    <a:pt x="0" y="318"/>
                  </a:lnTo>
                  <a:lnTo>
                    <a:pt x="19" y="434"/>
                  </a:lnTo>
                  <a:lnTo>
                    <a:pt x="90" y="505"/>
                  </a:lnTo>
                  <a:lnTo>
                    <a:pt x="155" y="518"/>
                  </a:lnTo>
                  <a:lnTo>
                    <a:pt x="238" y="499"/>
                  </a:lnTo>
                  <a:lnTo>
                    <a:pt x="277" y="421"/>
                  </a:lnTo>
                  <a:lnTo>
                    <a:pt x="303" y="344"/>
                  </a:lnTo>
                  <a:lnTo>
                    <a:pt x="316" y="279"/>
                  </a:lnTo>
                  <a:lnTo>
                    <a:pt x="316" y="234"/>
                  </a:lnTo>
                  <a:lnTo>
                    <a:pt x="419" y="137"/>
                  </a:lnTo>
                  <a:lnTo>
                    <a:pt x="425" y="105"/>
                  </a:lnTo>
                  <a:lnTo>
                    <a:pt x="406" y="92"/>
                  </a:lnTo>
                  <a:lnTo>
                    <a:pt x="303" y="202"/>
                  </a:lnTo>
                  <a:lnTo>
                    <a:pt x="296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7"/>
            <p:cNvSpPr>
              <a:spLocks/>
            </p:cNvSpPr>
            <p:nvPr/>
          </p:nvSpPr>
          <p:spPr bwMode="auto">
            <a:xfrm>
              <a:off x="684" y="1036"/>
              <a:ext cx="374" cy="439"/>
            </a:xfrm>
            <a:custGeom>
              <a:avLst/>
              <a:gdLst>
                <a:gd name="T0" fmla="*/ 0 w 750"/>
                <a:gd name="T1" fmla="*/ 0 h 879"/>
                <a:gd name="T2" fmla="*/ 0 w 750"/>
                <a:gd name="T3" fmla="*/ 0 h 879"/>
                <a:gd name="T4" fmla="*/ 0 w 750"/>
                <a:gd name="T5" fmla="*/ 0 h 879"/>
                <a:gd name="T6" fmla="*/ 0 w 750"/>
                <a:gd name="T7" fmla="*/ 0 h 879"/>
                <a:gd name="T8" fmla="*/ 0 w 750"/>
                <a:gd name="T9" fmla="*/ 0 h 879"/>
                <a:gd name="T10" fmla="*/ 0 w 750"/>
                <a:gd name="T11" fmla="*/ 0 h 879"/>
                <a:gd name="T12" fmla="*/ 0 w 750"/>
                <a:gd name="T13" fmla="*/ 0 h 879"/>
                <a:gd name="T14" fmla="*/ 0 w 750"/>
                <a:gd name="T15" fmla="*/ 0 h 879"/>
                <a:gd name="T16" fmla="*/ 0 w 750"/>
                <a:gd name="T17" fmla="*/ 0 h 879"/>
                <a:gd name="T18" fmla="*/ 0 w 750"/>
                <a:gd name="T19" fmla="*/ 0 h 879"/>
                <a:gd name="T20" fmla="*/ 0 w 750"/>
                <a:gd name="T21" fmla="*/ 0 h 879"/>
                <a:gd name="T22" fmla="*/ 0 w 750"/>
                <a:gd name="T23" fmla="*/ 0 h 879"/>
                <a:gd name="T24" fmla="*/ 0 w 750"/>
                <a:gd name="T25" fmla="*/ 0 h 879"/>
                <a:gd name="T26" fmla="*/ 0 w 750"/>
                <a:gd name="T27" fmla="*/ 0 h 879"/>
                <a:gd name="T28" fmla="*/ 0 w 750"/>
                <a:gd name="T29" fmla="*/ 0 h 879"/>
                <a:gd name="T30" fmla="*/ 0 w 750"/>
                <a:gd name="T31" fmla="*/ 0 h 879"/>
                <a:gd name="T32" fmla="*/ 0 w 750"/>
                <a:gd name="T33" fmla="*/ 0 h 879"/>
                <a:gd name="T34" fmla="*/ 0 w 750"/>
                <a:gd name="T35" fmla="*/ 0 h 879"/>
                <a:gd name="T36" fmla="*/ 0 w 750"/>
                <a:gd name="T37" fmla="*/ 0 h 879"/>
                <a:gd name="T38" fmla="*/ 0 w 750"/>
                <a:gd name="T39" fmla="*/ 0 h 879"/>
                <a:gd name="T40" fmla="*/ 0 w 750"/>
                <a:gd name="T41" fmla="*/ 0 h 879"/>
                <a:gd name="T42" fmla="*/ 0 w 750"/>
                <a:gd name="T43" fmla="*/ 0 h 879"/>
                <a:gd name="T44" fmla="*/ 0 w 750"/>
                <a:gd name="T45" fmla="*/ 0 h 879"/>
                <a:gd name="T46" fmla="*/ 0 w 750"/>
                <a:gd name="T47" fmla="*/ 0 h 879"/>
                <a:gd name="T48" fmla="*/ 0 w 750"/>
                <a:gd name="T49" fmla="*/ 0 h 879"/>
                <a:gd name="T50" fmla="*/ 0 w 750"/>
                <a:gd name="T51" fmla="*/ 0 h 879"/>
                <a:gd name="T52" fmla="*/ 0 w 750"/>
                <a:gd name="T53" fmla="*/ 0 h 879"/>
                <a:gd name="T54" fmla="*/ 0 w 750"/>
                <a:gd name="T55" fmla="*/ 0 h 879"/>
                <a:gd name="T56" fmla="*/ 0 w 750"/>
                <a:gd name="T57" fmla="*/ 0 h 879"/>
                <a:gd name="T58" fmla="*/ 0 w 750"/>
                <a:gd name="T59" fmla="*/ 0 h 879"/>
                <a:gd name="T60" fmla="*/ 0 w 750"/>
                <a:gd name="T61" fmla="*/ 0 h 879"/>
                <a:gd name="T62" fmla="*/ 0 w 750"/>
                <a:gd name="T63" fmla="*/ 0 h 879"/>
                <a:gd name="T64" fmla="*/ 0 w 750"/>
                <a:gd name="T65" fmla="*/ 0 h 879"/>
                <a:gd name="T66" fmla="*/ 0 w 750"/>
                <a:gd name="T67" fmla="*/ 0 h 8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0" h="879">
                  <a:moveTo>
                    <a:pt x="14" y="879"/>
                  </a:moveTo>
                  <a:lnTo>
                    <a:pt x="0" y="800"/>
                  </a:lnTo>
                  <a:lnTo>
                    <a:pt x="34" y="697"/>
                  </a:lnTo>
                  <a:lnTo>
                    <a:pt x="124" y="613"/>
                  </a:lnTo>
                  <a:lnTo>
                    <a:pt x="253" y="497"/>
                  </a:lnTo>
                  <a:lnTo>
                    <a:pt x="389" y="368"/>
                  </a:lnTo>
                  <a:lnTo>
                    <a:pt x="511" y="207"/>
                  </a:lnTo>
                  <a:lnTo>
                    <a:pt x="550" y="110"/>
                  </a:lnTo>
                  <a:lnTo>
                    <a:pt x="563" y="0"/>
                  </a:lnTo>
                  <a:lnTo>
                    <a:pt x="588" y="0"/>
                  </a:lnTo>
                  <a:lnTo>
                    <a:pt x="576" y="116"/>
                  </a:lnTo>
                  <a:lnTo>
                    <a:pt x="595" y="116"/>
                  </a:lnTo>
                  <a:lnTo>
                    <a:pt x="698" y="39"/>
                  </a:lnTo>
                  <a:lnTo>
                    <a:pt x="718" y="65"/>
                  </a:lnTo>
                  <a:lnTo>
                    <a:pt x="634" y="123"/>
                  </a:lnTo>
                  <a:lnTo>
                    <a:pt x="621" y="162"/>
                  </a:lnTo>
                  <a:lnTo>
                    <a:pt x="647" y="175"/>
                  </a:lnTo>
                  <a:lnTo>
                    <a:pt x="730" y="175"/>
                  </a:lnTo>
                  <a:lnTo>
                    <a:pt x="750" y="187"/>
                  </a:lnTo>
                  <a:lnTo>
                    <a:pt x="743" y="207"/>
                  </a:lnTo>
                  <a:lnTo>
                    <a:pt x="640" y="200"/>
                  </a:lnTo>
                  <a:lnTo>
                    <a:pt x="608" y="200"/>
                  </a:lnTo>
                  <a:lnTo>
                    <a:pt x="601" y="220"/>
                  </a:lnTo>
                  <a:lnTo>
                    <a:pt x="672" y="316"/>
                  </a:lnTo>
                  <a:lnTo>
                    <a:pt x="653" y="336"/>
                  </a:lnTo>
                  <a:lnTo>
                    <a:pt x="582" y="245"/>
                  </a:lnTo>
                  <a:lnTo>
                    <a:pt x="556" y="245"/>
                  </a:lnTo>
                  <a:lnTo>
                    <a:pt x="505" y="284"/>
                  </a:lnTo>
                  <a:lnTo>
                    <a:pt x="414" y="407"/>
                  </a:lnTo>
                  <a:lnTo>
                    <a:pt x="330" y="510"/>
                  </a:lnTo>
                  <a:lnTo>
                    <a:pt x="234" y="620"/>
                  </a:lnTo>
                  <a:lnTo>
                    <a:pt x="163" y="729"/>
                  </a:lnTo>
                  <a:lnTo>
                    <a:pt x="72" y="871"/>
                  </a:lnTo>
                  <a:lnTo>
                    <a:pt x="14" y="8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8"/>
            <p:cNvSpPr>
              <a:spLocks/>
            </p:cNvSpPr>
            <p:nvPr/>
          </p:nvSpPr>
          <p:spPr bwMode="auto">
            <a:xfrm>
              <a:off x="723" y="1369"/>
              <a:ext cx="439" cy="310"/>
            </a:xfrm>
            <a:custGeom>
              <a:avLst/>
              <a:gdLst>
                <a:gd name="T0" fmla="*/ 0 w 878"/>
                <a:gd name="T1" fmla="*/ 0 h 621"/>
                <a:gd name="T2" fmla="*/ 1 w 878"/>
                <a:gd name="T3" fmla="*/ 0 h 621"/>
                <a:gd name="T4" fmla="*/ 1 w 878"/>
                <a:gd name="T5" fmla="*/ 0 h 621"/>
                <a:gd name="T6" fmla="*/ 1 w 878"/>
                <a:gd name="T7" fmla="*/ 0 h 621"/>
                <a:gd name="T8" fmla="*/ 1 w 878"/>
                <a:gd name="T9" fmla="*/ 0 h 621"/>
                <a:gd name="T10" fmla="*/ 1 w 878"/>
                <a:gd name="T11" fmla="*/ 0 h 621"/>
                <a:gd name="T12" fmla="*/ 1 w 878"/>
                <a:gd name="T13" fmla="*/ 0 h 621"/>
                <a:gd name="T14" fmla="*/ 1 w 878"/>
                <a:gd name="T15" fmla="*/ 0 h 621"/>
                <a:gd name="T16" fmla="*/ 1 w 878"/>
                <a:gd name="T17" fmla="*/ 0 h 621"/>
                <a:gd name="T18" fmla="*/ 1 w 878"/>
                <a:gd name="T19" fmla="*/ 0 h 621"/>
                <a:gd name="T20" fmla="*/ 1 w 878"/>
                <a:gd name="T21" fmla="*/ 0 h 621"/>
                <a:gd name="T22" fmla="*/ 1 w 878"/>
                <a:gd name="T23" fmla="*/ 0 h 621"/>
                <a:gd name="T24" fmla="*/ 1 w 878"/>
                <a:gd name="T25" fmla="*/ 0 h 621"/>
                <a:gd name="T26" fmla="*/ 1 w 878"/>
                <a:gd name="T27" fmla="*/ 0 h 621"/>
                <a:gd name="T28" fmla="*/ 1 w 878"/>
                <a:gd name="T29" fmla="*/ 0 h 621"/>
                <a:gd name="T30" fmla="*/ 1 w 878"/>
                <a:gd name="T31" fmla="*/ 0 h 621"/>
                <a:gd name="T32" fmla="*/ 1 w 878"/>
                <a:gd name="T33" fmla="*/ 0 h 621"/>
                <a:gd name="T34" fmla="*/ 1 w 878"/>
                <a:gd name="T35" fmla="*/ 0 h 621"/>
                <a:gd name="T36" fmla="*/ 1 w 878"/>
                <a:gd name="T37" fmla="*/ 0 h 621"/>
                <a:gd name="T38" fmla="*/ 1 w 878"/>
                <a:gd name="T39" fmla="*/ 0 h 621"/>
                <a:gd name="T40" fmla="*/ 1 w 878"/>
                <a:gd name="T41" fmla="*/ 0 h 621"/>
                <a:gd name="T42" fmla="*/ 1 w 878"/>
                <a:gd name="T43" fmla="*/ 0 h 621"/>
                <a:gd name="T44" fmla="*/ 1 w 878"/>
                <a:gd name="T45" fmla="*/ 0 h 621"/>
                <a:gd name="T46" fmla="*/ 1 w 878"/>
                <a:gd name="T47" fmla="*/ 0 h 621"/>
                <a:gd name="T48" fmla="*/ 1 w 878"/>
                <a:gd name="T49" fmla="*/ 0 h 621"/>
                <a:gd name="T50" fmla="*/ 1 w 878"/>
                <a:gd name="T51" fmla="*/ 0 h 621"/>
                <a:gd name="T52" fmla="*/ 1 w 878"/>
                <a:gd name="T53" fmla="*/ 0 h 621"/>
                <a:gd name="T54" fmla="*/ 1 w 878"/>
                <a:gd name="T55" fmla="*/ 0 h 621"/>
                <a:gd name="T56" fmla="*/ 1 w 878"/>
                <a:gd name="T57" fmla="*/ 0 h 621"/>
                <a:gd name="T58" fmla="*/ 1 w 878"/>
                <a:gd name="T59" fmla="*/ 0 h 621"/>
                <a:gd name="T60" fmla="*/ 1 w 878"/>
                <a:gd name="T61" fmla="*/ 0 h 621"/>
                <a:gd name="T62" fmla="*/ 1 w 878"/>
                <a:gd name="T63" fmla="*/ 0 h 621"/>
                <a:gd name="T64" fmla="*/ 1 w 878"/>
                <a:gd name="T65" fmla="*/ 0 h 621"/>
                <a:gd name="T66" fmla="*/ 1 w 878"/>
                <a:gd name="T67" fmla="*/ 0 h 621"/>
                <a:gd name="T68" fmla="*/ 1 w 878"/>
                <a:gd name="T69" fmla="*/ 0 h 621"/>
                <a:gd name="T70" fmla="*/ 1 w 878"/>
                <a:gd name="T71" fmla="*/ 0 h 621"/>
                <a:gd name="T72" fmla="*/ 1 w 878"/>
                <a:gd name="T73" fmla="*/ 0 h 621"/>
                <a:gd name="T74" fmla="*/ 1 w 878"/>
                <a:gd name="T75" fmla="*/ 0 h 621"/>
                <a:gd name="T76" fmla="*/ 1 w 878"/>
                <a:gd name="T77" fmla="*/ 0 h 621"/>
                <a:gd name="T78" fmla="*/ 1 w 878"/>
                <a:gd name="T79" fmla="*/ 0 h 621"/>
                <a:gd name="T80" fmla="*/ 1 w 878"/>
                <a:gd name="T81" fmla="*/ 0 h 621"/>
                <a:gd name="T82" fmla="*/ 1 w 878"/>
                <a:gd name="T83" fmla="*/ 0 h 621"/>
                <a:gd name="T84" fmla="*/ 1 w 878"/>
                <a:gd name="T85" fmla="*/ 0 h 621"/>
                <a:gd name="T86" fmla="*/ 1 w 878"/>
                <a:gd name="T87" fmla="*/ 0 h 621"/>
                <a:gd name="T88" fmla="*/ 1 w 878"/>
                <a:gd name="T89" fmla="*/ 0 h 621"/>
                <a:gd name="T90" fmla="*/ 1 w 878"/>
                <a:gd name="T91" fmla="*/ 0 h 621"/>
                <a:gd name="T92" fmla="*/ 1 w 878"/>
                <a:gd name="T93" fmla="*/ 0 h 621"/>
                <a:gd name="T94" fmla="*/ 1 w 878"/>
                <a:gd name="T95" fmla="*/ 0 h 621"/>
                <a:gd name="T96" fmla="*/ 0 w 878"/>
                <a:gd name="T97" fmla="*/ 0 h 6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78" h="621">
                  <a:moveTo>
                    <a:pt x="0" y="465"/>
                  </a:moveTo>
                  <a:lnTo>
                    <a:pt x="6" y="516"/>
                  </a:lnTo>
                  <a:lnTo>
                    <a:pt x="51" y="555"/>
                  </a:lnTo>
                  <a:lnTo>
                    <a:pt x="161" y="587"/>
                  </a:lnTo>
                  <a:lnTo>
                    <a:pt x="277" y="613"/>
                  </a:lnTo>
                  <a:lnTo>
                    <a:pt x="419" y="621"/>
                  </a:lnTo>
                  <a:lnTo>
                    <a:pt x="477" y="613"/>
                  </a:lnTo>
                  <a:lnTo>
                    <a:pt x="568" y="407"/>
                  </a:lnTo>
                  <a:lnTo>
                    <a:pt x="645" y="245"/>
                  </a:lnTo>
                  <a:lnTo>
                    <a:pt x="709" y="142"/>
                  </a:lnTo>
                  <a:lnTo>
                    <a:pt x="735" y="142"/>
                  </a:lnTo>
                  <a:lnTo>
                    <a:pt x="748" y="162"/>
                  </a:lnTo>
                  <a:lnTo>
                    <a:pt x="748" y="213"/>
                  </a:lnTo>
                  <a:lnTo>
                    <a:pt x="722" y="245"/>
                  </a:lnTo>
                  <a:lnTo>
                    <a:pt x="735" y="258"/>
                  </a:lnTo>
                  <a:lnTo>
                    <a:pt x="768" y="239"/>
                  </a:lnTo>
                  <a:lnTo>
                    <a:pt x="774" y="207"/>
                  </a:lnTo>
                  <a:lnTo>
                    <a:pt x="774" y="149"/>
                  </a:lnTo>
                  <a:lnTo>
                    <a:pt x="800" y="174"/>
                  </a:lnTo>
                  <a:lnTo>
                    <a:pt x="819" y="220"/>
                  </a:lnTo>
                  <a:lnTo>
                    <a:pt x="838" y="213"/>
                  </a:lnTo>
                  <a:lnTo>
                    <a:pt x="819" y="162"/>
                  </a:lnTo>
                  <a:lnTo>
                    <a:pt x="793" y="136"/>
                  </a:lnTo>
                  <a:lnTo>
                    <a:pt x="774" y="116"/>
                  </a:lnTo>
                  <a:lnTo>
                    <a:pt x="819" y="103"/>
                  </a:lnTo>
                  <a:lnTo>
                    <a:pt x="864" y="123"/>
                  </a:lnTo>
                  <a:lnTo>
                    <a:pt x="871" y="97"/>
                  </a:lnTo>
                  <a:lnTo>
                    <a:pt x="819" y="78"/>
                  </a:lnTo>
                  <a:lnTo>
                    <a:pt x="768" y="84"/>
                  </a:lnTo>
                  <a:lnTo>
                    <a:pt x="774" y="52"/>
                  </a:lnTo>
                  <a:lnTo>
                    <a:pt x="806" y="26"/>
                  </a:lnTo>
                  <a:lnTo>
                    <a:pt x="851" y="26"/>
                  </a:lnTo>
                  <a:lnTo>
                    <a:pt x="878" y="13"/>
                  </a:lnTo>
                  <a:lnTo>
                    <a:pt x="826" y="0"/>
                  </a:lnTo>
                  <a:lnTo>
                    <a:pt x="780" y="7"/>
                  </a:lnTo>
                  <a:lnTo>
                    <a:pt x="755" y="26"/>
                  </a:lnTo>
                  <a:lnTo>
                    <a:pt x="690" y="65"/>
                  </a:lnTo>
                  <a:lnTo>
                    <a:pt x="658" y="116"/>
                  </a:lnTo>
                  <a:lnTo>
                    <a:pt x="606" y="200"/>
                  </a:lnTo>
                  <a:lnTo>
                    <a:pt x="542" y="316"/>
                  </a:lnTo>
                  <a:lnTo>
                    <a:pt x="464" y="452"/>
                  </a:lnTo>
                  <a:lnTo>
                    <a:pt x="432" y="529"/>
                  </a:lnTo>
                  <a:lnTo>
                    <a:pt x="400" y="529"/>
                  </a:lnTo>
                  <a:lnTo>
                    <a:pt x="277" y="523"/>
                  </a:lnTo>
                  <a:lnTo>
                    <a:pt x="187" y="484"/>
                  </a:lnTo>
                  <a:lnTo>
                    <a:pt x="103" y="439"/>
                  </a:lnTo>
                  <a:lnTo>
                    <a:pt x="39" y="426"/>
                  </a:lnTo>
                  <a:lnTo>
                    <a:pt x="32" y="426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9"/>
            <p:cNvSpPr>
              <a:spLocks/>
            </p:cNvSpPr>
            <p:nvPr/>
          </p:nvSpPr>
          <p:spPr bwMode="auto">
            <a:xfrm>
              <a:off x="609" y="1595"/>
              <a:ext cx="230" cy="469"/>
            </a:xfrm>
            <a:custGeom>
              <a:avLst/>
              <a:gdLst>
                <a:gd name="T0" fmla="*/ 1 w 459"/>
                <a:gd name="T1" fmla="*/ 1 h 937"/>
                <a:gd name="T2" fmla="*/ 1 w 459"/>
                <a:gd name="T3" fmla="*/ 1 h 937"/>
                <a:gd name="T4" fmla="*/ 1 w 459"/>
                <a:gd name="T5" fmla="*/ 0 h 937"/>
                <a:gd name="T6" fmla="*/ 1 w 459"/>
                <a:gd name="T7" fmla="*/ 1 h 937"/>
                <a:gd name="T8" fmla="*/ 1 w 459"/>
                <a:gd name="T9" fmla="*/ 1 h 937"/>
                <a:gd name="T10" fmla="*/ 1 w 459"/>
                <a:gd name="T11" fmla="*/ 1 h 937"/>
                <a:gd name="T12" fmla="*/ 1 w 459"/>
                <a:gd name="T13" fmla="*/ 1 h 937"/>
                <a:gd name="T14" fmla="*/ 1 w 459"/>
                <a:gd name="T15" fmla="*/ 1 h 937"/>
                <a:gd name="T16" fmla="*/ 1 w 459"/>
                <a:gd name="T17" fmla="*/ 1 h 937"/>
                <a:gd name="T18" fmla="*/ 1 w 459"/>
                <a:gd name="T19" fmla="*/ 1 h 937"/>
                <a:gd name="T20" fmla="*/ 1 w 459"/>
                <a:gd name="T21" fmla="*/ 1 h 937"/>
                <a:gd name="T22" fmla="*/ 1 w 459"/>
                <a:gd name="T23" fmla="*/ 1 h 937"/>
                <a:gd name="T24" fmla="*/ 1 w 459"/>
                <a:gd name="T25" fmla="*/ 1 h 937"/>
                <a:gd name="T26" fmla="*/ 1 w 459"/>
                <a:gd name="T27" fmla="*/ 1 h 937"/>
                <a:gd name="T28" fmla="*/ 1 w 459"/>
                <a:gd name="T29" fmla="*/ 1 h 937"/>
                <a:gd name="T30" fmla="*/ 1 w 459"/>
                <a:gd name="T31" fmla="*/ 1 h 937"/>
                <a:gd name="T32" fmla="*/ 1 w 459"/>
                <a:gd name="T33" fmla="*/ 1 h 937"/>
                <a:gd name="T34" fmla="*/ 1 w 459"/>
                <a:gd name="T35" fmla="*/ 1 h 937"/>
                <a:gd name="T36" fmla="*/ 1 w 459"/>
                <a:gd name="T37" fmla="*/ 1 h 937"/>
                <a:gd name="T38" fmla="*/ 1 w 459"/>
                <a:gd name="T39" fmla="*/ 1 h 937"/>
                <a:gd name="T40" fmla="*/ 1 w 459"/>
                <a:gd name="T41" fmla="*/ 1 h 937"/>
                <a:gd name="T42" fmla="*/ 1 w 459"/>
                <a:gd name="T43" fmla="*/ 1 h 937"/>
                <a:gd name="T44" fmla="*/ 0 w 459"/>
                <a:gd name="T45" fmla="*/ 1 h 937"/>
                <a:gd name="T46" fmla="*/ 0 w 459"/>
                <a:gd name="T47" fmla="*/ 1 h 937"/>
                <a:gd name="T48" fmla="*/ 1 w 459"/>
                <a:gd name="T49" fmla="*/ 1 h 937"/>
                <a:gd name="T50" fmla="*/ 1 w 459"/>
                <a:gd name="T51" fmla="*/ 1 h 937"/>
                <a:gd name="T52" fmla="*/ 1 w 459"/>
                <a:gd name="T53" fmla="*/ 1 h 9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59" h="937">
                  <a:moveTo>
                    <a:pt x="77" y="97"/>
                  </a:moveTo>
                  <a:lnTo>
                    <a:pt x="142" y="20"/>
                  </a:lnTo>
                  <a:lnTo>
                    <a:pt x="213" y="0"/>
                  </a:lnTo>
                  <a:lnTo>
                    <a:pt x="317" y="26"/>
                  </a:lnTo>
                  <a:lnTo>
                    <a:pt x="337" y="78"/>
                  </a:lnTo>
                  <a:lnTo>
                    <a:pt x="343" y="174"/>
                  </a:lnTo>
                  <a:lnTo>
                    <a:pt x="304" y="329"/>
                  </a:lnTo>
                  <a:lnTo>
                    <a:pt x="285" y="394"/>
                  </a:lnTo>
                  <a:lnTo>
                    <a:pt x="285" y="465"/>
                  </a:lnTo>
                  <a:lnTo>
                    <a:pt x="311" y="531"/>
                  </a:lnTo>
                  <a:lnTo>
                    <a:pt x="349" y="582"/>
                  </a:lnTo>
                  <a:lnTo>
                    <a:pt x="440" y="660"/>
                  </a:lnTo>
                  <a:lnTo>
                    <a:pt x="459" y="744"/>
                  </a:lnTo>
                  <a:lnTo>
                    <a:pt x="446" y="808"/>
                  </a:lnTo>
                  <a:lnTo>
                    <a:pt x="420" y="860"/>
                  </a:lnTo>
                  <a:lnTo>
                    <a:pt x="356" y="918"/>
                  </a:lnTo>
                  <a:lnTo>
                    <a:pt x="304" y="937"/>
                  </a:lnTo>
                  <a:lnTo>
                    <a:pt x="226" y="931"/>
                  </a:lnTo>
                  <a:lnTo>
                    <a:pt x="148" y="911"/>
                  </a:lnTo>
                  <a:lnTo>
                    <a:pt x="103" y="860"/>
                  </a:lnTo>
                  <a:lnTo>
                    <a:pt x="51" y="776"/>
                  </a:lnTo>
                  <a:lnTo>
                    <a:pt x="26" y="698"/>
                  </a:lnTo>
                  <a:lnTo>
                    <a:pt x="0" y="563"/>
                  </a:lnTo>
                  <a:lnTo>
                    <a:pt x="0" y="413"/>
                  </a:lnTo>
                  <a:lnTo>
                    <a:pt x="32" y="252"/>
                  </a:lnTo>
                  <a:lnTo>
                    <a:pt x="58" y="155"/>
                  </a:lnTo>
                  <a:lnTo>
                    <a:pt x="7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20"/>
            <p:cNvSpPr>
              <a:spLocks/>
            </p:cNvSpPr>
            <p:nvPr/>
          </p:nvSpPr>
          <p:spPr bwMode="auto">
            <a:xfrm>
              <a:off x="707" y="1983"/>
              <a:ext cx="193" cy="539"/>
            </a:xfrm>
            <a:custGeom>
              <a:avLst/>
              <a:gdLst>
                <a:gd name="T0" fmla="*/ 0 w 387"/>
                <a:gd name="T1" fmla="*/ 0 h 1079"/>
                <a:gd name="T2" fmla="*/ 0 w 387"/>
                <a:gd name="T3" fmla="*/ 0 h 1079"/>
                <a:gd name="T4" fmla="*/ 0 w 387"/>
                <a:gd name="T5" fmla="*/ 0 h 1079"/>
                <a:gd name="T6" fmla="*/ 0 w 387"/>
                <a:gd name="T7" fmla="*/ 0 h 1079"/>
                <a:gd name="T8" fmla="*/ 0 w 387"/>
                <a:gd name="T9" fmla="*/ 0 h 1079"/>
                <a:gd name="T10" fmla="*/ 0 w 387"/>
                <a:gd name="T11" fmla="*/ 0 h 1079"/>
                <a:gd name="T12" fmla="*/ 0 w 387"/>
                <a:gd name="T13" fmla="*/ 0 h 1079"/>
                <a:gd name="T14" fmla="*/ 0 w 387"/>
                <a:gd name="T15" fmla="*/ 0 h 1079"/>
                <a:gd name="T16" fmla="*/ 0 w 387"/>
                <a:gd name="T17" fmla="*/ 0 h 1079"/>
                <a:gd name="T18" fmla="*/ 0 w 387"/>
                <a:gd name="T19" fmla="*/ 0 h 1079"/>
                <a:gd name="T20" fmla="*/ 0 w 387"/>
                <a:gd name="T21" fmla="*/ 0 h 1079"/>
                <a:gd name="T22" fmla="*/ 0 w 387"/>
                <a:gd name="T23" fmla="*/ 0 h 1079"/>
                <a:gd name="T24" fmla="*/ 0 w 387"/>
                <a:gd name="T25" fmla="*/ 0 h 1079"/>
                <a:gd name="T26" fmla="*/ 0 w 387"/>
                <a:gd name="T27" fmla="*/ 0 h 1079"/>
                <a:gd name="T28" fmla="*/ 0 w 387"/>
                <a:gd name="T29" fmla="*/ 0 h 1079"/>
                <a:gd name="T30" fmla="*/ 0 w 387"/>
                <a:gd name="T31" fmla="*/ 0 h 1079"/>
                <a:gd name="T32" fmla="*/ 0 w 387"/>
                <a:gd name="T33" fmla="*/ 0 h 1079"/>
                <a:gd name="T34" fmla="*/ 0 w 387"/>
                <a:gd name="T35" fmla="*/ 0 h 1079"/>
                <a:gd name="T36" fmla="*/ 0 w 387"/>
                <a:gd name="T37" fmla="*/ 0 h 1079"/>
                <a:gd name="T38" fmla="*/ 0 w 387"/>
                <a:gd name="T39" fmla="*/ 0 h 1079"/>
                <a:gd name="T40" fmla="*/ 0 w 387"/>
                <a:gd name="T41" fmla="*/ 0 h 1079"/>
                <a:gd name="T42" fmla="*/ 0 w 387"/>
                <a:gd name="T43" fmla="*/ 0 h 1079"/>
                <a:gd name="T44" fmla="*/ 0 w 387"/>
                <a:gd name="T45" fmla="*/ 0 h 1079"/>
                <a:gd name="T46" fmla="*/ 0 w 387"/>
                <a:gd name="T47" fmla="*/ 0 h 1079"/>
                <a:gd name="T48" fmla="*/ 0 w 387"/>
                <a:gd name="T49" fmla="*/ 0 h 1079"/>
                <a:gd name="T50" fmla="*/ 0 w 387"/>
                <a:gd name="T51" fmla="*/ 0 h 1079"/>
                <a:gd name="T52" fmla="*/ 0 w 387"/>
                <a:gd name="T53" fmla="*/ 0 h 1079"/>
                <a:gd name="T54" fmla="*/ 0 w 387"/>
                <a:gd name="T55" fmla="*/ 0 h 1079"/>
                <a:gd name="T56" fmla="*/ 0 w 387"/>
                <a:gd name="T57" fmla="*/ 0 h 1079"/>
                <a:gd name="T58" fmla="*/ 0 w 387"/>
                <a:gd name="T59" fmla="*/ 0 h 1079"/>
                <a:gd name="T60" fmla="*/ 0 w 387"/>
                <a:gd name="T61" fmla="*/ 0 h 1079"/>
                <a:gd name="T62" fmla="*/ 0 w 387"/>
                <a:gd name="T63" fmla="*/ 0 h 1079"/>
                <a:gd name="T64" fmla="*/ 0 w 387"/>
                <a:gd name="T65" fmla="*/ 0 h 1079"/>
                <a:gd name="T66" fmla="*/ 0 w 387"/>
                <a:gd name="T67" fmla="*/ 0 h 1079"/>
                <a:gd name="T68" fmla="*/ 0 w 387"/>
                <a:gd name="T69" fmla="*/ 0 h 1079"/>
                <a:gd name="T70" fmla="*/ 0 w 387"/>
                <a:gd name="T71" fmla="*/ 0 h 1079"/>
                <a:gd name="T72" fmla="*/ 0 w 387"/>
                <a:gd name="T73" fmla="*/ 0 h 1079"/>
                <a:gd name="T74" fmla="*/ 0 w 387"/>
                <a:gd name="T75" fmla="*/ 0 h 1079"/>
                <a:gd name="T76" fmla="*/ 0 w 387"/>
                <a:gd name="T77" fmla="*/ 0 h 10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7" h="1079">
                  <a:moveTo>
                    <a:pt x="38" y="71"/>
                  </a:moveTo>
                  <a:lnTo>
                    <a:pt x="58" y="13"/>
                  </a:lnTo>
                  <a:lnTo>
                    <a:pt x="116" y="0"/>
                  </a:lnTo>
                  <a:lnTo>
                    <a:pt x="167" y="26"/>
                  </a:lnTo>
                  <a:lnTo>
                    <a:pt x="232" y="135"/>
                  </a:lnTo>
                  <a:lnTo>
                    <a:pt x="309" y="264"/>
                  </a:lnTo>
                  <a:lnTo>
                    <a:pt x="367" y="371"/>
                  </a:lnTo>
                  <a:lnTo>
                    <a:pt x="387" y="484"/>
                  </a:lnTo>
                  <a:lnTo>
                    <a:pt x="380" y="562"/>
                  </a:lnTo>
                  <a:lnTo>
                    <a:pt x="322" y="666"/>
                  </a:lnTo>
                  <a:lnTo>
                    <a:pt x="251" y="737"/>
                  </a:lnTo>
                  <a:lnTo>
                    <a:pt x="193" y="769"/>
                  </a:lnTo>
                  <a:lnTo>
                    <a:pt x="103" y="788"/>
                  </a:lnTo>
                  <a:lnTo>
                    <a:pt x="71" y="821"/>
                  </a:lnTo>
                  <a:lnTo>
                    <a:pt x="96" y="872"/>
                  </a:lnTo>
                  <a:lnTo>
                    <a:pt x="142" y="917"/>
                  </a:lnTo>
                  <a:lnTo>
                    <a:pt x="174" y="1001"/>
                  </a:lnTo>
                  <a:lnTo>
                    <a:pt x="225" y="995"/>
                  </a:lnTo>
                  <a:lnTo>
                    <a:pt x="258" y="1040"/>
                  </a:lnTo>
                  <a:lnTo>
                    <a:pt x="212" y="1079"/>
                  </a:lnTo>
                  <a:lnTo>
                    <a:pt x="174" y="1059"/>
                  </a:lnTo>
                  <a:lnTo>
                    <a:pt x="129" y="1027"/>
                  </a:lnTo>
                  <a:lnTo>
                    <a:pt x="109" y="943"/>
                  </a:lnTo>
                  <a:lnTo>
                    <a:pt x="45" y="885"/>
                  </a:lnTo>
                  <a:lnTo>
                    <a:pt x="0" y="821"/>
                  </a:lnTo>
                  <a:lnTo>
                    <a:pt x="6" y="775"/>
                  </a:lnTo>
                  <a:lnTo>
                    <a:pt x="51" y="756"/>
                  </a:lnTo>
                  <a:lnTo>
                    <a:pt x="161" y="717"/>
                  </a:lnTo>
                  <a:lnTo>
                    <a:pt x="251" y="666"/>
                  </a:lnTo>
                  <a:lnTo>
                    <a:pt x="283" y="588"/>
                  </a:lnTo>
                  <a:lnTo>
                    <a:pt x="303" y="529"/>
                  </a:lnTo>
                  <a:lnTo>
                    <a:pt x="303" y="477"/>
                  </a:lnTo>
                  <a:lnTo>
                    <a:pt x="296" y="413"/>
                  </a:lnTo>
                  <a:lnTo>
                    <a:pt x="271" y="361"/>
                  </a:lnTo>
                  <a:lnTo>
                    <a:pt x="225" y="284"/>
                  </a:lnTo>
                  <a:lnTo>
                    <a:pt x="148" y="200"/>
                  </a:lnTo>
                  <a:lnTo>
                    <a:pt x="96" y="155"/>
                  </a:lnTo>
                  <a:lnTo>
                    <a:pt x="51" y="103"/>
                  </a:lnTo>
                  <a:lnTo>
                    <a:pt x="3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21"/>
            <p:cNvSpPr>
              <a:spLocks/>
            </p:cNvSpPr>
            <p:nvPr/>
          </p:nvSpPr>
          <p:spPr bwMode="auto">
            <a:xfrm>
              <a:off x="713" y="1863"/>
              <a:ext cx="401" cy="284"/>
            </a:xfrm>
            <a:custGeom>
              <a:avLst/>
              <a:gdLst>
                <a:gd name="T0" fmla="*/ 0 w 801"/>
                <a:gd name="T1" fmla="*/ 0 h 569"/>
                <a:gd name="T2" fmla="*/ 1 w 801"/>
                <a:gd name="T3" fmla="*/ 0 h 569"/>
                <a:gd name="T4" fmla="*/ 1 w 801"/>
                <a:gd name="T5" fmla="*/ 0 h 569"/>
                <a:gd name="T6" fmla="*/ 1 w 801"/>
                <a:gd name="T7" fmla="*/ 0 h 569"/>
                <a:gd name="T8" fmla="*/ 1 w 801"/>
                <a:gd name="T9" fmla="*/ 0 h 569"/>
                <a:gd name="T10" fmla="*/ 1 w 801"/>
                <a:gd name="T11" fmla="*/ 0 h 569"/>
                <a:gd name="T12" fmla="*/ 1 w 801"/>
                <a:gd name="T13" fmla="*/ 0 h 569"/>
                <a:gd name="T14" fmla="*/ 1 w 801"/>
                <a:gd name="T15" fmla="*/ 0 h 569"/>
                <a:gd name="T16" fmla="*/ 1 w 801"/>
                <a:gd name="T17" fmla="*/ 0 h 569"/>
                <a:gd name="T18" fmla="*/ 1 w 801"/>
                <a:gd name="T19" fmla="*/ 0 h 569"/>
                <a:gd name="T20" fmla="*/ 1 w 801"/>
                <a:gd name="T21" fmla="*/ 0 h 569"/>
                <a:gd name="T22" fmla="*/ 1 w 801"/>
                <a:gd name="T23" fmla="*/ 0 h 569"/>
                <a:gd name="T24" fmla="*/ 1 w 801"/>
                <a:gd name="T25" fmla="*/ 0 h 569"/>
                <a:gd name="T26" fmla="*/ 1 w 801"/>
                <a:gd name="T27" fmla="*/ 0 h 569"/>
                <a:gd name="T28" fmla="*/ 1 w 801"/>
                <a:gd name="T29" fmla="*/ 0 h 569"/>
                <a:gd name="T30" fmla="*/ 1 w 801"/>
                <a:gd name="T31" fmla="*/ 0 h 569"/>
                <a:gd name="T32" fmla="*/ 1 w 801"/>
                <a:gd name="T33" fmla="*/ 0 h 569"/>
                <a:gd name="T34" fmla="*/ 1 w 801"/>
                <a:gd name="T35" fmla="*/ 0 h 569"/>
                <a:gd name="T36" fmla="*/ 1 w 801"/>
                <a:gd name="T37" fmla="*/ 0 h 569"/>
                <a:gd name="T38" fmla="*/ 1 w 801"/>
                <a:gd name="T39" fmla="*/ 0 h 569"/>
                <a:gd name="T40" fmla="*/ 1 w 801"/>
                <a:gd name="T41" fmla="*/ 0 h 569"/>
                <a:gd name="T42" fmla="*/ 1 w 801"/>
                <a:gd name="T43" fmla="*/ 0 h 569"/>
                <a:gd name="T44" fmla="*/ 1 w 801"/>
                <a:gd name="T45" fmla="*/ 0 h 569"/>
                <a:gd name="T46" fmla="*/ 1 w 801"/>
                <a:gd name="T47" fmla="*/ 0 h 569"/>
                <a:gd name="T48" fmla="*/ 1 w 801"/>
                <a:gd name="T49" fmla="*/ 0 h 569"/>
                <a:gd name="T50" fmla="*/ 1 w 801"/>
                <a:gd name="T51" fmla="*/ 0 h 569"/>
                <a:gd name="T52" fmla="*/ 1 w 801"/>
                <a:gd name="T53" fmla="*/ 0 h 569"/>
                <a:gd name="T54" fmla="*/ 1 w 801"/>
                <a:gd name="T55" fmla="*/ 0 h 569"/>
                <a:gd name="T56" fmla="*/ 1 w 801"/>
                <a:gd name="T57" fmla="*/ 0 h 569"/>
                <a:gd name="T58" fmla="*/ 1 w 801"/>
                <a:gd name="T59" fmla="*/ 0 h 569"/>
                <a:gd name="T60" fmla="*/ 1 w 801"/>
                <a:gd name="T61" fmla="*/ 0 h 569"/>
                <a:gd name="T62" fmla="*/ 1 w 801"/>
                <a:gd name="T63" fmla="*/ 0 h 569"/>
                <a:gd name="T64" fmla="*/ 1 w 801"/>
                <a:gd name="T65" fmla="*/ 0 h 569"/>
                <a:gd name="T66" fmla="*/ 1 w 801"/>
                <a:gd name="T67" fmla="*/ 0 h 569"/>
                <a:gd name="T68" fmla="*/ 1 w 801"/>
                <a:gd name="T69" fmla="*/ 0 h 569"/>
                <a:gd name="T70" fmla="*/ 1 w 801"/>
                <a:gd name="T71" fmla="*/ 0 h 569"/>
                <a:gd name="T72" fmla="*/ 1 w 801"/>
                <a:gd name="T73" fmla="*/ 0 h 569"/>
                <a:gd name="T74" fmla="*/ 1 w 801"/>
                <a:gd name="T75" fmla="*/ 0 h 569"/>
                <a:gd name="T76" fmla="*/ 1 w 801"/>
                <a:gd name="T77" fmla="*/ 0 h 569"/>
                <a:gd name="T78" fmla="*/ 1 w 801"/>
                <a:gd name="T79" fmla="*/ 0 h 569"/>
                <a:gd name="T80" fmla="*/ 0 w 801"/>
                <a:gd name="T81" fmla="*/ 0 h 5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01" h="569">
                  <a:moveTo>
                    <a:pt x="0" y="290"/>
                  </a:moveTo>
                  <a:lnTo>
                    <a:pt x="6" y="342"/>
                  </a:lnTo>
                  <a:lnTo>
                    <a:pt x="103" y="380"/>
                  </a:lnTo>
                  <a:lnTo>
                    <a:pt x="206" y="387"/>
                  </a:lnTo>
                  <a:lnTo>
                    <a:pt x="303" y="348"/>
                  </a:lnTo>
                  <a:lnTo>
                    <a:pt x="374" y="239"/>
                  </a:lnTo>
                  <a:lnTo>
                    <a:pt x="425" y="129"/>
                  </a:lnTo>
                  <a:lnTo>
                    <a:pt x="445" y="109"/>
                  </a:lnTo>
                  <a:lnTo>
                    <a:pt x="477" y="116"/>
                  </a:lnTo>
                  <a:lnTo>
                    <a:pt x="522" y="206"/>
                  </a:lnTo>
                  <a:lnTo>
                    <a:pt x="561" y="368"/>
                  </a:lnTo>
                  <a:lnTo>
                    <a:pt x="587" y="490"/>
                  </a:lnTo>
                  <a:lnTo>
                    <a:pt x="599" y="555"/>
                  </a:lnTo>
                  <a:lnTo>
                    <a:pt x="638" y="569"/>
                  </a:lnTo>
                  <a:lnTo>
                    <a:pt x="670" y="542"/>
                  </a:lnTo>
                  <a:lnTo>
                    <a:pt x="696" y="451"/>
                  </a:lnTo>
                  <a:lnTo>
                    <a:pt x="735" y="368"/>
                  </a:lnTo>
                  <a:lnTo>
                    <a:pt x="754" y="264"/>
                  </a:lnTo>
                  <a:lnTo>
                    <a:pt x="793" y="258"/>
                  </a:lnTo>
                  <a:lnTo>
                    <a:pt x="801" y="239"/>
                  </a:lnTo>
                  <a:lnTo>
                    <a:pt x="774" y="213"/>
                  </a:lnTo>
                  <a:lnTo>
                    <a:pt x="728" y="219"/>
                  </a:lnTo>
                  <a:lnTo>
                    <a:pt x="709" y="284"/>
                  </a:lnTo>
                  <a:lnTo>
                    <a:pt x="703" y="335"/>
                  </a:lnTo>
                  <a:lnTo>
                    <a:pt x="677" y="406"/>
                  </a:lnTo>
                  <a:lnTo>
                    <a:pt x="645" y="432"/>
                  </a:lnTo>
                  <a:lnTo>
                    <a:pt x="619" y="355"/>
                  </a:lnTo>
                  <a:lnTo>
                    <a:pt x="587" y="219"/>
                  </a:lnTo>
                  <a:lnTo>
                    <a:pt x="567" y="155"/>
                  </a:lnTo>
                  <a:lnTo>
                    <a:pt x="528" y="77"/>
                  </a:lnTo>
                  <a:lnTo>
                    <a:pt x="496" y="19"/>
                  </a:lnTo>
                  <a:lnTo>
                    <a:pt x="438" y="0"/>
                  </a:lnTo>
                  <a:lnTo>
                    <a:pt x="412" y="6"/>
                  </a:lnTo>
                  <a:lnTo>
                    <a:pt x="374" y="90"/>
                  </a:lnTo>
                  <a:lnTo>
                    <a:pt x="329" y="193"/>
                  </a:lnTo>
                  <a:lnTo>
                    <a:pt x="283" y="239"/>
                  </a:lnTo>
                  <a:lnTo>
                    <a:pt x="225" y="284"/>
                  </a:lnTo>
                  <a:lnTo>
                    <a:pt x="154" y="245"/>
                  </a:lnTo>
                  <a:lnTo>
                    <a:pt x="70" y="219"/>
                  </a:lnTo>
                  <a:lnTo>
                    <a:pt x="38" y="245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495300" y="1752600"/>
            <a:ext cx="4191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Do we run around the plant to determine the measurements values?</a:t>
            </a:r>
          </a:p>
        </p:txBody>
      </p:sp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2133600" y="6583363"/>
            <a:ext cx="571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Process pictures courtesy of Petro-Canada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3"/>
          <p:cNvGrpSpPr>
            <a:grpSpLocks/>
          </p:cNvGrpSpPr>
          <p:nvPr/>
        </p:nvGrpSpPr>
        <p:grpSpPr bwMode="auto">
          <a:xfrm>
            <a:off x="3733800" y="2519363"/>
            <a:ext cx="5167313" cy="4064000"/>
            <a:chOff x="1776" y="1536"/>
            <a:chExt cx="3255" cy="2560"/>
          </a:xfrm>
        </p:grpSpPr>
        <p:graphicFrame>
          <p:nvGraphicFramePr>
            <p:cNvPr id="42000" name="Object 8"/>
            <p:cNvGraphicFramePr>
              <a:graphicFrameLocks noChangeAspect="1"/>
            </p:cNvGraphicFramePr>
            <p:nvPr/>
          </p:nvGraphicFramePr>
          <p:xfrm>
            <a:off x="1776" y="1536"/>
            <a:ext cx="3255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8" name="Photo Editor Photo" r:id="rId3" imgW="15629975" imgH="12292125" progId="MSPhotoEd.3">
                    <p:embed/>
                  </p:oleObj>
                </mc:Choice>
                <mc:Fallback>
                  <p:oleObj name="Photo Editor Photo" r:id="rId3" imgW="15629975" imgH="12292125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536"/>
                          <a:ext cx="3255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1" name="Rectangle 12"/>
            <p:cNvSpPr>
              <a:spLocks noChangeArrowheads="1"/>
            </p:cNvSpPr>
            <p:nvPr/>
          </p:nvSpPr>
          <p:spPr bwMode="auto">
            <a:xfrm>
              <a:off x="4176" y="1968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1987" name="AutoShape 6"/>
          <p:cNvSpPr>
            <a:spLocks noChangeArrowheads="1"/>
          </p:cNvSpPr>
          <p:nvPr/>
        </p:nvSpPr>
        <p:spPr bwMode="auto">
          <a:xfrm flipH="1">
            <a:off x="2819400" y="4195763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7"/>
          <p:cNvSpPr>
            <a:spLocks noChangeArrowheads="1"/>
          </p:cNvSpPr>
          <p:nvPr/>
        </p:nvSpPr>
        <p:spPr bwMode="auto">
          <a:xfrm rot="16200000" flipH="1">
            <a:off x="4838700" y="1871663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1295400" y="3890963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Inlet (suction)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5791200" y="198596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Outlet</a:t>
            </a: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382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/>
              <a:t>Flow principles: Let’s look at a typical centrifugal pump</a:t>
            </a:r>
          </a:p>
        </p:txBody>
      </p:sp>
      <p:sp>
        <p:nvSpPr>
          <p:cNvPr id="41992" name="AutoShape 14"/>
          <p:cNvSpPr>
            <a:spLocks/>
          </p:cNvSpPr>
          <p:nvPr/>
        </p:nvSpPr>
        <p:spPr bwMode="auto">
          <a:xfrm rot="5400000">
            <a:off x="7581900" y="545306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3" name="AutoShape 15"/>
          <p:cNvSpPr>
            <a:spLocks/>
          </p:cNvSpPr>
          <p:nvPr/>
        </p:nvSpPr>
        <p:spPr bwMode="auto">
          <a:xfrm rot="5400000">
            <a:off x="5600700" y="545306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7212013" y="615632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Motor (work)</a:t>
            </a:r>
          </a:p>
        </p:txBody>
      </p:sp>
      <p:sp>
        <p:nvSpPr>
          <p:cNvPr id="41995" name="Text Box 17"/>
          <p:cNvSpPr txBox="1">
            <a:spLocks noChangeArrowheads="1"/>
          </p:cNvSpPr>
          <p:nvPr/>
        </p:nvSpPr>
        <p:spPr bwMode="auto">
          <a:xfrm>
            <a:off x="5181600" y="63293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Pump</a:t>
            </a:r>
          </a:p>
        </p:txBody>
      </p:sp>
      <p:sp>
        <p:nvSpPr>
          <p:cNvPr id="41996" name="Text Box 18"/>
          <p:cNvSpPr txBox="1">
            <a:spLocks noChangeArrowheads="1"/>
          </p:cNvSpPr>
          <p:nvPr/>
        </p:nvSpPr>
        <p:spPr bwMode="auto">
          <a:xfrm>
            <a:off x="1295400" y="5033963"/>
            <a:ext cx="28194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Flow = F1 (m</a:t>
            </a:r>
            <a:r>
              <a:rPr lang="en-US" altLang="en-US" sz="1600" b="1" baseline="30000">
                <a:latin typeface="Arial" charset="0"/>
              </a:rPr>
              <a:t>3</a:t>
            </a:r>
            <a:r>
              <a:rPr lang="en-US" altLang="en-US" sz="1600" b="1">
                <a:latin typeface="Arial" charset="0"/>
              </a:rPr>
              <a:t>/min)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Pressure = P1 (kPa)</a:t>
            </a:r>
          </a:p>
        </p:txBody>
      </p:sp>
      <p:sp>
        <p:nvSpPr>
          <p:cNvPr id="41997" name="Text Box 19"/>
          <p:cNvSpPr txBox="1">
            <a:spLocks noChangeArrowheads="1"/>
          </p:cNvSpPr>
          <p:nvPr/>
        </p:nvSpPr>
        <p:spPr bwMode="auto">
          <a:xfrm>
            <a:off x="6858000" y="1833563"/>
            <a:ext cx="216058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Flow = F2 (m</a:t>
            </a:r>
            <a:r>
              <a:rPr lang="en-US" altLang="en-US" sz="1600" b="1" baseline="30000">
                <a:latin typeface="Arial" charset="0"/>
              </a:rPr>
              <a:t>3</a:t>
            </a:r>
            <a:r>
              <a:rPr lang="en-US" altLang="en-US" sz="1600" b="1">
                <a:latin typeface="Arial" charset="0"/>
              </a:rPr>
              <a:t>/min)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Pressure = P2 (kPa)</a:t>
            </a:r>
          </a:p>
        </p:txBody>
      </p:sp>
      <p:sp>
        <p:nvSpPr>
          <p:cNvPr id="41998" name="Rectangle 25"/>
          <p:cNvSpPr>
            <a:spLocks noChangeArrowheads="1"/>
          </p:cNvSpPr>
          <p:nvPr/>
        </p:nvSpPr>
        <p:spPr bwMode="auto">
          <a:xfrm>
            <a:off x="304800" y="2286000"/>
            <a:ext cx="4387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hlinkClick r:id="rId5"/>
              </a:rPr>
              <a:t>http://www.pumpworld.com/centrif1.htm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9" name="Text Box 26"/>
          <p:cNvSpPr txBox="1">
            <a:spLocks noChangeArrowheads="1"/>
          </p:cNvSpPr>
          <p:nvPr/>
        </p:nvSpPr>
        <p:spPr bwMode="auto">
          <a:xfrm>
            <a:off x="304800" y="114300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For an animation and description of the basics of a centrifugal pump, follow the hyperlink 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733800" y="2519363"/>
            <a:ext cx="5167313" cy="4064000"/>
            <a:chOff x="1776" y="1536"/>
            <a:chExt cx="3255" cy="2560"/>
          </a:xfrm>
        </p:grpSpPr>
        <p:graphicFrame>
          <p:nvGraphicFramePr>
            <p:cNvPr id="43027" name="Object 3"/>
            <p:cNvGraphicFramePr>
              <a:graphicFrameLocks noChangeAspect="1"/>
            </p:cNvGraphicFramePr>
            <p:nvPr/>
          </p:nvGraphicFramePr>
          <p:xfrm>
            <a:off x="1776" y="1536"/>
            <a:ext cx="3255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5" name="Photo Editor Photo" r:id="rId3" imgW="15629975" imgH="12292125" progId="MSPhotoEd.3">
                    <p:embed/>
                  </p:oleObj>
                </mc:Choice>
                <mc:Fallback>
                  <p:oleObj name="Photo Editor Photo" r:id="rId3" imgW="15629975" imgH="12292125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536"/>
                          <a:ext cx="3255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28" name="Rectangle 4"/>
            <p:cNvSpPr>
              <a:spLocks noChangeArrowheads="1"/>
            </p:cNvSpPr>
            <p:nvPr/>
          </p:nvSpPr>
          <p:spPr bwMode="auto">
            <a:xfrm>
              <a:off x="4176" y="1968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3011" name="AutoShape 5"/>
          <p:cNvSpPr>
            <a:spLocks noChangeArrowheads="1"/>
          </p:cNvSpPr>
          <p:nvPr/>
        </p:nvSpPr>
        <p:spPr bwMode="auto">
          <a:xfrm flipH="1">
            <a:off x="2819400" y="4195763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2" name="AutoShape 6"/>
          <p:cNvSpPr>
            <a:spLocks noChangeArrowheads="1"/>
          </p:cNvSpPr>
          <p:nvPr/>
        </p:nvSpPr>
        <p:spPr bwMode="auto">
          <a:xfrm rot="16200000" flipH="1">
            <a:off x="4838700" y="1871663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295400" y="3890963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Inlet (suction)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5791200" y="198596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Outlet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381000" y="304800"/>
            <a:ext cx="8382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/>
              <a:t>Flow principles: Let’s look at a typical centrifugal pump</a:t>
            </a:r>
          </a:p>
        </p:txBody>
      </p:sp>
      <p:sp>
        <p:nvSpPr>
          <p:cNvPr id="43016" name="AutoShape 10"/>
          <p:cNvSpPr>
            <a:spLocks/>
          </p:cNvSpPr>
          <p:nvPr/>
        </p:nvSpPr>
        <p:spPr bwMode="auto">
          <a:xfrm rot="5400000">
            <a:off x="7581900" y="545306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7" name="AutoShape 11"/>
          <p:cNvSpPr>
            <a:spLocks/>
          </p:cNvSpPr>
          <p:nvPr/>
        </p:nvSpPr>
        <p:spPr bwMode="auto">
          <a:xfrm rot="5400000">
            <a:off x="5600700" y="545306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7212013" y="615632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Motor (work)</a:t>
            </a:r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5181600" y="63293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Pump</a:t>
            </a:r>
          </a:p>
        </p:txBody>
      </p:sp>
      <p:sp>
        <p:nvSpPr>
          <p:cNvPr id="43020" name="Text Box 14"/>
          <p:cNvSpPr txBox="1">
            <a:spLocks noChangeArrowheads="1"/>
          </p:cNvSpPr>
          <p:nvPr/>
        </p:nvSpPr>
        <p:spPr bwMode="auto">
          <a:xfrm>
            <a:off x="1295400" y="5033963"/>
            <a:ext cx="28194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Flow = F1 (m</a:t>
            </a:r>
            <a:r>
              <a:rPr lang="en-US" altLang="en-US" sz="1600" b="1" baseline="30000">
                <a:latin typeface="Arial" charset="0"/>
              </a:rPr>
              <a:t>3</a:t>
            </a:r>
            <a:r>
              <a:rPr lang="en-US" altLang="en-US" sz="1600" b="1">
                <a:latin typeface="Arial" charset="0"/>
              </a:rPr>
              <a:t>/min)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Pressure = P1 (kPa)</a:t>
            </a:r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6858000" y="1833563"/>
            <a:ext cx="216058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Flow = F2 (m</a:t>
            </a:r>
            <a:r>
              <a:rPr lang="en-US" altLang="en-US" sz="1600" b="1" baseline="30000">
                <a:latin typeface="Arial" charset="0"/>
              </a:rPr>
              <a:t>3</a:t>
            </a:r>
            <a:r>
              <a:rPr lang="en-US" altLang="en-US" sz="1600" b="1">
                <a:latin typeface="Arial" charset="0"/>
              </a:rPr>
              <a:t>/min)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Pressure = P2 (kPa)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304800" y="1219200"/>
            <a:ext cx="3657600" cy="2438400"/>
            <a:chOff x="192" y="768"/>
            <a:chExt cx="2304" cy="1536"/>
          </a:xfrm>
        </p:grpSpPr>
        <p:sp>
          <p:nvSpPr>
            <p:cNvPr id="43023" name="Text Box 17"/>
            <p:cNvSpPr txBox="1">
              <a:spLocks noChangeArrowheads="1"/>
            </p:cNvSpPr>
            <p:nvPr/>
          </p:nvSpPr>
          <p:spPr bwMode="auto">
            <a:xfrm>
              <a:off x="1296" y="1056"/>
              <a:ext cx="1200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charset="0"/>
                </a:rPr>
                <a:t>F1          F2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charset="0"/>
                </a:rPr>
                <a:t>P1          P2</a:t>
              </a:r>
            </a:p>
          </p:txBody>
        </p:sp>
        <p:sp>
          <p:nvSpPr>
            <p:cNvPr id="43024" name="Oval 18"/>
            <p:cNvSpPr>
              <a:spLocks noChangeArrowheads="1"/>
            </p:cNvSpPr>
            <p:nvPr/>
          </p:nvSpPr>
          <p:spPr bwMode="auto">
            <a:xfrm>
              <a:off x="1680" y="816"/>
              <a:ext cx="336" cy="14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3025" name="Text Box 19"/>
            <p:cNvSpPr txBox="1">
              <a:spLocks noChangeArrowheads="1"/>
            </p:cNvSpPr>
            <p:nvPr/>
          </p:nvSpPr>
          <p:spPr bwMode="auto">
            <a:xfrm>
              <a:off x="192" y="768"/>
              <a:ext cx="816" cy="13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charset="0"/>
                </a:rPr>
                <a:t>What goes here?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charset="0"/>
                </a:rPr>
                <a:t>=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charset="0"/>
                </a:rPr>
                <a:t>&gt;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charset="0"/>
                </a:rPr>
                <a:t>&lt;</a:t>
              </a:r>
            </a:p>
          </p:txBody>
        </p:sp>
        <p:sp>
          <p:nvSpPr>
            <p:cNvPr id="43026" name="Line 20"/>
            <p:cNvSpPr>
              <a:spLocks noChangeShapeType="1"/>
            </p:cNvSpPr>
            <p:nvPr/>
          </p:nvSpPr>
          <p:spPr bwMode="auto">
            <a:xfrm>
              <a:off x="1008" y="960"/>
              <a:ext cx="7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733800" y="2519363"/>
            <a:ext cx="5167313" cy="4064000"/>
            <a:chOff x="1776" y="1536"/>
            <a:chExt cx="3255" cy="2560"/>
          </a:xfrm>
        </p:grpSpPr>
        <p:graphicFrame>
          <p:nvGraphicFramePr>
            <p:cNvPr id="44050" name="Object 3"/>
            <p:cNvGraphicFramePr>
              <a:graphicFrameLocks noChangeAspect="1"/>
            </p:cNvGraphicFramePr>
            <p:nvPr/>
          </p:nvGraphicFramePr>
          <p:xfrm>
            <a:off x="1776" y="1536"/>
            <a:ext cx="3255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8" name="Photo Editor Photo" r:id="rId3" imgW="15629975" imgH="12292125" progId="MSPhotoEd.3">
                    <p:embed/>
                  </p:oleObj>
                </mc:Choice>
                <mc:Fallback>
                  <p:oleObj name="Photo Editor Photo" r:id="rId3" imgW="15629975" imgH="12292125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536"/>
                          <a:ext cx="3255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51" name="Rectangle 4"/>
            <p:cNvSpPr>
              <a:spLocks noChangeArrowheads="1"/>
            </p:cNvSpPr>
            <p:nvPr/>
          </p:nvSpPr>
          <p:spPr bwMode="auto">
            <a:xfrm>
              <a:off x="4176" y="1968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4035" name="AutoShape 5"/>
          <p:cNvSpPr>
            <a:spLocks noChangeArrowheads="1"/>
          </p:cNvSpPr>
          <p:nvPr/>
        </p:nvSpPr>
        <p:spPr bwMode="auto">
          <a:xfrm flipH="1">
            <a:off x="2819400" y="4195763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6" name="AutoShape 6"/>
          <p:cNvSpPr>
            <a:spLocks noChangeArrowheads="1"/>
          </p:cNvSpPr>
          <p:nvPr/>
        </p:nvSpPr>
        <p:spPr bwMode="auto">
          <a:xfrm rot="16200000" flipH="1">
            <a:off x="4838700" y="1871663"/>
            <a:ext cx="1371600" cy="381000"/>
          </a:xfrm>
          <a:prstGeom prst="leftArrow">
            <a:avLst>
              <a:gd name="adj1" fmla="val 50000"/>
              <a:gd name="adj2" fmla="val 90000"/>
            </a:avLst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295400" y="3890963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Inlet (suction)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5791200" y="198596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Outlet</a:t>
            </a:r>
          </a:p>
        </p:txBody>
      </p:sp>
      <p:sp>
        <p:nvSpPr>
          <p:cNvPr id="44039" name="AutoShape 10"/>
          <p:cNvSpPr>
            <a:spLocks/>
          </p:cNvSpPr>
          <p:nvPr/>
        </p:nvSpPr>
        <p:spPr bwMode="auto">
          <a:xfrm rot="5400000">
            <a:off x="7581900" y="545306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40" name="AutoShape 11"/>
          <p:cNvSpPr>
            <a:spLocks/>
          </p:cNvSpPr>
          <p:nvPr/>
        </p:nvSpPr>
        <p:spPr bwMode="auto">
          <a:xfrm rot="5400000">
            <a:off x="5600700" y="545306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7212013" y="615632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Motor (work)</a:t>
            </a:r>
          </a:p>
        </p:txBody>
      </p:sp>
      <p:sp>
        <p:nvSpPr>
          <p:cNvPr id="44042" name="Text Box 13"/>
          <p:cNvSpPr txBox="1">
            <a:spLocks noChangeArrowheads="1"/>
          </p:cNvSpPr>
          <p:nvPr/>
        </p:nvSpPr>
        <p:spPr bwMode="auto">
          <a:xfrm>
            <a:off x="5181600" y="632936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Pump</a:t>
            </a:r>
          </a:p>
        </p:txBody>
      </p:sp>
      <p:sp>
        <p:nvSpPr>
          <p:cNvPr id="44043" name="Text Box 14"/>
          <p:cNvSpPr txBox="1">
            <a:spLocks noChangeArrowheads="1"/>
          </p:cNvSpPr>
          <p:nvPr/>
        </p:nvSpPr>
        <p:spPr bwMode="auto">
          <a:xfrm>
            <a:off x="1295400" y="5033963"/>
            <a:ext cx="28194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Flow = F1 (m</a:t>
            </a:r>
            <a:r>
              <a:rPr lang="en-US" altLang="en-US" sz="1600" b="1" baseline="30000">
                <a:latin typeface="Arial" charset="0"/>
              </a:rPr>
              <a:t>3</a:t>
            </a:r>
            <a:r>
              <a:rPr lang="en-US" altLang="en-US" sz="1600" b="1">
                <a:latin typeface="Arial" charset="0"/>
              </a:rPr>
              <a:t>/min)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Pressure = P1 (kPa)</a:t>
            </a:r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6858000" y="1833563"/>
            <a:ext cx="216058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Flow = F2 (m</a:t>
            </a:r>
            <a:r>
              <a:rPr lang="en-US" altLang="en-US" sz="1600" b="1" baseline="30000">
                <a:latin typeface="Arial" charset="0"/>
              </a:rPr>
              <a:t>3</a:t>
            </a:r>
            <a:r>
              <a:rPr lang="en-US" altLang="en-US" sz="1600" b="1">
                <a:latin typeface="Arial" charset="0"/>
              </a:rPr>
              <a:t>/min)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Pressure = P2 (kPa)</a:t>
            </a:r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2057400" y="1676400"/>
            <a:ext cx="266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F1    </a:t>
            </a: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 =</a:t>
            </a:r>
            <a:r>
              <a:rPr lang="en-US" altLang="en-US" sz="2400" b="1">
                <a:latin typeface="Arial" charset="0"/>
              </a:rPr>
              <a:t>     F2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P1    </a:t>
            </a: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US" altLang="en-US" sz="2400" b="1">
                <a:latin typeface="Arial" charset="0"/>
              </a:rPr>
              <a:t>      P2</a:t>
            </a:r>
          </a:p>
        </p:txBody>
      </p:sp>
      <p:sp>
        <p:nvSpPr>
          <p:cNvPr id="44046" name="Oval 17"/>
          <p:cNvSpPr>
            <a:spLocks noChangeArrowheads="1"/>
          </p:cNvSpPr>
          <p:nvPr/>
        </p:nvSpPr>
        <p:spPr bwMode="auto">
          <a:xfrm>
            <a:off x="2720975" y="1295400"/>
            <a:ext cx="533400" cy="2362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1295400" cy="2163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What goes here?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&gt;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&lt;</a:t>
            </a:r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>
            <a:off x="1600200" y="15240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Text Box 20"/>
          <p:cNvSpPr txBox="1">
            <a:spLocks noChangeArrowheads="1"/>
          </p:cNvSpPr>
          <p:nvPr/>
        </p:nvSpPr>
        <p:spPr bwMode="auto">
          <a:xfrm>
            <a:off x="381000" y="304800"/>
            <a:ext cx="8382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/>
              <a:t>Flow principles: Let’s look at a typical centrifugal pump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Line 5"/>
          <p:cNvSpPr>
            <a:spLocks noChangeShapeType="1"/>
          </p:cNvSpPr>
          <p:nvPr/>
        </p:nvSpPr>
        <p:spPr bwMode="auto">
          <a:xfrm>
            <a:off x="2133600" y="3886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2133600" y="5867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3032125" y="5954713"/>
            <a:ext cx="86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Flow rate</a:t>
            </a:r>
            <a:endParaRPr lang="en-US" altLang="en-US" sz="2400"/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 rot="-5400000">
            <a:off x="954088" y="4567238"/>
            <a:ext cx="174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Head at pump outlet</a:t>
            </a:r>
            <a:endParaRPr lang="en-US" altLang="en-US" sz="2400" b="1"/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>
            <a:off x="21336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4" name="Group 22"/>
          <p:cNvGrpSpPr>
            <a:grpSpLocks/>
          </p:cNvGrpSpPr>
          <p:nvPr/>
        </p:nvGrpSpPr>
        <p:grpSpPr bwMode="auto">
          <a:xfrm>
            <a:off x="838200" y="1447800"/>
            <a:ext cx="6019800" cy="2316163"/>
            <a:chOff x="1104" y="1392"/>
            <a:chExt cx="3792" cy="1459"/>
          </a:xfrm>
        </p:grpSpPr>
        <p:sp>
          <p:nvSpPr>
            <p:cNvPr id="45071" name="Freeform 23"/>
            <p:cNvSpPr>
              <a:spLocks noEditPoints="1"/>
            </p:cNvSpPr>
            <p:nvPr/>
          </p:nvSpPr>
          <p:spPr bwMode="auto">
            <a:xfrm>
              <a:off x="1694" y="2475"/>
              <a:ext cx="253" cy="260"/>
            </a:xfrm>
            <a:custGeom>
              <a:avLst/>
              <a:gdLst>
                <a:gd name="T0" fmla="*/ 0 w 576"/>
                <a:gd name="T1" fmla="*/ 0 h 633"/>
                <a:gd name="T2" fmla="*/ 0 w 576"/>
                <a:gd name="T3" fmla="*/ 0 h 633"/>
                <a:gd name="T4" fmla="*/ 0 w 576"/>
                <a:gd name="T5" fmla="*/ 0 h 633"/>
                <a:gd name="T6" fmla="*/ 0 w 576"/>
                <a:gd name="T7" fmla="*/ 0 h 633"/>
                <a:gd name="T8" fmla="*/ 0 w 576"/>
                <a:gd name="T9" fmla="*/ 0 h 633"/>
                <a:gd name="T10" fmla="*/ 0 w 576"/>
                <a:gd name="T11" fmla="*/ 0 h 633"/>
                <a:gd name="T12" fmla="*/ 0 w 576"/>
                <a:gd name="T13" fmla="*/ 0 h 633"/>
                <a:gd name="T14" fmla="*/ 0 w 576"/>
                <a:gd name="T15" fmla="*/ 0 h 633"/>
                <a:gd name="T16" fmla="*/ 0 w 576"/>
                <a:gd name="T17" fmla="*/ 0 h 633"/>
                <a:gd name="T18" fmla="*/ 0 w 576"/>
                <a:gd name="T19" fmla="*/ 0 h 633"/>
                <a:gd name="T20" fmla="*/ 0 w 576"/>
                <a:gd name="T21" fmla="*/ 0 h 633"/>
                <a:gd name="T22" fmla="*/ 0 w 576"/>
                <a:gd name="T23" fmla="*/ 0 h 633"/>
                <a:gd name="T24" fmla="*/ 0 w 576"/>
                <a:gd name="T25" fmla="*/ 0 h 633"/>
                <a:gd name="T26" fmla="*/ 0 w 576"/>
                <a:gd name="T27" fmla="*/ 0 h 633"/>
                <a:gd name="T28" fmla="*/ 0 w 576"/>
                <a:gd name="T29" fmla="*/ 0 h 633"/>
                <a:gd name="T30" fmla="*/ 0 w 576"/>
                <a:gd name="T31" fmla="*/ 0 h 633"/>
                <a:gd name="T32" fmla="*/ 0 w 576"/>
                <a:gd name="T33" fmla="*/ 0 h 633"/>
                <a:gd name="T34" fmla="*/ 0 w 576"/>
                <a:gd name="T35" fmla="*/ 0 h 633"/>
                <a:gd name="T36" fmla="*/ 0 w 576"/>
                <a:gd name="T37" fmla="*/ 0 h 633"/>
                <a:gd name="T38" fmla="*/ 0 w 576"/>
                <a:gd name="T39" fmla="*/ 0 h 633"/>
                <a:gd name="T40" fmla="*/ 0 w 576"/>
                <a:gd name="T41" fmla="*/ 0 h 633"/>
                <a:gd name="T42" fmla="*/ 0 w 576"/>
                <a:gd name="T43" fmla="*/ 0 h 633"/>
                <a:gd name="T44" fmla="*/ 0 w 576"/>
                <a:gd name="T45" fmla="*/ 0 h 633"/>
                <a:gd name="T46" fmla="*/ 0 w 576"/>
                <a:gd name="T47" fmla="*/ 0 h 633"/>
                <a:gd name="T48" fmla="*/ 0 w 576"/>
                <a:gd name="T49" fmla="*/ 0 h 633"/>
                <a:gd name="T50" fmla="*/ 0 w 576"/>
                <a:gd name="T51" fmla="*/ 0 h 633"/>
                <a:gd name="T52" fmla="*/ 0 w 576"/>
                <a:gd name="T53" fmla="*/ 0 h 633"/>
                <a:gd name="T54" fmla="*/ 0 w 576"/>
                <a:gd name="T55" fmla="*/ 0 h 633"/>
                <a:gd name="T56" fmla="*/ 0 w 576"/>
                <a:gd name="T57" fmla="*/ 0 h 633"/>
                <a:gd name="T58" fmla="*/ 0 w 576"/>
                <a:gd name="T59" fmla="*/ 0 h 633"/>
                <a:gd name="T60" fmla="*/ 0 w 576"/>
                <a:gd name="T61" fmla="*/ 0 h 633"/>
                <a:gd name="T62" fmla="*/ 0 w 576"/>
                <a:gd name="T63" fmla="*/ 0 h 633"/>
                <a:gd name="T64" fmla="*/ 0 w 576"/>
                <a:gd name="T65" fmla="*/ 0 h 633"/>
                <a:gd name="T66" fmla="*/ 0 w 576"/>
                <a:gd name="T67" fmla="*/ 0 h 633"/>
                <a:gd name="T68" fmla="*/ 0 w 576"/>
                <a:gd name="T69" fmla="*/ 0 h 633"/>
                <a:gd name="T70" fmla="*/ 0 w 576"/>
                <a:gd name="T71" fmla="*/ 0 h 633"/>
                <a:gd name="T72" fmla="*/ 0 w 576"/>
                <a:gd name="T73" fmla="*/ 0 h 633"/>
                <a:gd name="T74" fmla="*/ 0 w 576"/>
                <a:gd name="T75" fmla="*/ 0 h 633"/>
                <a:gd name="T76" fmla="*/ 0 w 576"/>
                <a:gd name="T77" fmla="*/ 0 h 633"/>
                <a:gd name="T78" fmla="*/ 0 w 576"/>
                <a:gd name="T79" fmla="*/ 0 h 633"/>
                <a:gd name="T80" fmla="*/ 0 w 576"/>
                <a:gd name="T81" fmla="*/ 0 h 633"/>
                <a:gd name="T82" fmla="*/ 0 w 576"/>
                <a:gd name="T83" fmla="*/ 0 h 633"/>
                <a:gd name="T84" fmla="*/ 0 w 576"/>
                <a:gd name="T85" fmla="*/ 0 h 633"/>
                <a:gd name="T86" fmla="*/ 0 w 576"/>
                <a:gd name="T87" fmla="*/ 0 h 633"/>
                <a:gd name="T88" fmla="*/ 0 w 576"/>
                <a:gd name="T89" fmla="*/ 0 h 633"/>
                <a:gd name="T90" fmla="*/ 0 w 576"/>
                <a:gd name="T91" fmla="*/ 0 h 633"/>
                <a:gd name="T92" fmla="*/ 0 w 576"/>
                <a:gd name="T93" fmla="*/ 0 h 633"/>
                <a:gd name="T94" fmla="*/ 0 w 576"/>
                <a:gd name="T95" fmla="*/ 0 h 633"/>
                <a:gd name="T96" fmla="*/ 0 w 576"/>
                <a:gd name="T97" fmla="*/ 0 h 633"/>
                <a:gd name="T98" fmla="*/ 0 w 576"/>
                <a:gd name="T99" fmla="*/ 0 h 633"/>
                <a:gd name="T100" fmla="*/ 0 w 576"/>
                <a:gd name="T101" fmla="*/ 0 h 633"/>
                <a:gd name="T102" fmla="*/ 0 w 576"/>
                <a:gd name="T103" fmla="*/ 0 h 6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" h="633">
                  <a:moveTo>
                    <a:pt x="0" y="288"/>
                  </a:moveTo>
                  <a:lnTo>
                    <a:pt x="4" y="244"/>
                  </a:lnTo>
                  <a:lnTo>
                    <a:pt x="14" y="200"/>
                  </a:lnTo>
                  <a:lnTo>
                    <a:pt x="31" y="157"/>
                  </a:lnTo>
                  <a:lnTo>
                    <a:pt x="56" y="119"/>
                  </a:lnTo>
                  <a:lnTo>
                    <a:pt x="85" y="84"/>
                  </a:lnTo>
                  <a:lnTo>
                    <a:pt x="119" y="56"/>
                  </a:lnTo>
                  <a:lnTo>
                    <a:pt x="158" y="33"/>
                  </a:lnTo>
                  <a:lnTo>
                    <a:pt x="200" y="15"/>
                  </a:lnTo>
                  <a:lnTo>
                    <a:pt x="242" y="4"/>
                  </a:lnTo>
                  <a:lnTo>
                    <a:pt x="288" y="0"/>
                  </a:lnTo>
                  <a:lnTo>
                    <a:pt x="332" y="4"/>
                  </a:lnTo>
                  <a:lnTo>
                    <a:pt x="376" y="15"/>
                  </a:lnTo>
                  <a:lnTo>
                    <a:pt x="418" y="33"/>
                  </a:lnTo>
                  <a:lnTo>
                    <a:pt x="457" y="56"/>
                  </a:lnTo>
                  <a:lnTo>
                    <a:pt x="491" y="84"/>
                  </a:lnTo>
                  <a:lnTo>
                    <a:pt x="520" y="119"/>
                  </a:lnTo>
                  <a:lnTo>
                    <a:pt x="545" y="157"/>
                  </a:lnTo>
                  <a:lnTo>
                    <a:pt x="562" y="200"/>
                  </a:lnTo>
                  <a:lnTo>
                    <a:pt x="572" y="244"/>
                  </a:lnTo>
                  <a:lnTo>
                    <a:pt x="576" y="288"/>
                  </a:lnTo>
                  <a:lnTo>
                    <a:pt x="572" y="334"/>
                  </a:lnTo>
                  <a:lnTo>
                    <a:pt x="562" y="378"/>
                  </a:lnTo>
                  <a:lnTo>
                    <a:pt x="545" y="418"/>
                  </a:lnTo>
                  <a:lnTo>
                    <a:pt x="520" y="459"/>
                  </a:lnTo>
                  <a:lnTo>
                    <a:pt x="491" y="491"/>
                  </a:lnTo>
                  <a:lnTo>
                    <a:pt x="457" y="522"/>
                  </a:lnTo>
                  <a:lnTo>
                    <a:pt x="418" y="545"/>
                  </a:lnTo>
                  <a:lnTo>
                    <a:pt x="376" y="562"/>
                  </a:lnTo>
                  <a:lnTo>
                    <a:pt x="332" y="574"/>
                  </a:lnTo>
                  <a:lnTo>
                    <a:pt x="288" y="576"/>
                  </a:lnTo>
                  <a:lnTo>
                    <a:pt x="242" y="574"/>
                  </a:lnTo>
                  <a:lnTo>
                    <a:pt x="200" y="562"/>
                  </a:lnTo>
                  <a:lnTo>
                    <a:pt x="158" y="545"/>
                  </a:lnTo>
                  <a:lnTo>
                    <a:pt x="119" y="522"/>
                  </a:lnTo>
                  <a:lnTo>
                    <a:pt x="85" y="491"/>
                  </a:lnTo>
                  <a:lnTo>
                    <a:pt x="56" y="459"/>
                  </a:lnTo>
                  <a:lnTo>
                    <a:pt x="31" y="418"/>
                  </a:lnTo>
                  <a:lnTo>
                    <a:pt x="14" y="378"/>
                  </a:lnTo>
                  <a:lnTo>
                    <a:pt x="4" y="334"/>
                  </a:lnTo>
                  <a:lnTo>
                    <a:pt x="0" y="288"/>
                  </a:lnTo>
                  <a:close/>
                  <a:moveTo>
                    <a:pt x="144" y="535"/>
                  </a:moveTo>
                  <a:lnTo>
                    <a:pt x="0" y="633"/>
                  </a:lnTo>
                  <a:lnTo>
                    <a:pt x="576" y="633"/>
                  </a:lnTo>
                  <a:lnTo>
                    <a:pt x="432" y="535"/>
                  </a:lnTo>
                  <a:lnTo>
                    <a:pt x="393" y="556"/>
                  </a:lnTo>
                  <a:lnTo>
                    <a:pt x="351" y="568"/>
                  </a:lnTo>
                  <a:lnTo>
                    <a:pt x="309" y="576"/>
                  </a:lnTo>
                  <a:lnTo>
                    <a:pt x="267" y="576"/>
                  </a:lnTo>
                  <a:lnTo>
                    <a:pt x="223" y="568"/>
                  </a:lnTo>
                  <a:lnTo>
                    <a:pt x="183" y="556"/>
                  </a:lnTo>
                  <a:lnTo>
                    <a:pt x="144" y="535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24"/>
            <p:cNvSpPr>
              <a:spLocks noChangeShapeType="1"/>
            </p:cNvSpPr>
            <p:nvPr/>
          </p:nvSpPr>
          <p:spPr bwMode="auto">
            <a:xfrm>
              <a:off x="1567" y="2593"/>
              <a:ext cx="22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25"/>
            <p:cNvSpPr>
              <a:spLocks/>
            </p:cNvSpPr>
            <p:nvPr/>
          </p:nvSpPr>
          <p:spPr bwMode="auto">
            <a:xfrm>
              <a:off x="1782" y="2575"/>
              <a:ext cx="38" cy="36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8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74" name="Group 26"/>
            <p:cNvGrpSpPr>
              <a:grpSpLocks/>
            </p:cNvGrpSpPr>
            <p:nvPr/>
          </p:nvGrpSpPr>
          <p:grpSpPr bwMode="auto">
            <a:xfrm>
              <a:off x="1820" y="2457"/>
              <a:ext cx="632" cy="39"/>
              <a:chOff x="2016" y="2304"/>
              <a:chExt cx="288" cy="44"/>
            </a:xfrm>
          </p:grpSpPr>
          <p:sp>
            <p:nvSpPr>
              <p:cNvPr id="45102" name="Line 27"/>
              <p:cNvSpPr>
                <a:spLocks noChangeShapeType="1"/>
              </p:cNvSpPr>
              <p:nvPr/>
            </p:nvSpPr>
            <p:spPr bwMode="auto">
              <a:xfrm>
                <a:off x="2016" y="2326"/>
                <a:ext cx="2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3" name="Freeform 28"/>
              <p:cNvSpPr>
                <a:spLocks/>
              </p:cNvSpPr>
              <p:nvPr/>
            </p:nvSpPr>
            <p:spPr bwMode="auto">
              <a:xfrm>
                <a:off x="2260" y="2304"/>
                <a:ext cx="44" cy="44"/>
              </a:xfrm>
              <a:custGeom>
                <a:avLst/>
                <a:gdLst>
                  <a:gd name="T0" fmla="*/ 0 w 88"/>
                  <a:gd name="T1" fmla="*/ 0 h 88"/>
                  <a:gd name="T2" fmla="*/ 1 w 88"/>
                  <a:gd name="T3" fmla="*/ 1 h 88"/>
                  <a:gd name="T4" fmla="*/ 0 w 88"/>
                  <a:gd name="T5" fmla="*/ 1 h 88"/>
                  <a:gd name="T6" fmla="*/ 0 w 88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0" y="0"/>
                    </a:moveTo>
                    <a:lnTo>
                      <a:pt x="88" y="44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75" name="AutoShape 29"/>
            <p:cNvSpPr>
              <a:spLocks noChangeArrowheads="1"/>
            </p:cNvSpPr>
            <p:nvPr/>
          </p:nvSpPr>
          <p:spPr bwMode="auto">
            <a:xfrm>
              <a:off x="1104" y="2181"/>
              <a:ext cx="463" cy="552"/>
            </a:xfrm>
            <a:prstGeom prst="flowChartMagneticDisk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45076" name="Group 30"/>
            <p:cNvGrpSpPr>
              <a:grpSpLocks/>
            </p:cNvGrpSpPr>
            <p:nvPr/>
          </p:nvGrpSpPr>
          <p:grpSpPr bwMode="auto">
            <a:xfrm>
              <a:off x="2452" y="2361"/>
              <a:ext cx="253" cy="237"/>
              <a:chOff x="2452" y="2361"/>
              <a:chExt cx="253" cy="237"/>
            </a:xfrm>
          </p:grpSpPr>
          <p:sp>
            <p:nvSpPr>
              <p:cNvPr id="45100" name="Freeform 31"/>
              <p:cNvSpPr>
                <a:spLocks/>
              </p:cNvSpPr>
              <p:nvPr/>
            </p:nvSpPr>
            <p:spPr bwMode="auto">
              <a:xfrm>
                <a:off x="2452" y="2361"/>
                <a:ext cx="253" cy="237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Freeform 32"/>
              <p:cNvSpPr>
                <a:spLocks/>
              </p:cNvSpPr>
              <p:nvPr/>
            </p:nvSpPr>
            <p:spPr bwMode="auto">
              <a:xfrm>
                <a:off x="2452" y="2420"/>
                <a:ext cx="253" cy="119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77" name="Line 33"/>
            <p:cNvSpPr>
              <a:spLocks noChangeShapeType="1"/>
            </p:cNvSpPr>
            <p:nvPr/>
          </p:nvSpPr>
          <p:spPr bwMode="auto">
            <a:xfrm>
              <a:off x="2579" y="210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Line 34"/>
            <p:cNvSpPr>
              <a:spLocks noChangeShapeType="1"/>
            </p:cNvSpPr>
            <p:nvPr/>
          </p:nvSpPr>
          <p:spPr bwMode="auto">
            <a:xfrm>
              <a:off x="2579" y="2614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35"/>
            <p:cNvSpPr>
              <a:spLocks noChangeShapeType="1"/>
            </p:cNvSpPr>
            <p:nvPr/>
          </p:nvSpPr>
          <p:spPr bwMode="auto">
            <a:xfrm>
              <a:off x="2705" y="2480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Line 36"/>
            <p:cNvSpPr>
              <a:spLocks noChangeShapeType="1"/>
            </p:cNvSpPr>
            <p:nvPr/>
          </p:nvSpPr>
          <p:spPr bwMode="auto">
            <a:xfrm flipV="1">
              <a:off x="3379" y="1652"/>
              <a:ext cx="0" cy="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Line 37"/>
            <p:cNvSpPr>
              <a:spLocks noChangeShapeType="1"/>
            </p:cNvSpPr>
            <p:nvPr/>
          </p:nvSpPr>
          <p:spPr bwMode="auto">
            <a:xfrm>
              <a:off x="3379" y="1660"/>
              <a:ext cx="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82" name="Group 38"/>
            <p:cNvGrpSpPr>
              <a:grpSpLocks/>
            </p:cNvGrpSpPr>
            <p:nvPr/>
          </p:nvGrpSpPr>
          <p:grpSpPr bwMode="auto">
            <a:xfrm>
              <a:off x="3801" y="1550"/>
              <a:ext cx="252" cy="236"/>
              <a:chOff x="3801" y="1550"/>
              <a:chExt cx="252" cy="236"/>
            </a:xfrm>
          </p:grpSpPr>
          <p:sp>
            <p:nvSpPr>
              <p:cNvPr id="45098" name="Freeform 39"/>
              <p:cNvSpPr>
                <a:spLocks/>
              </p:cNvSpPr>
              <p:nvPr/>
            </p:nvSpPr>
            <p:spPr bwMode="auto">
              <a:xfrm>
                <a:off x="3801" y="1550"/>
                <a:ext cx="252" cy="236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Freeform 40"/>
              <p:cNvSpPr>
                <a:spLocks/>
              </p:cNvSpPr>
              <p:nvPr/>
            </p:nvSpPr>
            <p:spPr bwMode="auto">
              <a:xfrm>
                <a:off x="3801" y="1609"/>
                <a:ext cx="252" cy="118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83" name="Line 41"/>
            <p:cNvSpPr>
              <a:spLocks noChangeShapeType="1"/>
            </p:cNvSpPr>
            <p:nvPr/>
          </p:nvSpPr>
          <p:spPr bwMode="auto">
            <a:xfrm>
              <a:off x="3927" y="139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Line 42"/>
            <p:cNvSpPr>
              <a:spLocks noChangeShapeType="1"/>
            </p:cNvSpPr>
            <p:nvPr/>
          </p:nvSpPr>
          <p:spPr bwMode="auto">
            <a:xfrm>
              <a:off x="3927" y="1803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43"/>
            <p:cNvSpPr>
              <a:spLocks noChangeShapeType="1"/>
            </p:cNvSpPr>
            <p:nvPr/>
          </p:nvSpPr>
          <p:spPr bwMode="auto">
            <a:xfrm>
              <a:off x="4053" y="1668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Line 44"/>
            <p:cNvSpPr>
              <a:spLocks noChangeShapeType="1"/>
            </p:cNvSpPr>
            <p:nvPr/>
          </p:nvSpPr>
          <p:spPr bwMode="auto">
            <a:xfrm>
              <a:off x="4390" y="1668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Freeform 45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1 w 551"/>
                <a:gd name="T71" fmla="*/ 0 h 3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46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47"/>
            <p:cNvSpPr>
              <a:spLocks/>
            </p:cNvSpPr>
            <p:nvPr/>
          </p:nvSpPr>
          <p:spPr bwMode="auto">
            <a:xfrm>
              <a:off x="4573" y="1839"/>
              <a:ext cx="304" cy="395"/>
            </a:xfrm>
            <a:custGeom>
              <a:avLst/>
              <a:gdLst>
                <a:gd name="T0" fmla="*/ 0 w 487"/>
                <a:gd name="T1" fmla="*/ 1 h 650"/>
                <a:gd name="T2" fmla="*/ 1 w 487"/>
                <a:gd name="T3" fmla="*/ 1 h 650"/>
                <a:gd name="T4" fmla="*/ 1 w 487"/>
                <a:gd name="T5" fmla="*/ 1 h 650"/>
                <a:gd name="T6" fmla="*/ 1 w 487"/>
                <a:gd name="T7" fmla="*/ 1 h 650"/>
                <a:gd name="T8" fmla="*/ 1 w 487"/>
                <a:gd name="T9" fmla="*/ 1 h 650"/>
                <a:gd name="T10" fmla="*/ 1 w 487"/>
                <a:gd name="T11" fmla="*/ 1 h 650"/>
                <a:gd name="T12" fmla="*/ 1 w 487"/>
                <a:gd name="T13" fmla="*/ 1 h 650"/>
                <a:gd name="T14" fmla="*/ 1 w 487"/>
                <a:gd name="T15" fmla="*/ 1 h 650"/>
                <a:gd name="T16" fmla="*/ 1 w 487"/>
                <a:gd name="T17" fmla="*/ 1 h 650"/>
                <a:gd name="T18" fmla="*/ 1 w 487"/>
                <a:gd name="T19" fmla="*/ 1 h 650"/>
                <a:gd name="T20" fmla="*/ 1 w 487"/>
                <a:gd name="T21" fmla="*/ 1 h 650"/>
                <a:gd name="T22" fmla="*/ 1 w 487"/>
                <a:gd name="T23" fmla="*/ 1 h 650"/>
                <a:gd name="T24" fmla="*/ 1 w 487"/>
                <a:gd name="T25" fmla="*/ 1 h 650"/>
                <a:gd name="T26" fmla="*/ 1 w 487"/>
                <a:gd name="T27" fmla="*/ 1 h 650"/>
                <a:gd name="T28" fmla="*/ 1 w 487"/>
                <a:gd name="T29" fmla="*/ 1 h 650"/>
                <a:gd name="T30" fmla="*/ 1 w 487"/>
                <a:gd name="T31" fmla="*/ 1 h 650"/>
                <a:gd name="T32" fmla="*/ 1 w 487"/>
                <a:gd name="T33" fmla="*/ 1 h 650"/>
                <a:gd name="T34" fmla="*/ 1 w 487"/>
                <a:gd name="T35" fmla="*/ 1 h 650"/>
                <a:gd name="T36" fmla="*/ 1 w 487"/>
                <a:gd name="T37" fmla="*/ 1 h 650"/>
                <a:gd name="T38" fmla="*/ 1 w 487"/>
                <a:gd name="T39" fmla="*/ 1 h 650"/>
                <a:gd name="T40" fmla="*/ 1 w 487"/>
                <a:gd name="T41" fmla="*/ 1 h 650"/>
                <a:gd name="T42" fmla="*/ 1 w 487"/>
                <a:gd name="T43" fmla="*/ 1 h 650"/>
                <a:gd name="T44" fmla="*/ 1 w 487"/>
                <a:gd name="T45" fmla="*/ 1 h 650"/>
                <a:gd name="T46" fmla="*/ 1 w 487"/>
                <a:gd name="T47" fmla="*/ 1 h 650"/>
                <a:gd name="T48" fmla="*/ 1 w 487"/>
                <a:gd name="T49" fmla="*/ 1 h 650"/>
                <a:gd name="T50" fmla="*/ 1 w 487"/>
                <a:gd name="T51" fmla="*/ 1 h 650"/>
                <a:gd name="T52" fmla="*/ 1 w 487"/>
                <a:gd name="T53" fmla="*/ 1 h 650"/>
                <a:gd name="T54" fmla="*/ 1 w 487"/>
                <a:gd name="T55" fmla="*/ 1 h 650"/>
                <a:gd name="T56" fmla="*/ 1 w 487"/>
                <a:gd name="T57" fmla="*/ 1 h 650"/>
                <a:gd name="T58" fmla="*/ 1 w 487"/>
                <a:gd name="T59" fmla="*/ 1 h 650"/>
                <a:gd name="T60" fmla="*/ 1 w 487"/>
                <a:gd name="T61" fmla="*/ 1 h 650"/>
                <a:gd name="T62" fmla="*/ 1 w 487"/>
                <a:gd name="T63" fmla="*/ 1 h 650"/>
                <a:gd name="T64" fmla="*/ 1 w 487"/>
                <a:gd name="T65" fmla="*/ 1 h 650"/>
                <a:gd name="T66" fmla="*/ 1 w 487"/>
                <a:gd name="T67" fmla="*/ 1 h 650"/>
                <a:gd name="T68" fmla="*/ 1 w 487"/>
                <a:gd name="T69" fmla="*/ 0 h 650"/>
                <a:gd name="T70" fmla="*/ 1 w 487"/>
                <a:gd name="T71" fmla="*/ 1 h 650"/>
                <a:gd name="T72" fmla="*/ 1 w 487"/>
                <a:gd name="T73" fmla="*/ 1 h 650"/>
                <a:gd name="T74" fmla="*/ 1 w 487"/>
                <a:gd name="T75" fmla="*/ 1 h 650"/>
                <a:gd name="T76" fmla="*/ 1 w 487"/>
                <a:gd name="T77" fmla="*/ 1 h 650"/>
                <a:gd name="T78" fmla="*/ 1 w 487"/>
                <a:gd name="T79" fmla="*/ 1 h 650"/>
                <a:gd name="T80" fmla="*/ 1 w 487"/>
                <a:gd name="T81" fmla="*/ 1 h 650"/>
                <a:gd name="T82" fmla="*/ 1 w 487"/>
                <a:gd name="T83" fmla="*/ 1 h 650"/>
                <a:gd name="T84" fmla="*/ 1 w 487"/>
                <a:gd name="T85" fmla="*/ 1 h 650"/>
                <a:gd name="T86" fmla="*/ 1 w 487"/>
                <a:gd name="T87" fmla="*/ 1 h 650"/>
                <a:gd name="T88" fmla="*/ 1 w 487"/>
                <a:gd name="T89" fmla="*/ 1 h 650"/>
                <a:gd name="T90" fmla="*/ 0 w 487"/>
                <a:gd name="T91" fmla="*/ 1 h 650"/>
                <a:gd name="T92" fmla="*/ 0 w 487"/>
                <a:gd name="T93" fmla="*/ 1 h 6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7" h="650">
                  <a:moveTo>
                    <a:pt x="0" y="528"/>
                  </a:moveTo>
                  <a:lnTo>
                    <a:pt x="1" y="546"/>
                  </a:lnTo>
                  <a:lnTo>
                    <a:pt x="8" y="563"/>
                  </a:lnTo>
                  <a:lnTo>
                    <a:pt x="19" y="578"/>
                  </a:lnTo>
                  <a:lnTo>
                    <a:pt x="34" y="593"/>
                  </a:lnTo>
                  <a:lnTo>
                    <a:pt x="55" y="608"/>
                  </a:lnTo>
                  <a:lnTo>
                    <a:pt x="80" y="619"/>
                  </a:lnTo>
                  <a:lnTo>
                    <a:pt x="109" y="630"/>
                  </a:lnTo>
                  <a:lnTo>
                    <a:pt x="140" y="639"/>
                  </a:lnTo>
                  <a:lnTo>
                    <a:pt x="173" y="646"/>
                  </a:lnTo>
                  <a:lnTo>
                    <a:pt x="208" y="648"/>
                  </a:lnTo>
                  <a:lnTo>
                    <a:pt x="244" y="650"/>
                  </a:lnTo>
                  <a:lnTo>
                    <a:pt x="280" y="648"/>
                  </a:lnTo>
                  <a:lnTo>
                    <a:pt x="314" y="646"/>
                  </a:lnTo>
                  <a:lnTo>
                    <a:pt x="348" y="639"/>
                  </a:lnTo>
                  <a:lnTo>
                    <a:pt x="379" y="630"/>
                  </a:lnTo>
                  <a:lnTo>
                    <a:pt x="407" y="619"/>
                  </a:lnTo>
                  <a:lnTo>
                    <a:pt x="432" y="608"/>
                  </a:lnTo>
                  <a:lnTo>
                    <a:pt x="453" y="593"/>
                  </a:lnTo>
                  <a:lnTo>
                    <a:pt x="469" y="578"/>
                  </a:lnTo>
                  <a:lnTo>
                    <a:pt x="481" y="563"/>
                  </a:lnTo>
                  <a:lnTo>
                    <a:pt x="486" y="546"/>
                  </a:lnTo>
                  <a:lnTo>
                    <a:pt x="487" y="528"/>
                  </a:lnTo>
                  <a:lnTo>
                    <a:pt x="487" y="122"/>
                  </a:lnTo>
                  <a:lnTo>
                    <a:pt x="486" y="105"/>
                  </a:lnTo>
                  <a:lnTo>
                    <a:pt x="481" y="89"/>
                  </a:lnTo>
                  <a:lnTo>
                    <a:pt x="469" y="72"/>
                  </a:lnTo>
                  <a:lnTo>
                    <a:pt x="453" y="57"/>
                  </a:lnTo>
                  <a:lnTo>
                    <a:pt x="432" y="43"/>
                  </a:lnTo>
                  <a:lnTo>
                    <a:pt x="407" y="30"/>
                  </a:lnTo>
                  <a:lnTo>
                    <a:pt x="379" y="21"/>
                  </a:lnTo>
                  <a:lnTo>
                    <a:pt x="348" y="11"/>
                  </a:lnTo>
                  <a:lnTo>
                    <a:pt x="314" y="6"/>
                  </a:lnTo>
                  <a:lnTo>
                    <a:pt x="280" y="1"/>
                  </a:lnTo>
                  <a:lnTo>
                    <a:pt x="244" y="0"/>
                  </a:lnTo>
                  <a:lnTo>
                    <a:pt x="208" y="1"/>
                  </a:lnTo>
                  <a:lnTo>
                    <a:pt x="173" y="6"/>
                  </a:lnTo>
                  <a:lnTo>
                    <a:pt x="140" y="11"/>
                  </a:lnTo>
                  <a:lnTo>
                    <a:pt x="109" y="21"/>
                  </a:lnTo>
                  <a:lnTo>
                    <a:pt x="80" y="30"/>
                  </a:lnTo>
                  <a:lnTo>
                    <a:pt x="55" y="43"/>
                  </a:lnTo>
                  <a:lnTo>
                    <a:pt x="34" y="57"/>
                  </a:lnTo>
                  <a:lnTo>
                    <a:pt x="19" y="72"/>
                  </a:lnTo>
                  <a:lnTo>
                    <a:pt x="8" y="89"/>
                  </a:lnTo>
                  <a:lnTo>
                    <a:pt x="1" y="105"/>
                  </a:lnTo>
                  <a:lnTo>
                    <a:pt x="0" y="12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48"/>
            <p:cNvSpPr>
              <a:spLocks noChangeShapeType="1"/>
            </p:cNvSpPr>
            <p:nvPr/>
          </p:nvSpPr>
          <p:spPr bwMode="auto">
            <a:xfrm>
              <a:off x="4725" y="1839"/>
              <a:ext cx="1" cy="2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49"/>
            <p:cNvSpPr>
              <a:spLocks noChangeShapeType="1"/>
            </p:cNvSpPr>
            <p:nvPr/>
          </p:nvSpPr>
          <p:spPr bwMode="auto">
            <a:xfrm flipV="1">
              <a:off x="4725" y="1740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Rectangle 50"/>
            <p:cNvSpPr>
              <a:spLocks noChangeArrowheads="1"/>
            </p:cNvSpPr>
            <p:nvPr/>
          </p:nvSpPr>
          <p:spPr bwMode="auto">
            <a:xfrm>
              <a:off x="4694" y="1692"/>
              <a:ext cx="61" cy="9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5093" name="Line 51"/>
            <p:cNvSpPr>
              <a:spLocks noChangeShapeType="1"/>
            </p:cNvSpPr>
            <p:nvPr/>
          </p:nvSpPr>
          <p:spPr bwMode="auto">
            <a:xfrm>
              <a:off x="4675" y="1764"/>
              <a:ext cx="10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52"/>
            <p:cNvSpPr>
              <a:spLocks noChangeShapeType="1"/>
            </p:cNvSpPr>
            <p:nvPr/>
          </p:nvSpPr>
          <p:spPr bwMode="auto">
            <a:xfrm>
              <a:off x="4675" y="1721"/>
              <a:ext cx="1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53"/>
            <p:cNvSpPr>
              <a:spLocks/>
            </p:cNvSpPr>
            <p:nvPr/>
          </p:nvSpPr>
          <p:spPr bwMode="auto">
            <a:xfrm>
              <a:off x="4649" y="2037"/>
              <a:ext cx="152" cy="78"/>
            </a:xfrm>
            <a:custGeom>
              <a:avLst/>
              <a:gdLst>
                <a:gd name="T0" fmla="*/ 0 w 244"/>
                <a:gd name="T1" fmla="*/ 0 h 128"/>
                <a:gd name="T2" fmla="*/ 0 w 244"/>
                <a:gd name="T3" fmla="*/ 1 h 128"/>
                <a:gd name="T4" fmla="*/ 1 w 244"/>
                <a:gd name="T5" fmla="*/ 1 h 128"/>
                <a:gd name="T6" fmla="*/ 1 w 244"/>
                <a:gd name="T7" fmla="*/ 1 h 128"/>
                <a:gd name="T8" fmla="*/ 1 w 244"/>
                <a:gd name="T9" fmla="*/ 1 h 128"/>
                <a:gd name="T10" fmla="*/ 1 w 244"/>
                <a:gd name="T11" fmla="*/ 1 h 128"/>
                <a:gd name="T12" fmla="*/ 1 w 244"/>
                <a:gd name="T13" fmla="*/ 1 h 128"/>
                <a:gd name="T14" fmla="*/ 1 w 244"/>
                <a:gd name="T15" fmla="*/ 1 h 128"/>
                <a:gd name="T16" fmla="*/ 1 w 244"/>
                <a:gd name="T17" fmla="*/ 1 h 128"/>
                <a:gd name="T18" fmla="*/ 1 w 244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4" h="128">
                  <a:moveTo>
                    <a:pt x="0" y="0"/>
                  </a:moveTo>
                  <a:lnTo>
                    <a:pt x="0" y="97"/>
                  </a:lnTo>
                  <a:lnTo>
                    <a:pt x="33" y="112"/>
                  </a:lnTo>
                  <a:lnTo>
                    <a:pt x="68" y="123"/>
                  </a:lnTo>
                  <a:lnTo>
                    <a:pt x="104" y="128"/>
                  </a:lnTo>
                  <a:lnTo>
                    <a:pt x="140" y="128"/>
                  </a:lnTo>
                  <a:lnTo>
                    <a:pt x="176" y="123"/>
                  </a:lnTo>
                  <a:lnTo>
                    <a:pt x="210" y="112"/>
                  </a:lnTo>
                  <a:lnTo>
                    <a:pt x="244" y="97"/>
                  </a:lnTo>
                  <a:lnTo>
                    <a:pt x="24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54"/>
            <p:cNvSpPr>
              <a:spLocks/>
            </p:cNvSpPr>
            <p:nvPr/>
          </p:nvSpPr>
          <p:spPr bwMode="auto">
            <a:xfrm>
              <a:off x="4725" y="2254"/>
              <a:ext cx="128" cy="115"/>
            </a:xfrm>
            <a:custGeom>
              <a:avLst/>
              <a:gdLst>
                <a:gd name="T0" fmla="*/ 0 w 205"/>
                <a:gd name="T1" fmla="*/ 0 h 189"/>
                <a:gd name="T2" fmla="*/ 0 w 205"/>
                <a:gd name="T3" fmla="*/ 1 h 189"/>
                <a:gd name="T4" fmla="*/ 1 w 205"/>
                <a:gd name="T5" fmla="*/ 1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" h="189">
                  <a:moveTo>
                    <a:pt x="0" y="0"/>
                  </a:moveTo>
                  <a:lnTo>
                    <a:pt x="0" y="189"/>
                  </a:lnTo>
                  <a:lnTo>
                    <a:pt x="205" y="18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55"/>
            <p:cNvSpPr>
              <a:spLocks noChangeShapeType="1"/>
            </p:cNvSpPr>
            <p:nvPr/>
          </p:nvSpPr>
          <p:spPr bwMode="auto">
            <a:xfrm>
              <a:off x="4390" y="1941"/>
              <a:ext cx="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5" name="Text Box 56"/>
          <p:cNvSpPr txBox="1">
            <a:spLocks noChangeArrowheads="1"/>
          </p:cNvSpPr>
          <p:nvPr/>
        </p:nvSpPr>
        <p:spPr bwMode="auto">
          <a:xfrm>
            <a:off x="1676400" y="1905000"/>
            <a:ext cx="1295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Constant speed centrifugal pump</a:t>
            </a:r>
          </a:p>
        </p:txBody>
      </p:sp>
      <p:sp>
        <p:nvSpPr>
          <p:cNvPr id="45066" name="Text Box 61"/>
          <p:cNvSpPr txBox="1">
            <a:spLocks noChangeArrowheads="1"/>
          </p:cNvSpPr>
          <p:nvPr/>
        </p:nvSpPr>
        <p:spPr bwMode="auto">
          <a:xfrm>
            <a:off x="1066800" y="381000"/>
            <a:ext cx="7086600" cy="528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b="1" smtClean="0"/>
              <a:t>Principles of flow through a closed conduit</a:t>
            </a:r>
          </a:p>
        </p:txBody>
      </p:sp>
      <p:sp>
        <p:nvSpPr>
          <p:cNvPr id="45067" name="Text Box 62"/>
          <p:cNvSpPr txBox="1">
            <a:spLocks noChangeArrowheads="1"/>
          </p:cNvSpPr>
          <p:nvPr/>
        </p:nvSpPr>
        <p:spPr bwMode="auto">
          <a:xfrm>
            <a:off x="865188" y="308451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liquid</a:t>
            </a:r>
          </a:p>
        </p:txBody>
      </p:sp>
      <p:sp>
        <p:nvSpPr>
          <p:cNvPr id="45068" name="Text Box 63"/>
          <p:cNvSpPr txBox="1">
            <a:spLocks noChangeArrowheads="1"/>
          </p:cNvSpPr>
          <p:nvPr/>
        </p:nvSpPr>
        <p:spPr bwMode="auto">
          <a:xfrm>
            <a:off x="6934200" y="21336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P</a:t>
            </a:r>
            <a:r>
              <a:rPr lang="en-US" altLang="en-US" sz="1200" b="1" baseline="-25000">
                <a:latin typeface="Arial" charset="0"/>
              </a:rPr>
              <a:t>0</a:t>
            </a:r>
            <a:r>
              <a:rPr lang="en-US" altLang="en-US" sz="1200" b="1">
                <a:latin typeface="Arial" charset="0"/>
              </a:rPr>
              <a:t> = constant</a:t>
            </a:r>
          </a:p>
        </p:txBody>
      </p:sp>
      <p:sp>
        <p:nvSpPr>
          <p:cNvPr id="45069" name="Text Box 64"/>
          <p:cNvSpPr txBox="1">
            <a:spLocks noChangeArrowheads="1"/>
          </p:cNvSpPr>
          <p:nvPr/>
        </p:nvSpPr>
        <p:spPr bwMode="auto">
          <a:xfrm>
            <a:off x="4953000" y="3733800"/>
            <a:ext cx="3657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We turn on the pump motor and let the system reach steady state.  How do we calculate the flow rate that would occur?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Arial" charset="0"/>
              </a:rPr>
              <a:t>Hint: Use the plot at the left.</a:t>
            </a:r>
          </a:p>
        </p:txBody>
      </p:sp>
      <p:sp>
        <p:nvSpPr>
          <p:cNvPr id="45070" name="Line 65"/>
          <p:cNvSpPr>
            <a:spLocks noChangeShapeType="1"/>
          </p:cNvSpPr>
          <p:nvPr/>
        </p:nvSpPr>
        <p:spPr bwMode="auto">
          <a:xfrm flipV="1">
            <a:off x="19050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2209800" y="3429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209800" y="5410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108325" y="5497513"/>
            <a:ext cx="86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Flow rate</a:t>
            </a:r>
            <a:endParaRPr lang="en-US" altLang="en-US" sz="240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 rot="-5400000">
            <a:off x="1030288" y="4110038"/>
            <a:ext cx="174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Head at pump outlet</a:t>
            </a:r>
            <a:endParaRPr lang="en-US" altLang="en-US" sz="2400" b="1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2209800" y="502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63" name="Group 59"/>
          <p:cNvGrpSpPr>
            <a:grpSpLocks/>
          </p:cNvGrpSpPr>
          <p:nvPr/>
        </p:nvGrpSpPr>
        <p:grpSpPr bwMode="auto">
          <a:xfrm>
            <a:off x="2209800" y="3048000"/>
            <a:ext cx="5562600" cy="1752600"/>
            <a:chOff x="1392" y="1920"/>
            <a:chExt cx="3504" cy="1104"/>
          </a:xfrm>
        </p:grpSpPr>
        <p:sp>
          <p:nvSpPr>
            <p:cNvPr id="46138" name="Freeform 7"/>
            <p:cNvSpPr>
              <a:spLocks/>
            </p:cNvSpPr>
            <p:nvPr/>
          </p:nvSpPr>
          <p:spPr bwMode="auto">
            <a:xfrm>
              <a:off x="1392" y="2256"/>
              <a:ext cx="1776" cy="768"/>
            </a:xfrm>
            <a:custGeom>
              <a:avLst/>
              <a:gdLst>
                <a:gd name="T0" fmla="*/ 0 w 1776"/>
                <a:gd name="T1" fmla="*/ 0 h 768"/>
                <a:gd name="T2" fmla="*/ 480 w 1776"/>
                <a:gd name="T3" fmla="*/ 48 h 768"/>
                <a:gd name="T4" fmla="*/ 912 w 1776"/>
                <a:gd name="T5" fmla="*/ 96 h 768"/>
                <a:gd name="T6" fmla="*/ 1296 w 1776"/>
                <a:gd name="T7" fmla="*/ 192 h 768"/>
                <a:gd name="T8" fmla="*/ 1536 w 1776"/>
                <a:gd name="T9" fmla="*/ 336 h 768"/>
                <a:gd name="T10" fmla="*/ 1728 w 1776"/>
                <a:gd name="T11" fmla="*/ 576 h 768"/>
                <a:gd name="T12" fmla="*/ 1776 w 1776"/>
                <a:gd name="T13" fmla="*/ 768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6" h="768">
                  <a:moveTo>
                    <a:pt x="0" y="0"/>
                  </a:moveTo>
                  <a:cubicBezTo>
                    <a:pt x="164" y="16"/>
                    <a:pt x="328" y="32"/>
                    <a:pt x="480" y="48"/>
                  </a:cubicBezTo>
                  <a:cubicBezTo>
                    <a:pt x="632" y="64"/>
                    <a:pt x="776" y="72"/>
                    <a:pt x="912" y="96"/>
                  </a:cubicBezTo>
                  <a:cubicBezTo>
                    <a:pt x="1048" y="120"/>
                    <a:pt x="1192" y="152"/>
                    <a:pt x="1296" y="192"/>
                  </a:cubicBezTo>
                  <a:cubicBezTo>
                    <a:pt x="1400" y="232"/>
                    <a:pt x="1464" y="272"/>
                    <a:pt x="1536" y="336"/>
                  </a:cubicBezTo>
                  <a:cubicBezTo>
                    <a:pt x="1608" y="400"/>
                    <a:pt x="1688" y="504"/>
                    <a:pt x="1728" y="576"/>
                  </a:cubicBezTo>
                  <a:cubicBezTo>
                    <a:pt x="1768" y="648"/>
                    <a:pt x="1772" y="708"/>
                    <a:pt x="1776" y="76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39" name="Group 10"/>
            <p:cNvGrpSpPr>
              <a:grpSpLocks/>
            </p:cNvGrpSpPr>
            <p:nvPr/>
          </p:nvGrpSpPr>
          <p:grpSpPr bwMode="auto">
            <a:xfrm>
              <a:off x="2400" y="1920"/>
              <a:ext cx="2496" cy="432"/>
              <a:chOff x="2928" y="2352"/>
              <a:chExt cx="2496" cy="432"/>
            </a:xfrm>
          </p:grpSpPr>
          <p:sp>
            <p:nvSpPr>
              <p:cNvPr id="46140" name="Text Box 11"/>
              <p:cNvSpPr txBox="1">
                <a:spLocks noChangeArrowheads="1"/>
              </p:cNvSpPr>
              <p:nvPr/>
            </p:nvSpPr>
            <p:spPr bwMode="auto">
              <a:xfrm>
                <a:off x="4080" y="2352"/>
                <a:ext cx="1344" cy="21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Pump head curve</a:t>
                </a:r>
                <a:endParaRPr lang="en-US" altLang="en-US" sz="2400"/>
              </a:p>
            </p:txBody>
          </p:sp>
          <p:sp>
            <p:nvSpPr>
              <p:cNvPr id="46141" name="Line 12"/>
              <p:cNvSpPr>
                <a:spLocks noChangeShapeType="1"/>
              </p:cNvSpPr>
              <p:nvPr/>
            </p:nvSpPr>
            <p:spPr bwMode="auto">
              <a:xfrm flipH="1">
                <a:off x="2928" y="2352"/>
                <a:ext cx="1152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7164" name="Group 60"/>
          <p:cNvGrpSpPr>
            <a:grpSpLocks/>
          </p:cNvGrpSpPr>
          <p:nvPr/>
        </p:nvGrpSpPr>
        <p:grpSpPr bwMode="auto">
          <a:xfrm>
            <a:off x="2209800" y="3657600"/>
            <a:ext cx="5715000" cy="1978025"/>
            <a:chOff x="1392" y="2304"/>
            <a:chExt cx="3600" cy="1246"/>
          </a:xfrm>
        </p:grpSpPr>
        <p:sp>
          <p:nvSpPr>
            <p:cNvPr id="46134" name="Freeform 9"/>
            <p:cNvSpPr>
              <a:spLocks/>
            </p:cNvSpPr>
            <p:nvPr/>
          </p:nvSpPr>
          <p:spPr bwMode="auto">
            <a:xfrm>
              <a:off x="1392" y="2304"/>
              <a:ext cx="1632" cy="912"/>
            </a:xfrm>
            <a:custGeom>
              <a:avLst/>
              <a:gdLst>
                <a:gd name="T0" fmla="*/ 0 w 1632"/>
                <a:gd name="T1" fmla="*/ 912 h 912"/>
                <a:gd name="T2" fmla="*/ 480 w 1632"/>
                <a:gd name="T3" fmla="*/ 864 h 912"/>
                <a:gd name="T4" fmla="*/ 1056 w 1632"/>
                <a:gd name="T5" fmla="*/ 672 h 912"/>
                <a:gd name="T6" fmla="*/ 1392 w 1632"/>
                <a:gd name="T7" fmla="*/ 384 h 912"/>
                <a:gd name="T8" fmla="*/ 1632 w 1632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912">
                  <a:moveTo>
                    <a:pt x="0" y="912"/>
                  </a:moveTo>
                  <a:cubicBezTo>
                    <a:pt x="152" y="908"/>
                    <a:pt x="304" y="904"/>
                    <a:pt x="480" y="864"/>
                  </a:cubicBezTo>
                  <a:cubicBezTo>
                    <a:pt x="656" y="824"/>
                    <a:pt x="904" y="752"/>
                    <a:pt x="1056" y="672"/>
                  </a:cubicBezTo>
                  <a:cubicBezTo>
                    <a:pt x="1208" y="592"/>
                    <a:pt x="1296" y="496"/>
                    <a:pt x="1392" y="384"/>
                  </a:cubicBezTo>
                  <a:cubicBezTo>
                    <a:pt x="1488" y="272"/>
                    <a:pt x="1560" y="136"/>
                    <a:pt x="1632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35" name="Group 13"/>
            <p:cNvGrpSpPr>
              <a:grpSpLocks/>
            </p:cNvGrpSpPr>
            <p:nvPr/>
          </p:nvGrpSpPr>
          <p:grpSpPr bwMode="auto">
            <a:xfrm>
              <a:off x="1920" y="3024"/>
              <a:ext cx="3072" cy="526"/>
              <a:chOff x="2448" y="3456"/>
              <a:chExt cx="3072" cy="526"/>
            </a:xfrm>
          </p:grpSpPr>
          <p:sp>
            <p:nvSpPr>
              <p:cNvPr id="46136" name="Text Box 14"/>
              <p:cNvSpPr txBox="1">
                <a:spLocks noChangeArrowheads="1"/>
              </p:cNvSpPr>
              <p:nvPr/>
            </p:nvSpPr>
            <p:spPr bwMode="auto">
              <a:xfrm>
                <a:off x="4128" y="3456"/>
                <a:ext cx="1392" cy="52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“system” curve, pressure drop vs flow rate</a:t>
                </a:r>
              </a:p>
            </p:txBody>
          </p:sp>
          <p:sp>
            <p:nvSpPr>
              <p:cNvPr id="46137" name="Line 15"/>
              <p:cNvSpPr>
                <a:spLocks noChangeShapeType="1"/>
              </p:cNvSpPr>
              <p:nvPr/>
            </p:nvSpPr>
            <p:spPr bwMode="auto">
              <a:xfrm flipH="1">
                <a:off x="2448" y="3600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4419600" y="3733800"/>
            <a:ext cx="3429000" cy="609600"/>
            <a:chOff x="3312" y="2784"/>
            <a:chExt cx="2160" cy="384"/>
          </a:xfrm>
        </p:grpSpPr>
        <p:sp>
          <p:nvSpPr>
            <p:cNvPr id="46131" name="Oval 17"/>
            <p:cNvSpPr>
              <a:spLocks noChangeArrowheads="1"/>
            </p:cNvSpPr>
            <p:nvPr/>
          </p:nvSpPr>
          <p:spPr bwMode="auto">
            <a:xfrm>
              <a:off x="3312" y="2880"/>
              <a:ext cx="192" cy="19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132" name="Text Box 18"/>
            <p:cNvSpPr txBox="1">
              <a:spLocks noChangeArrowheads="1"/>
            </p:cNvSpPr>
            <p:nvPr/>
          </p:nvSpPr>
          <p:spPr bwMode="auto">
            <a:xfrm>
              <a:off x="4128" y="2784"/>
              <a:ext cx="1344" cy="38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Steady-state flow rate at given conditions</a:t>
              </a:r>
              <a:endParaRPr lang="en-US" altLang="en-US" sz="2400"/>
            </a:p>
          </p:txBody>
        </p:sp>
        <p:sp>
          <p:nvSpPr>
            <p:cNvPr id="46133" name="Line 19"/>
            <p:cNvSpPr>
              <a:spLocks noChangeShapeType="1"/>
            </p:cNvSpPr>
            <p:nvPr/>
          </p:nvSpPr>
          <p:spPr bwMode="auto">
            <a:xfrm flipH="1">
              <a:off x="3552" y="2976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91" name="Group 20"/>
          <p:cNvGrpSpPr>
            <a:grpSpLocks/>
          </p:cNvGrpSpPr>
          <p:nvPr/>
        </p:nvGrpSpPr>
        <p:grpSpPr bwMode="auto">
          <a:xfrm>
            <a:off x="914400" y="990600"/>
            <a:ext cx="6019800" cy="2316163"/>
            <a:chOff x="1104" y="1392"/>
            <a:chExt cx="3792" cy="1459"/>
          </a:xfrm>
        </p:grpSpPr>
        <p:sp>
          <p:nvSpPr>
            <p:cNvPr id="46098" name="Freeform 21"/>
            <p:cNvSpPr>
              <a:spLocks noEditPoints="1"/>
            </p:cNvSpPr>
            <p:nvPr/>
          </p:nvSpPr>
          <p:spPr bwMode="auto">
            <a:xfrm>
              <a:off x="1694" y="2475"/>
              <a:ext cx="253" cy="260"/>
            </a:xfrm>
            <a:custGeom>
              <a:avLst/>
              <a:gdLst>
                <a:gd name="T0" fmla="*/ 0 w 576"/>
                <a:gd name="T1" fmla="*/ 0 h 633"/>
                <a:gd name="T2" fmla="*/ 0 w 576"/>
                <a:gd name="T3" fmla="*/ 0 h 633"/>
                <a:gd name="T4" fmla="*/ 0 w 576"/>
                <a:gd name="T5" fmla="*/ 0 h 633"/>
                <a:gd name="T6" fmla="*/ 0 w 576"/>
                <a:gd name="T7" fmla="*/ 0 h 633"/>
                <a:gd name="T8" fmla="*/ 0 w 576"/>
                <a:gd name="T9" fmla="*/ 0 h 633"/>
                <a:gd name="T10" fmla="*/ 0 w 576"/>
                <a:gd name="T11" fmla="*/ 0 h 633"/>
                <a:gd name="T12" fmla="*/ 0 w 576"/>
                <a:gd name="T13" fmla="*/ 0 h 633"/>
                <a:gd name="T14" fmla="*/ 0 w 576"/>
                <a:gd name="T15" fmla="*/ 0 h 633"/>
                <a:gd name="T16" fmla="*/ 0 w 576"/>
                <a:gd name="T17" fmla="*/ 0 h 633"/>
                <a:gd name="T18" fmla="*/ 0 w 576"/>
                <a:gd name="T19" fmla="*/ 0 h 633"/>
                <a:gd name="T20" fmla="*/ 0 w 576"/>
                <a:gd name="T21" fmla="*/ 0 h 633"/>
                <a:gd name="T22" fmla="*/ 0 w 576"/>
                <a:gd name="T23" fmla="*/ 0 h 633"/>
                <a:gd name="T24" fmla="*/ 0 w 576"/>
                <a:gd name="T25" fmla="*/ 0 h 633"/>
                <a:gd name="T26" fmla="*/ 0 w 576"/>
                <a:gd name="T27" fmla="*/ 0 h 633"/>
                <a:gd name="T28" fmla="*/ 0 w 576"/>
                <a:gd name="T29" fmla="*/ 0 h 633"/>
                <a:gd name="T30" fmla="*/ 0 w 576"/>
                <a:gd name="T31" fmla="*/ 0 h 633"/>
                <a:gd name="T32" fmla="*/ 0 w 576"/>
                <a:gd name="T33" fmla="*/ 0 h 633"/>
                <a:gd name="T34" fmla="*/ 0 w 576"/>
                <a:gd name="T35" fmla="*/ 0 h 633"/>
                <a:gd name="T36" fmla="*/ 0 w 576"/>
                <a:gd name="T37" fmla="*/ 0 h 633"/>
                <a:gd name="T38" fmla="*/ 0 w 576"/>
                <a:gd name="T39" fmla="*/ 0 h 633"/>
                <a:gd name="T40" fmla="*/ 0 w 576"/>
                <a:gd name="T41" fmla="*/ 0 h 633"/>
                <a:gd name="T42" fmla="*/ 0 w 576"/>
                <a:gd name="T43" fmla="*/ 0 h 633"/>
                <a:gd name="T44" fmla="*/ 0 w 576"/>
                <a:gd name="T45" fmla="*/ 0 h 633"/>
                <a:gd name="T46" fmla="*/ 0 w 576"/>
                <a:gd name="T47" fmla="*/ 0 h 633"/>
                <a:gd name="T48" fmla="*/ 0 w 576"/>
                <a:gd name="T49" fmla="*/ 0 h 633"/>
                <a:gd name="T50" fmla="*/ 0 w 576"/>
                <a:gd name="T51" fmla="*/ 0 h 633"/>
                <a:gd name="T52" fmla="*/ 0 w 576"/>
                <a:gd name="T53" fmla="*/ 0 h 633"/>
                <a:gd name="T54" fmla="*/ 0 w 576"/>
                <a:gd name="T55" fmla="*/ 0 h 633"/>
                <a:gd name="T56" fmla="*/ 0 w 576"/>
                <a:gd name="T57" fmla="*/ 0 h 633"/>
                <a:gd name="T58" fmla="*/ 0 w 576"/>
                <a:gd name="T59" fmla="*/ 0 h 633"/>
                <a:gd name="T60" fmla="*/ 0 w 576"/>
                <a:gd name="T61" fmla="*/ 0 h 633"/>
                <a:gd name="T62" fmla="*/ 0 w 576"/>
                <a:gd name="T63" fmla="*/ 0 h 633"/>
                <a:gd name="T64" fmla="*/ 0 w 576"/>
                <a:gd name="T65" fmla="*/ 0 h 633"/>
                <a:gd name="T66" fmla="*/ 0 w 576"/>
                <a:gd name="T67" fmla="*/ 0 h 633"/>
                <a:gd name="T68" fmla="*/ 0 w 576"/>
                <a:gd name="T69" fmla="*/ 0 h 633"/>
                <a:gd name="T70" fmla="*/ 0 w 576"/>
                <a:gd name="T71" fmla="*/ 0 h 633"/>
                <a:gd name="T72" fmla="*/ 0 w 576"/>
                <a:gd name="T73" fmla="*/ 0 h 633"/>
                <a:gd name="T74" fmla="*/ 0 w 576"/>
                <a:gd name="T75" fmla="*/ 0 h 633"/>
                <a:gd name="T76" fmla="*/ 0 w 576"/>
                <a:gd name="T77" fmla="*/ 0 h 633"/>
                <a:gd name="T78" fmla="*/ 0 w 576"/>
                <a:gd name="T79" fmla="*/ 0 h 633"/>
                <a:gd name="T80" fmla="*/ 0 w 576"/>
                <a:gd name="T81" fmla="*/ 0 h 633"/>
                <a:gd name="T82" fmla="*/ 0 w 576"/>
                <a:gd name="T83" fmla="*/ 0 h 633"/>
                <a:gd name="T84" fmla="*/ 0 w 576"/>
                <a:gd name="T85" fmla="*/ 0 h 633"/>
                <a:gd name="T86" fmla="*/ 0 w 576"/>
                <a:gd name="T87" fmla="*/ 0 h 633"/>
                <a:gd name="T88" fmla="*/ 0 w 576"/>
                <a:gd name="T89" fmla="*/ 0 h 633"/>
                <a:gd name="T90" fmla="*/ 0 w 576"/>
                <a:gd name="T91" fmla="*/ 0 h 633"/>
                <a:gd name="T92" fmla="*/ 0 w 576"/>
                <a:gd name="T93" fmla="*/ 0 h 633"/>
                <a:gd name="T94" fmla="*/ 0 w 576"/>
                <a:gd name="T95" fmla="*/ 0 h 633"/>
                <a:gd name="T96" fmla="*/ 0 w 576"/>
                <a:gd name="T97" fmla="*/ 0 h 633"/>
                <a:gd name="T98" fmla="*/ 0 w 576"/>
                <a:gd name="T99" fmla="*/ 0 h 633"/>
                <a:gd name="T100" fmla="*/ 0 w 576"/>
                <a:gd name="T101" fmla="*/ 0 h 633"/>
                <a:gd name="T102" fmla="*/ 0 w 576"/>
                <a:gd name="T103" fmla="*/ 0 h 6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" h="633">
                  <a:moveTo>
                    <a:pt x="0" y="288"/>
                  </a:moveTo>
                  <a:lnTo>
                    <a:pt x="4" y="244"/>
                  </a:lnTo>
                  <a:lnTo>
                    <a:pt x="14" y="200"/>
                  </a:lnTo>
                  <a:lnTo>
                    <a:pt x="31" y="157"/>
                  </a:lnTo>
                  <a:lnTo>
                    <a:pt x="56" y="119"/>
                  </a:lnTo>
                  <a:lnTo>
                    <a:pt x="85" y="84"/>
                  </a:lnTo>
                  <a:lnTo>
                    <a:pt x="119" y="56"/>
                  </a:lnTo>
                  <a:lnTo>
                    <a:pt x="158" y="33"/>
                  </a:lnTo>
                  <a:lnTo>
                    <a:pt x="200" y="15"/>
                  </a:lnTo>
                  <a:lnTo>
                    <a:pt x="242" y="4"/>
                  </a:lnTo>
                  <a:lnTo>
                    <a:pt x="288" y="0"/>
                  </a:lnTo>
                  <a:lnTo>
                    <a:pt x="332" y="4"/>
                  </a:lnTo>
                  <a:lnTo>
                    <a:pt x="376" y="15"/>
                  </a:lnTo>
                  <a:lnTo>
                    <a:pt x="418" y="33"/>
                  </a:lnTo>
                  <a:lnTo>
                    <a:pt x="457" y="56"/>
                  </a:lnTo>
                  <a:lnTo>
                    <a:pt x="491" y="84"/>
                  </a:lnTo>
                  <a:lnTo>
                    <a:pt x="520" y="119"/>
                  </a:lnTo>
                  <a:lnTo>
                    <a:pt x="545" y="157"/>
                  </a:lnTo>
                  <a:lnTo>
                    <a:pt x="562" y="200"/>
                  </a:lnTo>
                  <a:lnTo>
                    <a:pt x="572" y="244"/>
                  </a:lnTo>
                  <a:lnTo>
                    <a:pt x="576" y="288"/>
                  </a:lnTo>
                  <a:lnTo>
                    <a:pt x="572" y="334"/>
                  </a:lnTo>
                  <a:lnTo>
                    <a:pt x="562" y="378"/>
                  </a:lnTo>
                  <a:lnTo>
                    <a:pt x="545" y="418"/>
                  </a:lnTo>
                  <a:lnTo>
                    <a:pt x="520" y="459"/>
                  </a:lnTo>
                  <a:lnTo>
                    <a:pt x="491" y="491"/>
                  </a:lnTo>
                  <a:lnTo>
                    <a:pt x="457" y="522"/>
                  </a:lnTo>
                  <a:lnTo>
                    <a:pt x="418" y="545"/>
                  </a:lnTo>
                  <a:lnTo>
                    <a:pt x="376" y="562"/>
                  </a:lnTo>
                  <a:lnTo>
                    <a:pt x="332" y="574"/>
                  </a:lnTo>
                  <a:lnTo>
                    <a:pt x="288" y="576"/>
                  </a:lnTo>
                  <a:lnTo>
                    <a:pt x="242" y="574"/>
                  </a:lnTo>
                  <a:lnTo>
                    <a:pt x="200" y="562"/>
                  </a:lnTo>
                  <a:lnTo>
                    <a:pt x="158" y="545"/>
                  </a:lnTo>
                  <a:lnTo>
                    <a:pt x="119" y="522"/>
                  </a:lnTo>
                  <a:lnTo>
                    <a:pt x="85" y="491"/>
                  </a:lnTo>
                  <a:lnTo>
                    <a:pt x="56" y="459"/>
                  </a:lnTo>
                  <a:lnTo>
                    <a:pt x="31" y="418"/>
                  </a:lnTo>
                  <a:lnTo>
                    <a:pt x="14" y="378"/>
                  </a:lnTo>
                  <a:lnTo>
                    <a:pt x="4" y="334"/>
                  </a:lnTo>
                  <a:lnTo>
                    <a:pt x="0" y="288"/>
                  </a:lnTo>
                  <a:close/>
                  <a:moveTo>
                    <a:pt x="144" y="535"/>
                  </a:moveTo>
                  <a:lnTo>
                    <a:pt x="0" y="633"/>
                  </a:lnTo>
                  <a:lnTo>
                    <a:pt x="576" y="633"/>
                  </a:lnTo>
                  <a:lnTo>
                    <a:pt x="432" y="535"/>
                  </a:lnTo>
                  <a:lnTo>
                    <a:pt x="393" y="556"/>
                  </a:lnTo>
                  <a:lnTo>
                    <a:pt x="351" y="568"/>
                  </a:lnTo>
                  <a:lnTo>
                    <a:pt x="309" y="576"/>
                  </a:lnTo>
                  <a:lnTo>
                    <a:pt x="267" y="576"/>
                  </a:lnTo>
                  <a:lnTo>
                    <a:pt x="223" y="568"/>
                  </a:lnTo>
                  <a:lnTo>
                    <a:pt x="183" y="556"/>
                  </a:lnTo>
                  <a:lnTo>
                    <a:pt x="144" y="535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Line 22"/>
            <p:cNvSpPr>
              <a:spLocks noChangeShapeType="1"/>
            </p:cNvSpPr>
            <p:nvPr/>
          </p:nvSpPr>
          <p:spPr bwMode="auto">
            <a:xfrm>
              <a:off x="1567" y="2593"/>
              <a:ext cx="22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23"/>
            <p:cNvSpPr>
              <a:spLocks/>
            </p:cNvSpPr>
            <p:nvPr/>
          </p:nvSpPr>
          <p:spPr bwMode="auto">
            <a:xfrm>
              <a:off x="1782" y="2575"/>
              <a:ext cx="38" cy="36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8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01" name="Group 24"/>
            <p:cNvGrpSpPr>
              <a:grpSpLocks/>
            </p:cNvGrpSpPr>
            <p:nvPr/>
          </p:nvGrpSpPr>
          <p:grpSpPr bwMode="auto">
            <a:xfrm>
              <a:off x="1820" y="2457"/>
              <a:ext cx="632" cy="39"/>
              <a:chOff x="2016" y="2304"/>
              <a:chExt cx="288" cy="44"/>
            </a:xfrm>
          </p:grpSpPr>
          <p:sp>
            <p:nvSpPr>
              <p:cNvPr id="46129" name="Line 25"/>
              <p:cNvSpPr>
                <a:spLocks noChangeShapeType="1"/>
              </p:cNvSpPr>
              <p:nvPr/>
            </p:nvSpPr>
            <p:spPr bwMode="auto">
              <a:xfrm>
                <a:off x="2016" y="2326"/>
                <a:ext cx="2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0" name="Freeform 26"/>
              <p:cNvSpPr>
                <a:spLocks/>
              </p:cNvSpPr>
              <p:nvPr/>
            </p:nvSpPr>
            <p:spPr bwMode="auto">
              <a:xfrm>
                <a:off x="2260" y="2304"/>
                <a:ext cx="44" cy="44"/>
              </a:xfrm>
              <a:custGeom>
                <a:avLst/>
                <a:gdLst>
                  <a:gd name="T0" fmla="*/ 0 w 88"/>
                  <a:gd name="T1" fmla="*/ 0 h 88"/>
                  <a:gd name="T2" fmla="*/ 1 w 88"/>
                  <a:gd name="T3" fmla="*/ 1 h 88"/>
                  <a:gd name="T4" fmla="*/ 0 w 88"/>
                  <a:gd name="T5" fmla="*/ 1 h 88"/>
                  <a:gd name="T6" fmla="*/ 0 w 88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0" y="0"/>
                    </a:moveTo>
                    <a:lnTo>
                      <a:pt x="88" y="44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2" name="AutoShape 27"/>
            <p:cNvSpPr>
              <a:spLocks noChangeArrowheads="1"/>
            </p:cNvSpPr>
            <p:nvPr/>
          </p:nvSpPr>
          <p:spPr bwMode="auto">
            <a:xfrm>
              <a:off x="1104" y="2181"/>
              <a:ext cx="463" cy="552"/>
            </a:xfrm>
            <a:prstGeom prst="flowChartMagneticDisk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46103" name="Group 28"/>
            <p:cNvGrpSpPr>
              <a:grpSpLocks/>
            </p:cNvGrpSpPr>
            <p:nvPr/>
          </p:nvGrpSpPr>
          <p:grpSpPr bwMode="auto">
            <a:xfrm>
              <a:off x="2452" y="2361"/>
              <a:ext cx="253" cy="237"/>
              <a:chOff x="2452" y="2361"/>
              <a:chExt cx="253" cy="237"/>
            </a:xfrm>
          </p:grpSpPr>
          <p:sp>
            <p:nvSpPr>
              <p:cNvPr id="46127" name="Freeform 29"/>
              <p:cNvSpPr>
                <a:spLocks/>
              </p:cNvSpPr>
              <p:nvPr/>
            </p:nvSpPr>
            <p:spPr bwMode="auto">
              <a:xfrm>
                <a:off x="2452" y="2361"/>
                <a:ext cx="253" cy="237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8" name="Freeform 30"/>
              <p:cNvSpPr>
                <a:spLocks/>
              </p:cNvSpPr>
              <p:nvPr/>
            </p:nvSpPr>
            <p:spPr bwMode="auto">
              <a:xfrm>
                <a:off x="2452" y="2420"/>
                <a:ext cx="253" cy="119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4" name="Line 31"/>
            <p:cNvSpPr>
              <a:spLocks noChangeShapeType="1"/>
            </p:cNvSpPr>
            <p:nvPr/>
          </p:nvSpPr>
          <p:spPr bwMode="auto">
            <a:xfrm>
              <a:off x="2579" y="210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Line 32"/>
            <p:cNvSpPr>
              <a:spLocks noChangeShapeType="1"/>
            </p:cNvSpPr>
            <p:nvPr/>
          </p:nvSpPr>
          <p:spPr bwMode="auto">
            <a:xfrm>
              <a:off x="2579" y="2614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Line 33"/>
            <p:cNvSpPr>
              <a:spLocks noChangeShapeType="1"/>
            </p:cNvSpPr>
            <p:nvPr/>
          </p:nvSpPr>
          <p:spPr bwMode="auto">
            <a:xfrm>
              <a:off x="2705" y="2480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Line 34"/>
            <p:cNvSpPr>
              <a:spLocks noChangeShapeType="1"/>
            </p:cNvSpPr>
            <p:nvPr/>
          </p:nvSpPr>
          <p:spPr bwMode="auto">
            <a:xfrm flipV="1">
              <a:off x="3379" y="1652"/>
              <a:ext cx="0" cy="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Line 35"/>
            <p:cNvSpPr>
              <a:spLocks noChangeShapeType="1"/>
            </p:cNvSpPr>
            <p:nvPr/>
          </p:nvSpPr>
          <p:spPr bwMode="auto">
            <a:xfrm>
              <a:off x="3379" y="1660"/>
              <a:ext cx="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09" name="Group 36"/>
            <p:cNvGrpSpPr>
              <a:grpSpLocks/>
            </p:cNvGrpSpPr>
            <p:nvPr/>
          </p:nvGrpSpPr>
          <p:grpSpPr bwMode="auto">
            <a:xfrm>
              <a:off x="3801" y="1550"/>
              <a:ext cx="252" cy="236"/>
              <a:chOff x="3801" y="1550"/>
              <a:chExt cx="252" cy="236"/>
            </a:xfrm>
          </p:grpSpPr>
          <p:sp>
            <p:nvSpPr>
              <p:cNvPr id="46125" name="Freeform 37"/>
              <p:cNvSpPr>
                <a:spLocks/>
              </p:cNvSpPr>
              <p:nvPr/>
            </p:nvSpPr>
            <p:spPr bwMode="auto">
              <a:xfrm>
                <a:off x="3801" y="1550"/>
                <a:ext cx="252" cy="236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6" name="Freeform 38"/>
              <p:cNvSpPr>
                <a:spLocks/>
              </p:cNvSpPr>
              <p:nvPr/>
            </p:nvSpPr>
            <p:spPr bwMode="auto">
              <a:xfrm>
                <a:off x="3801" y="1609"/>
                <a:ext cx="252" cy="118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10" name="Line 39"/>
            <p:cNvSpPr>
              <a:spLocks noChangeShapeType="1"/>
            </p:cNvSpPr>
            <p:nvPr/>
          </p:nvSpPr>
          <p:spPr bwMode="auto">
            <a:xfrm>
              <a:off x="3927" y="139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Line 40"/>
            <p:cNvSpPr>
              <a:spLocks noChangeShapeType="1"/>
            </p:cNvSpPr>
            <p:nvPr/>
          </p:nvSpPr>
          <p:spPr bwMode="auto">
            <a:xfrm>
              <a:off x="3927" y="1803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Line 41"/>
            <p:cNvSpPr>
              <a:spLocks noChangeShapeType="1"/>
            </p:cNvSpPr>
            <p:nvPr/>
          </p:nvSpPr>
          <p:spPr bwMode="auto">
            <a:xfrm>
              <a:off x="4053" y="1668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Line 42"/>
            <p:cNvSpPr>
              <a:spLocks noChangeShapeType="1"/>
            </p:cNvSpPr>
            <p:nvPr/>
          </p:nvSpPr>
          <p:spPr bwMode="auto">
            <a:xfrm>
              <a:off x="4390" y="1668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Freeform 43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1 w 551"/>
                <a:gd name="T71" fmla="*/ 0 h 3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Freeform 44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45"/>
            <p:cNvSpPr>
              <a:spLocks/>
            </p:cNvSpPr>
            <p:nvPr/>
          </p:nvSpPr>
          <p:spPr bwMode="auto">
            <a:xfrm>
              <a:off x="4573" y="1839"/>
              <a:ext cx="304" cy="395"/>
            </a:xfrm>
            <a:custGeom>
              <a:avLst/>
              <a:gdLst>
                <a:gd name="T0" fmla="*/ 0 w 487"/>
                <a:gd name="T1" fmla="*/ 1 h 650"/>
                <a:gd name="T2" fmla="*/ 1 w 487"/>
                <a:gd name="T3" fmla="*/ 1 h 650"/>
                <a:gd name="T4" fmla="*/ 1 w 487"/>
                <a:gd name="T5" fmla="*/ 1 h 650"/>
                <a:gd name="T6" fmla="*/ 1 w 487"/>
                <a:gd name="T7" fmla="*/ 1 h 650"/>
                <a:gd name="T8" fmla="*/ 1 w 487"/>
                <a:gd name="T9" fmla="*/ 1 h 650"/>
                <a:gd name="T10" fmla="*/ 1 w 487"/>
                <a:gd name="T11" fmla="*/ 1 h 650"/>
                <a:gd name="T12" fmla="*/ 1 w 487"/>
                <a:gd name="T13" fmla="*/ 1 h 650"/>
                <a:gd name="T14" fmla="*/ 1 w 487"/>
                <a:gd name="T15" fmla="*/ 1 h 650"/>
                <a:gd name="T16" fmla="*/ 1 w 487"/>
                <a:gd name="T17" fmla="*/ 1 h 650"/>
                <a:gd name="T18" fmla="*/ 1 w 487"/>
                <a:gd name="T19" fmla="*/ 1 h 650"/>
                <a:gd name="T20" fmla="*/ 1 w 487"/>
                <a:gd name="T21" fmla="*/ 1 h 650"/>
                <a:gd name="T22" fmla="*/ 1 w 487"/>
                <a:gd name="T23" fmla="*/ 1 h 650"/>
                <a:gd name="T24" fmla="*/ 1 w 487"/>
                <a:gd name="T25" fmla="*/ 1 h 650"/>
                <a:gd name="T26" fmla="*/ 1 w 487"/>
                <a:gd name="T27" fmla="*/ 1 h 650"/>
                <a:gd name="T28" fmla="*/ 1 w 487"/>
                <a:gd name="T29" fmla="*/ 1 h 650"/>
                <a:gd name="T30" fmla="*/ 1 w 487"/>
                <a:gd name="T31" fmla="*/ 1 h 650"/>
                <a:gd name="T32" fmla="*/ 1 w 487"/>
                <a:gd name="T33" fmla="*/ 1 h 650"/>
                <a:gd name="T34" fmla="*/ 1 w 487"/>
                <a:gd name="T35" fmla="*/ 1 h 650"/>
                <a:gd name="T36" fmla="*/ 1 w 487"/>
                <a:gd name="T37" fmla="*/ 1 h 650"/>
                <a:gd name="T38" fmla="*/ 1 w 487"/>
                <a:gd name="T39" fmla="*/ 1 h 650"/>
                <a:gd name="T40" fmla="*/ 1 w 487"/>
                <a:gd name="T41" fmla="*/ 1 h 650"/>
                <a:gd name="T42" fmla="*/ 1 w 487"/>
                <a:gd name="T43" fmla="*/ 1 h 650"/>
                <a:gd name="T44" fmla="*/ 1 w 487"/>
                <a:gd name="T45" fmla="*/ 1 h 650"/>
                <a:gd name="T46" fmla="*/ 1 w 487"/>
                <a:gd name="T47" fmla="*/ 1 h 650"/>
                <a:gd name="T48" fmla="*/ 1 w 487"/>
                <a:gd name="T49" fmla="*/ 1 h 650"/>
                <a:gd name="T50" fmla="*/ 1 w 487"/>
                <a:gd name="T51" fmla="*/ 1 h 650"/>
                <a:gd name="T52" fmla="*/ 1 w 487"/>
                <a:gd name="T53" fmla="*/ 1 h 650"/>
                <a:gd name="T54" fmla="*/ 1 w 487"/>
                <a:gd name="T55" fmla="*/ 1 h 650"/>
                <a:gd name="T56" fmla="*/ 1 w 487"/>
                <a:gd name="T57" fmla="*/ 1 h 650"/>
                <a:gd name="T58" fmla="*/ 1 w 487"/>
                <a:gd name="T59" fmla="*/ 1 h 650"/>
                <a:gd name="T60" fmla="*/ 1 w 487"/>
                <a:gd name="T61" fmla="*/ 1 h 650"/>
                <a:gd name="T62" fmla="*/ 1 w 487"/>
                <a:gd name="T63" fmla="*/ 1 h 650"/>
                <a:gd name="T64" fmla="*/ 1 w 487"/>
                <a:gd name="T65" fmla="*/ 1 h 650"/>
                <a:gd name="T66" fmla="*/ 1 w 487"/>
                <a:gd name="T67" fmla="*/ 1 h 650"/>
                <a:gd name="T68" fmla="*/ 1 w 487"/>
                <a:gd name="T69" fmla="*/ 0 h 650"/>
                <a:gd name="T70" fmla="*/ 1 w 487"/>
                <a:gd name="T71" fmla="*/ 1 h 650"/>
                <a:gd name="T72" fmla="*/ 1 w 487"/>
                <a:gd name="T73" fmla="*/ 1 h 650"/>
                <a:gd name="T74" fmla="*/ 1 w 487"/>
                <a:gd name="T75" fmla="*/ 1 h 650"/>
                <a:gd name="T76" fmla="*/ 1 w 487"/>
                <a:gd name="T77" fmla="*/ 1 h 650"/>
                <a:gd name="T78" fmla="*/ 1 w 487"/>
                <a:gd name="T79" fmla="*/ 1 h 650"/>
                <a:gd name="T80" fmla="*/ 1 w 487"/>
                <a:gd name="T81" fmla="*/ 1 h 650"/>
                <a:gd name="T82" fmla="*/ 1 w 487"/>
                <a:gd name="T83" fmla="*/ 1 h 650"/>
                <a:gd name="T84" fmla="*/ 1 w 487"/>
                <a:gd name="T85" fmla="*/ 1 h 650"/>
                <a:gd name="T86" fmla="*/ 1 w 487"/>
                <a:gd name="T87" fmla="*/ 1 h 650"/>
                <a:gd name="T88" fmla="*/ 1 w 487"/>
                <a:gd name="T89" fmla="*/ 1 h 650"/>
                <a:gd name="T90" fmla="*/ 0 w 487"/>
                <a:gd name="T91" fmla="*/ 1 h 650"/>
                <a:gd name="T92" fmla="*/ 0 w 487"/>
                <a:gd name="T93" fmla="*/ 1 h 6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7" h="650">
                  <a:moveTo>
                    <a:pt x="0" y="528"/>
                  </a:moveTo>
                  <a:lnTo>
                    <a:pt x="1" y="546"/>
                  </a:lnTo>
                  <a:lnTo>
                    <a:pt x="8" y="563"/>
                  </a:lnTo>
                  <a:lnTo>
                    <a:pt x="19" y="578"/>
                  </a:lnTo>
                  <a:lnTo>
                    <a:pt x="34" y="593"/>
                  </a:lnTo>
                  <a:lnTo>
                    <a:pt x="55" y="608"/>
                  </a:lnTo>
                  <a:lnTo>
                    <a:pt x="80" y="619"/>
                  </a:lnTo>
                  <a:lnTo>
                    <a:pt x="109" y="630"/>
                  </a:lnTo>
                  <a:lnTo>
                    <a:pt x="140" y="639"/>
                  </a:lnTo>
                  <a:lnTo>
                    <a:pt x="173" y="646"/>
                  </a:lnTo>
                  <a:lnTo>
                    <a:pt x="208" y="648"/>
                  </a:lnTo>
                  <a:lnTo>
                    <a:pt x="244" y="650"/>
                  </a:lnTo>
                  <a:lnTo>
                    <a:pt x="280" y="648"/>
                  </a:lnTo>
                  <a:lnTo>
                    <a:pt x="314" y="646"/>
                  </a:lnTo>
                  <a:lnTo>
                    <a:pt x="348" y="639"/>
                  </a:lnTo>
                  <a:lnTo>
                    <a:pt x="379" y="630"/>
                  </a:lnTo>
                  <a:lnTo>
                    <a:pt x="407" y="619"/>
                  </a:lnTo>
                  <a:lnTo>
                    <a:pt x="432" y="608"/>
                  </a:lnTo>
                  <a:lnTo>
                    <a:pt x="453" y="593"/>
                  </a:lnTo>
                  <a:lnTo>
                    <a:pt x="469" y="578"/>
                  </a:lnTo>
                  <a:lnTo>
                    <a:pt x="481" y="563"/>
                  </a:lnTo>
                  <a:lnTo>
                    <a:pt x="486" y="546"/>
                  </a:lnTo>
                  <a:lnTo>
                    <a:pt x="487" y="528"/>
                  </a:lnTo>
                  <a:lnTo>
                    <a:pt x="487" y="122"/>
                  </a:lnTo>
                  <a:lnTo>
                    <a:pt x="486" y="105"/>
                  </a:lnTo>
                  <a:lnTo>
                    <a:pt x="481" y="89"/>
                  </a:lnTo>
                  <a:lnTo>
                    <a:pt x="469" y="72"/>
                  </a:lnTo>
                  <a:lnTo>
                    <a:pt x="453" y="57"/>
                  </a:lnTo>
                  <a:lnTo>
                    <a:pt x="432" y="43"/>
                  </a:lnTo>
                  <a:lnTo>
                    <a:pt x="407" y="30"/>
                  </a:lnTo>
                  <a:lnTo>
                    <a:pt x="379" y="21"/>
                  </a:lnTo>
                  <a:lnTo>
                    <a:pt x="348" y="11"/>
                  </a:lnTo>
                  <a:lnTo>
                    <a:pt x="314" y="6"/>
                  </a:lnTo>
                  <a:lnTo>
                    <a:pt x="280" y="1"/>
                  </a:lnTo>
                  <a:lnTo>
                    <a:pt x="244" y="0"/>
                  </a:lnTo>
                  <a:lnTo>
                    <a:pt x="208" y="1"/>
                  </a:lnTo>
                  <a:lnTo>
                    <a:pt x="173" y="6"/>
                  </a:lnTo>
                  <a:lnTo>
                    <a:pt x="140" y="11"/>
                  </a:lnTo>
                  <a:lnTo>
                    <a:pt x="109" y="21"/>
                  </a:lnTo>
                  <a:lnTo>
                    <a:pt x="80" y="30"/>
                  </a:lnTo>
                  <a:lnTo>
                    <a:pt x="55" y="43"/>
                  </a:lnTo>
                  <a:lnTo>
                    <a:pt x="34" y="57"/>
                  </a:lnTo>
                  <a:lnTo>
                    <a:pt x="19" y="72"/>
                  </a:lnTo>
                  <a:lnTo>
                    <a:pt x="8" y="89"/>
                  </a:lnTo>
                  <a:lnTo>
                    <a:pt x="1" y="105"/>
                  </a:lnTo>
                  <a:lnTo>
                    <a:pt x="0" y="12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46"/>
            <p:cNvSpPr>
              <a:spLocks noChangeShapeType="1"/>
            </p:cNvSpPr>
            <p:nvPr/>
          </p:nvSpPr>
          <p:spPr bwMode="auto">
            <a:xfrm>
              <a:off x="4725" y="1839"/>
              <a:ext cx="1" cy="2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47"/>
            <p:cNvSpPr>
              <a:spLocks noChangeShapeType="1"/>
            </p:cNvSpPr>
            <p:nvPr/>
          </p:nvSpPr>
          <p:spPr bwMode="auto">
            <a:xfrm flipV="1">
              <a:off x="4725" y="1740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Rectangle 48"/>
            <p:cNvSpPr>
              <a:spLocks noChangeArrowheads="1"/>
            </p:cNvSpPr>
            <p:nvPr/>
          </p:nvSpPr>
          <p:spPr bwMode="auto">
            <a:xfrm>
              <a:off x="4694" y="1692"/>
              <a:ext cx="61" cy="9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120" name="Line 49"/>
            <p:cNvSpPr>
              <a:spLocks noChangeShapeType="1"/>
            </p:cNvSpPr>
            <p:nvPr/>
          </p:nvSpPr>
          <p:spPr bwMode="auto">
            <a:xfrm>
              <a:off x="4675" y="1764"/>
              <a:ext cx="10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50"/>
            <p:cNvSpPr>
              <a:spLocks noChangeShapeType="1"/>
            </p:cNvSpPr>
            <p:nvPr/>
          </p:nvSpPr>
          <p:spPr bwMode="auto">
            <a:xfrm>
              <a:off x="4675" y="1721"/>
              <a:ext cx="1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51"/>
            <p:cNvSpPr>
              <a:spLocks/>
            </p:cNvSpPr>
            <p:nvPr/>
          </p:nvSpPr>
          <p:spPr bwMode="auto">
            <a:xfrm>
              <a:off x="4649" y="2037"/>
              <a:ext cx="152" cy="78"/>
            </a:xfrm>
            <a:custGeom>
              <a:avLst/>
              <a:gdLst>
                <a:gd name="T0" fmla="*/ 0 w 244"/>
                <a:gd name="T1" fmla="*/ 0 h 128"/>
                <a:gd name="T2" fmla="*/ 0 w 244"/>
                <a:gd name="T3" fmla="*/ 1 h 128"/>
                <a:gd name="T4" fmla="*/ 1 w 244"/>
                <a:gd name="T5" fmla="*/ 1 h 128"/>
                <a:gd name="T6" fmla="*/ 1 w 244"/>
                <a:gd name="T7" fmla="*/ 1 h 128"/>
                <a:gd name="T8" fmla="*/ 1 w 244"/>
                <a:gd name="T9" fmla="*/ 1 h 128"/>
                <a:gd name="T10" fmla="*/ 1 w 244"/>
                <a:gd name="T11" fmla="*/ 1 h 128"/>
                <a:gd name="T12" fmla="*/ 1 w 244"/>
                <a:gd name="T13" fmla="*/ 1 h 128"/>
                <a:gd name="T14" fmla="*/ 1 w 244"/>
                <a:gd name="T15" fmla="*/ 1 h 128"/>
                <a:gd name="T16" fmla="*/ 1 w 244"/>
                <a:gd name="T17" fmla="*/ 1 h 128"/>
                <a:gd name="T18" fmla="*/ 1 w 244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4" h="128">
                  <a:moveTo>
                    <a:pt x="0" y="0"/>
                  </a:moveTo>
                  <a:lnTo>
                    <a:pt x="0" y="97"/>
                  </a:lnTo>
                  <a:lnTo>
                    <a:pt x="33" y="112"/>
                  </a:lnTo>
                  <a:lnTo>
                    <a:pt x="68" y="123"/>
                  </a:lnTo>
                  <a:lnTo>
                    <a:pt x="104" y="128"/>
                  </a:lnTo>
                  <a:lnTo>
                    <a:pt x="140" y="128"/>
                  </a:lnTo>
                  <a:lnTo>
                    <a:pt x="176" y="123"/>
                  </a:lnTo>
                  <a:lnTo>
                    <a:pt x="210" y="112"/>
                  </a:lnTo>
                  <a:lnTo>
                    <a:pt x="244" y="97"/>
                  </a:lnTo>
                  <a:lnTo>
                    <a:pt x="24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52"/>
            <p:cNvSpPr>
              <a:spLocks/>
            </p:cNvSpPr>
            <p:nvPr/>
          </p:nvSpPr>
          <p:spPr bwMode="auto">
            <a:xfrm>
              <a:off x="4725" y="2254"/>
              <a:ext cx="128" cy="115"/>
            </a:xfrm>
            <a:custGeom>
              <a:avLst/>
              <a:gdLst>
                <a:gd name="T0" fmla="*/ 0 w 205"/>
                <a:gd name="T1" fmla="*/ 0 h 189"/>
                <a:gd name="T2" fmla="*/ 0 w 205"/>
                <a:gd name="T3" fmla="*/ 1 h 189"/>
                <a:gd name="T4" fmla="*/ 1 w 205"/>
                <a:gd name="T5" fmla="*/ 1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" h="189">
                  <a:moveTo>
                    <a:pt x="0" y="0"/>
                  </a:moveTo>
                  <a:lnTo>
                    <a:pt x="0" y="189"/>
                  </a:lnTo>
                  <a:lnTo>
                    <a:pt x="205" y="18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53"/>
            <p:cNvSpPr>
              <a:spLocks noChangeShapeType="1"/>
            </p:cNvSpPr>
            <p:nvPr/>
          </p:nvSpPr>
          <p:spPr bwMode="auto">
            <a:xfrm>
              <a:off x="4390" y="1941"/>
              <a:ext cx="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2" name="Text Box 54"/>
          <p:cNvSpPr txBox="1">
            <a:spLocks noChangeArrowheads="1"/>
          </p:cNvSpPr>
          <p:nvPr/>
        </p:nvSpPr>
        <p:spPr bwMode="auto">
          <a:xfrm>
            <a:off x="1752600" y="1447800"/>
            <a:ext cx="1295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Constant speed centrifugal pump</a:t>
            </a:r>
          </a:p>
        </p:txBody>
      </p:sp>
      <p:sp>
        <p:nvSpPr>
          <p:cNvPr id="47159" name="Text Box 55"/>
          <p:cNvSpPr txBox="1">
            <a:spLocks noChangeArrowheads="1"/>
          </p:cNvSpPr>
          <p:nvPr/>
        </p:nvSpPr>
        <p:spPr bwMode="auto">
          <a:xfrm>
            <a:off x="838200" y="6096000"/>
            <a:ext cx="73914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/>
              <a:t>What if we want a different flow rate in the system?</a:t>
            </a:r>
          </a:p>
        </p:txBody>
      </p:sp>
      <p:sp>
        <p:nvSpPr>
          <p:cNvPr id="46094" name="Text Box 56"/>
          <p:cNvSpPr txBox="1">
            <a:spLocks noChangeArrowheads="1"/>
          </p:cNvSpPr>
          <p:nvPr/>
        </p:nvSpPr>
        <p:spPr bwMode="auto">
          <a:xfrm>
            <a:off x="1066800" y="381000"/>
            <a:ext cx="7086600" cy="528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b="1" smtClean="0"/>
              <a:t>Principles of flow through a closed conduit</a:t>
            </a:r>
          </a:p>
        </p:txBody>
      </p:sp>
      <p:sp>
        <p:nvSpPr>
          <p:cNvPr id="46095" name="Text Box 57"/>
          <p:cNvSpPr txBox="1">
            <a:spLocks noChangeArrowheads="1"/>
          </p:cNvSpPr>
          <p:nvPr/>
        </p:nvSpPr>
        <p:spPr bwMode="auto">
          <a:xfrm>
            <a:off x="941388" y="262731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liquid</a:t>
            </a:r>
          </a:p>
        </p:txBody>
      </p:sp>
      <p:sp>
        <p:nvSpPr>
          <p:cNvPr id="46096" name="Text Box 58"/>
          <p:cNvSpPr txBox="1">
            <a:spLocks noChangeArrowheads="1"/>
          </p:cNvSpPr>
          <p:nvPr/>
        </p:nvSpPr>
        <p:spPr bwMode="auto">
          <a:xfrm>
            <a:off x="7010400" y="16764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P</a:t>
            </a:r>
            <a:r>
              <a:rPr lang="en-US" altLang="en-US" sz="1200" b="1" baseline="-25000">
                <a:latin typeface="Arial" charset="0"/>
              </a:rPr>
              <a:t>0</a:t>
            </a:r>
            <a:r>
              <a:rPr lang="en-US" altLang="en-US" sz="1200" b="1">
                <a:latin typeface="Arial" charset="0"/>
              </a:rPr>
              <a:t> = constant</a:t>
            </a:r>
          </a:p>
        </p:txBody>
      </p:sp>
      <p:sp>
        <p:nvSpPr>
          <p:cNvPr id="46097" name="Line 61"/>
          <p:cNvSpPr>
            <a:spLocks noChangeShapeType="1"/>
          </p:cNvSpPr>
          <p:nvPr/>
        </p:nvSpPr>
        <p:spPr bwMode="auto">
          <a:xfrm flipV="1">
            <a:off x="1981200" y="27432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1143000" y="1219200"/>
            <a:ext cx="6019800" cy="2316163"/>
            <a:chOff x="1104" y="1392"/>
            <a:chExt cx="3792" cy="1459"/>
          </a:xfrm>
        </p:grpSpPr>
        <p:sp>
          <p:nvSpPr>
            <p:cNvPr id="47131" name="Freeform 3"/>
            <p:cNvSpPr>
              <a:spLocks noEditPoints="1"/>
            </p:cNvSpPr>
            <p:nvPr/>
          </p:nvSpPr>
          <p:spPr bwMode="auto">
            <a:xfrm>
              <a:off x="1694" y="2475"/>
              <a:ext cx="253" cy="260"/>
            </a:xfrm>
            <a:custGeom>
              <a:avLst/>
              <a:gdLst>
                <a:gd name="T0" fmla="*/ 0 w 576"/>
                <a:gd name="T1" fmla="*/ 0 h 633"/>
                <a:gd name="T2" fmla="*/ 0 w 576"/>
                <a:gd name="T3" fmla="*/ 0 h 633"/>
                <a:gd name="T4" fmla="*/ 0 w 576"/>
                <a:gd name="T5" fmla="*/ 0 h 633"/>
                <a:gd name="T6" fmla="*/ 0 w 576"/>
                <a:gd name="T7" fmla="*/ 0 h 633"/>
                <a:gd name="T8" fmla="*/ 0 w 576"/>
                <a:gd name="T9" fmla="*/ 0 h 633"/>
                <a:gd name="T10" fmla="*/ 0 w 576"/>
                <a:gd name="T11" fmla="*/ 0 h 633"/>
                <a:gd name="T12" fmla="*/ 0 w 576"/>
                <a:gd name="T13" fmla="*/ 0 h 633"/>
                <a:gd name="T14" fmla="*/ 0 w 576"/>
                <a:gd name="T15" fmla="*/ 0 h 633"/>
                <a:gd name="T16" fmla="*/ 0 w 576"/>
                <a:gd name="T17" fmla="*/ 0 h 633"/>
                <a:gd name="T18" fmla="*/ 0 w 576"/>
                <a:gd name="T19" fmla="*/ 0 h 633"/>
                <a:gd name="T20" fmla="*/ 0 w 576"/>
                <a:gd name="T21" fmla="*/ 0 h 633"/>
                <a:gd name="T22" fmla="*/ 0 w 576"/>
                <a:gd name="T23" fmla="*/ 0 h 633"/>
                <a:gd name="T24" fmla="*/ 0 w 576"/>
                <a:gd name="T25" fmla="*/ 0 h 633"/>
                <a:gd name="T26" fmla="*/ 0 w 576"/>
                <a:gd name="T27" fmla="*/ 0 h 633"/>
                <a:gd name="T28" fmla="*/ 0 w 576"/>
                <a:gd name="T29" fmla="*/ 0 h 633"/>
                <a:gd name="T30" fmla="*/ 0 w 576"/>
                <a:gd name="T31" fmla="*/ 0 h 633"/>
                <a:gd name="T32" fmla="*/ 0 w 576"/>
                <a:gd name="T33" fmla="*/ 0 h 633"/>
                <a:gd name="T34" fmla="*/ 0 w 576"/>
                <a:gd name="T35" fmla="*/ 0 h 633"/>
                <a:gd name="T36" fmla="*/ 0 w 576"/>
                <a:gd name="T37" fmla="*/ 0 h 633"/>
                <a:gd name="T38" fmla="*/ 0 w 576"/>
                <a:gd name="T39" fmla="*/ 0 h 633"/>
                <a:gd name="T40" fmla="*/ 0 w 576"/>
                <a:gd name="T41" fmla="*/ 0 h 633"/>
                <a:gd name="T42" fmla="*/ 0 w 576"/>
                <a:gd name="T43" fmla="*/ 0 h 633"/>
                <a:gd name="T44" fmla="*/ 0 w 576"/>
                <a:gd name="T45" fmla="*/ 0 h 633"/>
                <a:gd name="T46" fmla="*/ 0 w 576"/>
                <a:gd name="T47" fmla="*/ 0 h 633"/>
                <a:gd name="T48" fmla="*/ 0 w 576"/>
                <a:gd name="T49" fmla="*/ 0 h 633"/>
                <a:gd name="T50" fmla="*/ 0 w 576"/>
                <a:gd name="T51" fmla="*/ 0 h 633"/>
                <a:gd name="T52" fmla="*/ 0 w 576"/>
                <a:gd name="T53" fmla="*/ 0 h 633"/>
                <a:gd name="T54" fmla="*/ 0 w 576"/>
                <a:gd name="T55" fmla="*/ 0 h 633"/>
                <a:gd name="T56" fmla="*/ 0 w 576"/>
                <a:gd name="T57" fmla="*/ 0 h 633"/>
                <a:gd name="T58" fmla="*/ 0 w 576"/>
                <a:gd name="T59" fmla="*/ 0 h 633"/>
                <a:gd name="T60" fmla="*/ 0 w 576"/>
                <a:gd name="T61" fmla="*/ 0 h 633"/>
                <a:gd name="T62" fmla="*/ 0 w 576"/>
                <a:gd name="T63" fmla="*/ 0 h 633"/>
                <a:gd name="T64" fmla="*/ 0 w 576"/>
                <a:gd name="T65" fmla="*/ 0 h 633"/>
                <a:gd name="T66" fmla="*/ 0 w 576"/>
                <a:gd name="T67" fmla="*/ 0 h 633"/>
                <a:gd name="T68" fmla="*/ 0 w 576"/>
                <a:gd name="T69" fmla="*/ 0 h 633"/>
                <a:gd name="T70" fmla="*/ 0 w 576"/>
                <a:gd name="T71" fmla="*/ 0 h 633"/>
                <a:gd name="T72" fmla="*/ 0 w 576"/>
                <a:gd name="T73" fmla="*/ 0 h 633"/>
                <a:gd name="T74" fmla="*/ 0 w 576"/>
                <a:gd name="T75" fmla="*/ 0 h 633"/>
                <a:gd name="T76" fmla="*/ 0 w 576"/>
                <a:gd name="T77" fmla="*/ 0 h 633"/>
                <a:gd name="T78" fmla="*/ 0 w 576"/>
                <a:gd name="T79" fmla="*/ 0 h 633"/>
                <a:gd name="T80" fmla="*/ 0 w 576"/>
                <a:gd name="T81" fmla="*/ 0 h 633"/>
                <a:gd name="T82" fmla="*/ 0 w 576"/>
                <a:gd name="T83" fmla="*/ 0 h 633"/>
                <a:gd name="T84" fmla="*/ 0 w 576"/>
                <a:gd name="T85" fmla="*/ 0 h 633"/>
                <a:gd name="T86" fmla="*/ 0 w 576"/>
                <a:gd name="T87" fmla="*/ 0 h 633"/>
                <a:gd name="T88" fmla="*/ 0 w 576"/>
                <a:gd name="T89" fmla="*/ 0 h 633"/>
                <a:gd name="T90" fmla="*/ 0 w 576"/>
                <a:gd name="T91" fmla="*/ 0 h 633"/>
                <a:gd name="T92" fmla="*/ 0 w 576"/>
                <a:gd name="T93" fmla="*/ 0 h 633"/>
                <a:gd name="T94" fmla="*/ 0 w 576"/>
                <a:gd name="T95" fmla="*/ 0 h 633"/>
                <a:gd name="T96" fmla="*/ 0 w 576"/>
                <a:gd name="T97" fmla="*/ 0 h 633"/>
                <a:gd name="T98" fmla="*/ 0 w 576"/>
                <a:gd name="T99" fmla="*/ 0 h 633"/>
                <a:gd name="T100" fmla="*/ 0 w 576"/>
                <a:gd name="T101" fmla="*/ 0 h 633"/>
                <a:gd name="T102" fmla="*/ 0 w 576"/>
                <a:gd name="T103" fmla="*/ 0 h 6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" h="633">
                  <a:moveTo>
                    <a:pt x="0" y="288"/>
                  </a:moveTo>
                  <a:lnTo>
                    <a:pt x="4" y="244"/>
                  </a:lnTo>
                  <a:lnTo>
                    <a:pt x="14" y="200"/>
                  </a:lnTo>
                  <a:lnTo>
                    <a:pt x="31" y="157"/>
                  </a:lnTo>
                  <a:lnTo>
                    <a:pt x="56" y="119"/>
                  </a:lnTo>
                  <a:lnTo>
                    <a:pt x="85" y="84"/>
                  </a:lnTo>
                  <a:lnTo>
                    <a:pt x="119" y="56"/>
                  </a:lnTo>
                  <a:lnTo>
                    <a:pt x="158" y="33"/>
                  </a:lnTo>
                  <a:lnTo>
                    <a:pt x="200" y="15"/>
                  </a:lnTo>
                  <a:lnTo>
                    <a:pt x="242" y="4"/>
                  </a:lnTo>
                  <a:lnTo>
                    <a:pt x="288" y="0"/>
                  </a:lnTo>
                  <a:lnTo>
                    <a:pt x="332" y="4"/>
                  </a:lnTo>
                  <a:lnTo>
                    <a:pt x="376" y="15"/>
                  </a:lnTo>
                  <a:lnTo>
                    <a:pt x="418" y="33"/>
                  </a:lnTo>
                  <a:lnTo>
                    <a:pt x="457" y="56"/>
                  </a:lnTo>
                  <a:lnTo>
                    <a:pt x="491" y="84"/>
                  </a:lnTo>
                  <a:lnTo>
                    <a:pt x="520" y="119"/>
                  </a:lnTo>
                  <a:lnTo>
                    <a:pt x="545" y="157"/>
                  </a:lnTo>
                  <a:lnTo>
                    <a:pt x="562" y="200"/>
                  </a:lnTo>
                  <a:lnTo>
                    <a:pt x="572" y="244"/>
                  </a:lnTo>
                  <a:lnTo>
                    <a:pt x="576" y="288"/>
                  </a:lnTo>
                  <a:lnTo>
                    <a:pt x="572" y="334"/>
                  </a:lnTo>
                  <a:lnTo>
                    <a:pt x="562" y="378"/>
                  </a:lnTo>
                  <a:lnTo>
                    <a:pt x="545" y="418"/>
                  </a:lnTo>
                  <a:lnTo>
                    <a:pt x="520" y="459"/>
                  </a:lnTo>
                  <a:lnTo>
                    <a:pt x="491" y="491"/>
                  </a:lnTo>
                  <a:lnTo>
                    <a:pt x="457" y="522"/>
                  </a:lnTo>
                  <a:lnTo>
                    <a:pt x="418" y="545"/>
                  </a:lnTo>
                  <a:lnTo>
                    <a:pt x="376" y="562"/>
                  </a:lnTo>
                  <a:lnTo>
                    <a:pt x="332" y="574"/>
                  </a:lnTo>
                  <a:lnTo>
                    <a:pt x="288" y="576"/>
                  </a:lnTo>
                  <a:lnTo>
                    <a:pt x="242" y="574"/>
                  </a:lnTo>
                  <a:lnTo>
                    <a:pt x="200" y="562"/>
                  </a:lnTo>
                  <a:lnTo>
                    <a:pt x="158" y="545"/>
                  </a:lnTo>
                  <a:lnTo>
                    <a:pt x="119" y="522"/>
                  </a:lnTo>
                  <a:lnTo>
                    <a:pt x="85" y="491"/>
                  </a:lnTo>
                  <a:lnTo>
                    <a:pt x="56" y="459"/>
                  </a:lnTo>
                  <a:lnTo>
                    <a:pt x="31" y="418"/>
                  </a:lnTo>
                  <a:lnTo>
                    <a:pt x="14" y="378"/>
                  </a:lnTo>
                  <a:lnTo>
                    <a:pt x="4" y="334"/>
                  </a:lnTo>
                  <a:lnTo>
                    <a:pt x="0" y="288"/>
                  </a:lnTo>
                  <a:close/>
                  <a:moveTo>
                    <a:pt x="144" y="535"/>
                  </a:moveTo>
                  <a:lnTo>
                    <a:pt x="0" y="633"/>
                  </a:lnTo>
                  <a:lnTo>
                    <a:pt x="576" y="633"/>
                  </a:lnTo>
                  <a:lnTo>
                    <a:pt x="432" y="535"/>
                  </a:lnTo>
                  <a:lnTo>
                    <a:pt x="393" y="556"/>
                  </a:lnTo>
                  <a:lnTo>
                    <a:pt x="351" y="568"/>
                  </a:lnTo>
                  <a:lnTo>
                    <a:pt x="309" y="576"/>
                  </a:lnTo>
                  <a:lnTo>
                    <a:pt x="267" y="576"/>
                  </a:lnTo>
                  <a:lnTo>
                    <a:pt x="223" y="568"/>
                  </a:lnTo>
                  <a:lnTo>
                    <a:pt x="183" y="556"/>
                  </a:lnTo>
                  <a:lnTo>
                    <a:pt x="144" y="535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4"/>
            <p:cNvSpPr>
              <a:spLocks noChangeShapeType="1"/>
            </p:cNvSpPr>
            <p:nvPr/>
          </p:nvSpPr>
          <p:spPr bwMode="auto">
            <a:xfrm>
              <a:off x="1567" y="2593"/>
              <a:ext cx="22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5"/>
            <p:cNvSpPr>
              <a:spLocks/>
            </p:cNvSpPr>
            <p:nvPr/>
          </p:nvSpPr>
          <p:spPr bwMode="auto">
            <a:xfrm>
              <a:off x="1782" y="2575"/>
              <a:ext cx="38" cy="36"/>
            </a:xfrm>
            <a:custGeom>
              <a:avLst/>
              <a:gdLst>
                <a:gd name="T0" fmla="*/ 0 w 88"/>
                <a:gd name="T1" fmla="*/ 0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8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34" name="Group 6"/>
            <p:cNvGrpSpPr>
              <a:grpSpLocks/>
            </p:cNvGrpSpPr>
            <p:nvPr/>
          </p:nvGrpSpPr>
          <p:grpSpPr bwMode="auto">
            <a:xfrm>
              <a:off x="1820" y="2457"/>
              <a:ext cx="632" cy="39"/>
              <a:chOff x="2016" y="2304"/>
              <a:chExt cx="288" cy="44"/>
            </a:xfrm>
          </p:grpSpPr>
          <p:sp>
            <p:nvSpPr>
              <p:cNvPr id="47162" name="Line 7"/>
              <p:cNvSpPr>
                <a:spLocks noChangeShapeType="1"/>
              </p:cNvSpPr>
              <p:nvPr/>
            </p:nvSpPr>
            <p:spPr bwMode="auto">
              <a:xfrm>
                <a:off x="2016" y="2326"/>
                <a:ext cx="24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Freeform 8"/>
              <p:cNvSpPr>
                <a:spLocks/>
              </p:cNvSpPr>
              <p:nvPr/>
            </p:nvSpPr>
            <p:spPr bwMode="auto">
              <a:xfrm>
                <a:off x="2260" y="2304"/>
                <a:ext cx="44" cy="44"/>
              </a:xfrm>
              <a:custGeom>
                <a:avLst/>
                <a:gdLst>
                  <a:gd name="T0" fmla="*/ 0 w 88"/>
                  <a:gd name="T1" fmla="*/ 0 h 88"/>
                  <a:gd name="T2" fmla="*/ 1 w 88"/>
                  <a:gd name="T3" fmla="*/ 1 h 88"/>
                  <a:gd name="T4" fmla="*/ 0 w 88"/>
                  <a:gd name="T5" fmla="*/ 1 h 88"/>
                  <a:gd name="T6" fmla="*/ 0 w 88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0" y="0"/>
                    </a:moveTo>
                    <a:lnTo>
                      <a:pt x="88" y="44"/>
                    </a:lnTo>
                    <a:lnTo>
                      <a:pt x="0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35" name="AutoShape 9"/>
            <p:cNvSpPr>
              <a:spLocks noChangeArrowheads="1"/>
            </p:cNvSpPr>
            <p:nvPr/>
          </p:nvSpPr>
          <p:spPr bwMode="auto">
            <a:xfrm>
              <a:off x="1104" y="2181"/>
              <a:ext cx="463" cy="552"/>
            </a:xfrm>
            <a:prstGeom prst="flowChartMagneticDisk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47136" name="Group 10"/>
            <p:cNvGrpSpPr>
              <a:grpSpLocks/>
            </p:cNvGrpSpPr>
            <p:nvPr/>
          </p:nvGrpSpPr>
          <p:grpSpPr bwMode="auto">
            <a:xfrm>
              <a:off x="2452" y="2361"/>
              <a:ext cx="253" cy="237"/>
              <a:chOff x="2452" y="2361"/>
              <a:chExt cx="253" cy="237"/>
            </a:xfrm>
          </p:grpSpPr>
          <p:sp>
            <p:nvSpPr>
              <p:cNvPr id="47160" name="Freeform 11"/>
              <p:cNvSpPr>
                <a:spLocks/>
              </p:cNvSpPr>
              <p:nvPr/>
            </p:nvSpPr>
            <p:spPr bwMode="auto">
              <a:xfrm>
                <a:off x="2452" y="2361"/>
                <a:ext cx="253" cy="237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Freeform 12"/>
              <p:cNvSpPr>
                <a:spLocks/>
              </p:cNvSpPr>
              <p:nvPr/>
            </p:nvSpPr>
            <p:spPr bwMode="auto">
              <a:xfrm>
                <a:off x="2452" y="2420"/>
                <a:ext cx="253" cy="119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37" name="Line 13"/>
            <p:cNvSpPr>
              <a:spLocks noChangeShapeType="1"/>
            </p:cNvSpPr>
            <p:nvPr/>
          </p:nvSpPr>
          <p:spPr bwMode="auto">
            <a:xfrm>
              <a:off x="2579" y="2102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8" name="Line 14"/>
            <p:cNvSpPr>
              <a:spLocks noChangeShapeType="1"/>
            </p:cNvSpPr>
            <p:nvPr/>
          </p:nvSpPr>
          <p:spPr bwMode="auto">
            <a:xfrm>
              <a:off x="2579" y="2614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9" name="Line 15"/>
            <p:cNvSpPr>
              <a:spLocks noChangeShapeType="1"/>
            </p:cNvSpPr>
            <p:nvPr/>
          </p:nvSpPr>
          <p:spPr bwMode="auto">
            <a:xfrm>
              <a:off x="2705" y="2480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Line 16"/>
            <p:cNvSpPr>
              <a:spLocks noChangeShapeType="1"/>
            </p:cNvSpPr>
            <p:nvPr/>
          </p:nvSpPr>
          <p:spPr bwMode="auto">
            <a:xfrm flipV="1">
              <a:off x="3379" y="1652"/>
              <a:ext cx="0" cy="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1" name="Line 17"/>
            <p:cNvSpPr>
              <a:spLocks noChangeShapeType="1"/>
            </p:cNvSpPr>
            <p:nvPr/>
          </p:nvSpPr>
          <p:spPr bwMode="auto">
            <a:xfrm>
              <a:off x="3379" y="1660"/>
              <a:ext cx="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42" name="Group 18"/>
            <p:cNvGrpSpPr>
              <a:grpSpLocks/>
            </p:cNvGrpSpPr>
            <p:nvPr/>
          </p:nvGrpSpPr>
          <p:grpSpPr bwMode="auto">
            <a:xfrm>
              <a:off x="3801" y="1550"/>
              <a:ext cx="252" cy="236"/>
              <a:chOff x="3801" y="1550"/>
              <a:chExt cx="252" cy="236"/>
            </a:xfrm>
          </p:grpSpPr>
          <p:sp>
            <p:nvSpPr>
              <p:cNvPr id="47158" name="Freeform 19"/>
              <p:cNvSpPr>
                <a:spLocks/>
              </p:cNvSpPr>
              <p:nvPr/>
            </p:nvSpPr>
            <p:spPr bwMode="auto">
              <a:xfrm>
                <a:off x="3801" y="1550"/>
                <a:ext cx="252" cy="236"/>
              </a:xfrm>
              <a:custGeom>
                <a:avLst/>
                <a:gdLst>
                  <a:gd name="T0" fmla="*/ 0 w 576"/>
                  <a:gd name="T1" fmla="*/ 0 h 575"/>
                  <a:gd name="T2" fmla="*/ 0 w 576"/>
                  <a:gd name="T3" fmla="*/ 0 h 575"/>
                  <a:gd name="T4" fmla="*/ 0 w 576"/>
                  <a:gd name="T5" fmla="*/ 0 h 575"/>
                  <a:gd name="T6" fmla="*/ 0 w 576"/>
                  <a:gd name="T7" fmla="*/ 0 h 575"/>
                  <a:gd name="T8" fmla="*/ 0 w 576"/>
                  <a:gd name="T9" fmla="*/ 0 h 575"/>
                  <a:gd name="T10" fmla="*/ 0 w 576"/>
                  <a:gd name="T11" fmla="*/ 0 h 575"/>
                  <a:gd name="T12" fmla="*/ 0 w 576"/>
                  <a:gd name="T13" fmla="*/ 0 h 575"/>
                  <a:gd name="T14" fmla="*/ 0 w 576"/>
                  <a:gd name="T15" fmla="*/ 0 h 575"/>
                  <a:gd name="T16" fmla="*/ 0 w 576"/>
                  <a:gd name="T17" fmla="*/ 0 h 575"/>
                  <a:gd name="T18" fmla="*/ 0 w 576"/>
                  <a:gd name="T19" fmla="*/ 0 h 575"/>
                  <a:gd name="T20" fmla="*/ 0 w 576"/>
                  <a:gd name="T21" fmla="*/ 0 h 575"/>
                  <a:gd name="T22" fmla="*/ 0 w 576"/>
                  <a:gd name="T23" fmla="*/ 0 h 575"/>
                  <a:gd name="T24" fmla="*/ 0 w 576"/>
                  <a:gd name="T25" fmla="*/ 0 h 575"/>
                  <a:gd name="T26" fmla="*/ 0 w 576"/>
                  <a:gd name="T27" fmla="*/ 0 h 575"/>
                  <a:gd name="T28" fmla="*/ 0 w 576"/>
                  <a:gd name="T29" fmla="*/ 0 h 575"/>
                  <a:gd name="T30" fmla="*/ 0 w 576"/>
                  <a:gd name="T31" fmla="*/ 0 h 575"/>
                  <a:gd name="T32" fmla="*/ 0 w 576"/>
                  <a:gd name="T33" fmla="*/ 0 h 575"/>
                  <a:gd name="T34" fmla="*/ 0 w 576"/>
                  <a:gd name="T35" fmla="*/ 0 h 575"/>
                  <a:gd name="T36" fmla="*/ 0 w 576"/>
                  <a:gd name="T37" fmla="*/ 0 h 575"/>
                  <a:gd name="T38" fmla="*/ 0 w 576"/>
                  <a:gd name="T39" fmla="*/ 0 h 575"/>
                  <a:gd name="T40" fmla="*/ 0 w 576"/>
                  <a:gd name="T41" fmla="*/ 0 h 575"/>
                  <a:gd name="T42" fmla="*/ 0 w 576"/>
                  <a:gd name="T43" fmla="*/ 0 h 575"/>
                  <a:gd name="T44" fmla="*/ 0 w 576"/>
                  <a:gd name="T45" fmla="*/ 0 h 575"/>
                  <a:gd name="T46" fmla="*/ 0 w 576"/>
                  <a:gd name="T47" fmla="*/ 0 h 575"/>
                  <a:gd name="T48" fmla="*/ 0 w 576"/>
                  <a:gd name="T49" fmla="*/ 0 h 575"/>
                  <a:gd name="T50" fmla="*/ 0 w 576"/>
                  <a:gd name="T51" fmla="*/ 0 h 575"/>
                  <a:gd name="T52" fmla="*/ 0 w 576"/>
                  <a:gd name="T53" fmla="*/ 0 h 575"/>
                  <a:gd name="T54" fmla="*/ 0 w 576"/>
                  <a:gd name="T55" fmla="*/ 0 h 575"/>
                  <a:gd name="T56" fmla="*/ 0 w 576"/>
                  <a:gd name="T57" fmla="*/ 0 h 575"/>
                  <a:gd name="T58" fmla="*/ 0 w 576"/>
                  <a:gd name="T59" fmla="*/ 0 h 575"/>
                  <a:gd name="T60" fmla="*/ 0 w 576"/>
                  <a:gd name="T61" fmla="*/ 0 h 575"/>
                  <a:gd name="T62" fmla="*/ 0 w 576"/>
                  <a:gd name="T63" fmla="*/ 0 h 575"/>
                  <a:gd name="T64" fmla="*/ 0 w 576"/>
                  <a:gd name="T65" fmla="*/ 0 h 575"/>
                  <a:gd name="T66" fmla="*/ 0 w 576"/>
                  <a:gd name="T67" fmla="*/ 0 h 575"/>
                  <a:gd name="T68" fmla="*/ 0 w 576"/>
                  <a:gd name="T69" fmla="*/ 0 h 575"/>
                  <a:gd name="T70" fmla="*/ 0 w 576"/>
                  <a:gd name="T71" fmla="*/ 0 h 575"/>
                  <a:gd name="T72" fmla="*/ 0 w 576"/>
                  <a:gd name="T73" fmla="*/ 0 h 575"/>
                  <a:gd name="T74" fmla="*/ 0 w 576"/>
                  <a:gd name="T75" fmla="*/ 0 h 575"/>
                  <a:gd name="T76" fmla="*/ 0 w 576"/>
                  <a:gd name="T77" fmla="*/ 0 h 575"/>
                  <a:gd name="T78" fmla="*/ 0 w 576"/>
                  <a:gd name="T79" fmla="*/ 0 h 575"/>
                  <a:gd name="T80" fmla="*/ 0 w 576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6" h="575">
                    <a:moveTo>
                      <a:pt x="0" y="287"/>
                    </a:moveTo>
                    <a:lnTo>
                      <a:pt x="4" y="243"/>
                    </a:lnTo>
                    <a:lnTo>
                      <a:pt x="13" y="199"/>
                    </a:lnTo>
                    <a:lnTo>
                      <a:pt x="31" y="157"/>
                    </a:lnTo>
                    <a:lnTo>
                      <a:pt x="56" y="118"/>
                    </a:lnTo>
                    <a:lnTo>
                      <a:pt x="84" y="84"/>
                    </a:lnTo>
                    <a:lnTo>
                      <a:pt x="119" y="55"/>
                    </a:lnTo>
                    <a:lnTo>
                      <a:pt x="157" y="32"/>
                    </a:lnTo>
                    <a:lnTo>
                      <a:pt x="200" y="15"/>
                    </a:lnTo>
                    <a:lnTo>
                      <a:pt x="244" y="3"/>
                    </a:lnTo>
                    <a:lnTo>
                      <a:pt x="288" y="0"/>
                    </a:lnTo>
                    <a:lnTo>
                      <a:pt x="334" y="3"/>
                    </a:lnTo>
                    <a:lnTo>
                      <a:pt x="376" y="15"/>
                    </a:lnTo>
                    <a:lnTo>
                      <a:pt x="419" y="32"/>
                    </a:lnTo>
                    <a:lnTo>
                      <a:pt x="457" y="55"/>
                    </a:lnTo>
                    <a:lnTo>
                      <a:pt x="492" y="84"/>
                    </a:lnTo>
                    <a:lnTo>
                      <a:pt x="520" y="118"/>
                    </a:lnTo>
                    <a:lnTo>
                      <a:pt x="545" y="157"/>
                    </a:lnTo>
                    <a:lnTo>
                      <a:pt x="563" y="199"/>
                    </a:lnTo>
                    <a:lnTo>
                      <a:pt x="572" y="243"/>
                    </a:lnTo>
                    <a:lnTo>
                      <a:pt x="576" y="287"/>
                    </a:lnTo>
                    <a:lnTo>
                      <a:pt x="572" y="333"/>
                    </a:lnTo>
                    <a:lnTo>
                      <a:pt x="563" y="377"/>
                    </a:lnTo>
                    <a:lnTo>
                      <a:pt x="545" y="417"/>
                    </a:lnTo>
                    <a:lnTo>
                      <a:pt x="520" y="458"/>
                    </a:lnTo>
                    <a:lnTo>
                      <a:pt x="492" y="490"/>
                    </a:lnTo>
                    <a:lnTo>
                      <a:pt x="457" y="521"/>
                    </a:lnTo>
                    <a:lnTo>
                      <a:pt x="419" y="544"/>
                    </a:lnTo>
                    <a:lnTo>
                      <a:pt x="376" y="561"/>
                    </a:lnTo>
                    <a:lnTo>
                      <a:pt x="334" y="573"/>
                    </a:lnTo>
                    <a:lnTo>
                      <a:pt x="288" y="575"/>
                    </a:lnTo>
                    <a:lnTo>
                      <a:pt x="244" y="573"/>
                    </a:lnTo>
                    <a:lnTo>
                      <a:pt x="200" y="561"/>
                    </a:lnTo>
                    <a:lnTo>
                      <a:pt x="157" y="544"/>
                    </a:lnTo>
                    <a:lnTo>
                      <a:pt x="119" y="521"/>
                    </a:lnTo>
                    <a:lnTo>
                      <a:pt x="84" y="490"/>
                    </a:lnTo>
                    <a:lnTo>
                      <a:pt x="56" y="458"/>
                    </a:lnTo>
                    <a:lnTo>
                      <a:pt x="31" y="417"/>
                    </a:lnTo>
                    <a:lnTo>
                      <a:pt x="13" y="377"/>
                    </a:lnTo>
                    <a:lnTo>
                      <a:pt x="4" y="333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9" name="Freeform 20"/>
              <p:cNvSpPr>
                <a:spLocks/>
              </p:cNvSpPr>
              <p:nvPr/>
            </p:nvSpPr>
            <p:spPr bwMode="auto">
              <a:xfrm>
                <a:off x="3801" y="1609"/>
                <a:ext cx="252" cy="118"/>
              </a:xfrm>
              <a:custGeom>
                <a:avLst/>
                <a:gdLst>
                  <a:gd name="T0" fmla="*/ 0 w 576"/>
                  <a:gd name="T1" fmla="*/ 0 h 288"/>
                  <a:gd name="T2" fmla="*/ 0 w 576"/>
                  <a:gd name="T3" fmla="*/ 0 h 288"/>
                  <a:gd name="T4" fmla="*/ 0 w 576"/>
                  <a:gd name="T5" fmla="*/ 0 h 288"/>
                  <a:gd name="T6" fmla="*/ 0 w 576"/>
                  <a:gd name="T7" fmla="*/ 0 h 288"/>
                  <a:gd name="T8" fmla="*/ 0 w 576"/>
                  <a:gd name="T9" fmla="*/ 0 h 288"/>
                  <a:gd name="T10" fmla="*/ 0 w 576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6" h="288">
                    <a:moveTo>
                      <a:pt x="0" y="136"/>
                    </a:moveTo>
                    <a:lnTo>
                      <a:pt x="73" y="136"/>
                    </a:lnTo>
                    <a:lnTo>
                      <a:pt x="217" y="0"/>
                    </a:lnTo>
                    <a:lnTo>
                      <a:pt x="374" y="288"/>
                    </a:lnTo>
                    <a:lnTo>
                      <a:pt x="505" y="136"/>
                    </a:lnTo>
                    <a:lnTo>
                      <a:pt x="576" y="13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43" name="Line 21"/>
            <p:cNvSpPr>
              <a:spLocks noChangeShapeType="1"/>
            </p:cNvSpPr>
            <p:nvPr/>
          </p:nvSpPr>
          <p:spPr bwMode="auto">
            <a:xfrm>
              <a:off x="3927" y="139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4" name="Line 22"/>
            <p:cNvSpPr>
              <a:spLocks noChangeShapeType="1"/>
            </p:cNvSpPr>
            <p:nvPr/>
          </p:nvSpPr>
          <p:spPr bwMode="auto">
            <a:xfrm>
              <a:off x="3927" y="1803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5" name="Line 23"/>
            <p:cNvSpPr>
              <a:spLocks noChangeShapeType="1"/>
            </p:cNvSpPr>
            <p:nvPr/>
          </p:nvSpPr>
          <p:spPr bwMode="auto">
            <a:xfrm>
              <a:off x="4053" y="1668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6" name="Line 24"/>
            <p:cNvSpPr>
              <a:spLocks noChangeShapeType="1"/>
            </p:cNvSpPr>
            <p:nvPr/>
          </p:nvSpPr>
          <p:spPr bwMode="auto">
            <a:xfrm>
              <a:off x="4390" y="1668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7" name="Freeform 25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1 w 551"/>
                <a:gd name="T71" fmla="*/ 0 h 3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26"/>
            <p:cNvSpPr>
              <a:spLocks/>
            </p:cNvSpPr>
            <p:nvPr/>
          </p:nvSpPr>
          <p:spPr bwMode="auto">
            <a:xfrm>
              <a:off x="4553" y="2037"/>
              <a:ext cx="343" cy="217"/>
            </a:xfrm>
            <a:custGeom>
              <a:avLst/>
              <a:gdLst>
                <a:gd name="T0" fmla="*/ 1 w 551"/>
                <a:gd name="T1" fmla="*/ 0 h 357"/>
                <a:gd name="T2" fmla="*/ 1 w 551"/>
                <a:gd name="T3" fmla="*/ 1 h 357"/>
                <a:gd name="T4" fmla="*/ 1 w 551"/>
                <a:gd name="T5" fmla="*/ 1 h 357"/>
                <a:gd name="T6" fmla="*/ 1 w 551"/>
                <a:gd name="T7" fmla="*/ 1 h 357"/>
                <a:gd name="T8" fmla="*/ 0 w 551"/>
                <a:gd name="T9" fmla="*/ 1 h 357"/>
                <a:gd name="T10" fmla="*/ 0 w 551"/>
                <a:gd name="T11" fmla="*/ 1 h 357"/>
                <a:gd name="T12" fmla="*/ 0 w 551"/>
                <a:gd name="T13" fmla="*/ 1 h 357"/>
                <a:gd name="T14" fmla="*/ 1 w 551"/>
                <a:gd name="T15" fmla="*/ 1 h 357"/>
                <a:gd name="T16" fmla="*/ 1 w 551"/>
                <a:gd name="T17" fmla="*/ 1 h 357"/>
                <a:gd name="T18" fmla="*/ 1 w 551"/>
                <a:gd name="T19" fmla="*/ 1 h 357"/>
                <a:gd name="T20" fmla="*/ 1 w 551"/>
                <a:gd name="T21" fmla="*/ 1 h 357"/>
                <a:gd name="T22" fmla="*/ 1 w 551"/>
                <a:gd name="T23" fmla="*/ 1 h 357"/>
                <a:gd name="T24" fmla="*/ 1 w 551"/>
                <a:gd name="T25" fmla="*/ 1 h 357"/>
                <a:gd name="T26" fmla="*/ 1 w 551"/>
                <a:gd name="T27" fmla="*/ 1 h 357"/>
                <a:gd name="T28" fmla="*/ 1 w 551"/>
                <a:gd name="T29" fmla="*/ 1 h 357"/>
                <a:gd name="T30" fmla="*/ 1 w 551"/>
                <a:gd name="T31" fmla="*/ 1 h 357"/>
                <a:gd name="T32" fmla="*/ 1 w 551"/>
                <a:gd name="T33" fmla="*/ 1 h 357"/>
                <a:gd name="T34" fmla="*/ 1 w 551"/>
                <a:gd name="T35" fmla="*/ 1 h 357"/>
                <a:gd name="T36" fmla="*/ 1 w 551"/>
                <a:gd name="T37" fmla="*/ 1 h 357"/>
                <a:gd name="T38" fmla="*/ 1 w 551"/>
                <a:gd name="T39" fmla="*/ 1 h 357"/>
                <a:gd name="T40" fmla="*/ 1 w 551"/>
                <a:gd name="T41" fmla="*/ 1 h 357"/>
                <a:gd name="T42" fmla="*/ 1 w 551"/>
                <a:gd name="T43" fmla="*/ 1 h 357"/>
                <a:gd name="T44" fmla="*/ 1 w 551"/>
                <a:gd name="T45" fmla="*/ 1 h 357"/>
                <a:gd name="T46" fmla="*/ 1 w 551"/>
                <a:gd name="T47" fmla="*/ 1 h 357"/>
                <a:gd name="T48" fmla="*/ 1 w 551"/>
                <a:gd name="T49" fmla="*/ 1 h 357"/>
                <a:gd name="T50" fmla="*/ 1 w 551"/>
                <a:gd name="T51" fmla="*/ 1 h 357"/>
                <a:gd name="T52" fmla="*/ 1 w 551"/>
                <a:gd name="T53" fmla="*/ 1 h 357"/>
                <a:gd name="T54" fmla="*/ 1 w 551"/>
                <a:gd name="T55" fmla="*/ 1 h 357"/>
                <a:gd name="T56" fmla="*/ 1 w 551"/>
                <a:gd name="T57" fmla="*/ 1 h 357"/>
                <a:gd name="T58" fmla="*/ 1 w 551"/>
                <a:gd name="T59" fmla="*/ 1 h 357"/>
                <a:gd name="T60" fmla="*/ 1 w 551"/>
                <a:gd name="T61" fmla="*/ 1 h 357"/>
                <a:gd name="T62" fmla="*/ 1 w 551"/>
                <a:gd name="T63" fmla="*/ 1 h 357"/>
                <a:gd name="T64" fmla="*/ 1 w 551"/>
                <a:gd name="T65" fmla="*/ 1 h 357"/>
                <a:gd name="T66" fmla="*/ 1 w 551"/>
                <a:gd name="T67" fmla="*/ 1 h 357"/>
                <a:gd name="T68" fmla="*/ 1 w 551"/>
                <a:gd name="T69" fmla="*/ 0 h 3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1" h="357">
                  <a:moveTo>
                    <a:pt x="32" y="0"/>
                  </a:moveTo>
                  <a:lnTo>
                    <a:pt x="21" y="2"/>
                  </a:lnTo>
                  <a:lnTo>
                    <a:pt x="9" y="9"/>
                  </a:lnTo>
                  <a:lnTo>
                    <a:pt x="3" y="19"/>
                  </a:lnTo>
                  <a:lnTo>
                    <a:pt x="0" y="31"/>
                  </a:lnTo>
                  <a:lnTo>
                    <a:pt x="0" y="202"/>
                  </a:lnTo>
                  <a:lnTo>
                    <a:pt x="0" y="223"/>
                  </a:lnTo>
                  <a:lnTo>
                    <a:pt x="5" y="242"/>
                  </a:lnTo>
                  <a:lnTo>
                    <a:pt x="16" y="260"/>
                  </a:lnTo>
                  <a:lnTo>
                    <a:pt x="32" y="278"/>
                  </a:lnTo>
                  <a:lnTo>
                    <a:pt x="51" y="296"/>
                  </a:lnTo>
                  <a:lnTo>
                    <a:pt x="75" y="311"/>
                  </a:lnTo>
                  <a:lnTo>
                    <a:pt x="102" y="324"/>
                  </a:lnTo>
                  <a:lnTo>
                    <a:pt x="133" y="335"/>
                  </a:lnTo>
                  <a:lnTo>
                    <a:pt x="166" y="345"/>
                  </a:lnTo>
                  <a:lnTo>
                    <a:pt x="202" y="352"/>
                  </a:lnTo>
                  <a:lnTo>
                    <a:pt x="238" y="356"/>
                  </a:lnTo>
                  <a:lnTo>
                    <a:pt x="276" y="357"/>
                  </a:lnTo>
                  <a:lnTo>
                    <a:pt x="313" y="356"/>
                  </a:lnTo>
                  <a:lnTo>
                    <a:pt x="350" y="352"/>
                  </a:lnTo>
                  <a:lnTo>
                    <a:pt x="385" y="345"/>
                  </a:lnTo>
                  <a:lnTo>
                    <a:pt x="418" y="335"/>
                  </a:lnTo>
                  <a:lnTo>
                    <a:pt x="450" y="324"/>
                  </a:lnTo>
                  <a:lnTo>
                    <a:pt x="478" y="311"/>
                  </a:lnTo>
                  <a:lnTo>
                    <a:pt x="501" y="296"/>
                  </a:lnTo>
                  <a:lnTo>
                    <a:pt x="521" y="278"/>
                  </a:lnTo>
                  <a:lnTo>
                    <a:pt x="536" y="260"/>
                  </a:lnTo>
                  <a:lnTo>
                    <a:pt x="546" y="242"/>
                  </a:lnTo>
                  <a:lnTo>
                    <a:pt x="551" y="223"/>
                  </a:lnTo>
                  <a:lnTo>
                    <a:pt x="551" y="202"/>
                  </a:lnTo>
                  <a:lnTo>
                    <a:pt x="551" y="31"/>
                  </a:lnTo>
                  <a:lnTo>
                    <a:pt x="550" y="19"/>
                  </a:lnTo>
                  <a:lnTo>
                    <a:pt x="543" y="9"/>
                  </a:lnTo>
                  <a:lnTo>
                    <a:pt x="532" y="2"/>
                  </a:lnTo>
                  <a:lnTo>
                    <a:pt x="519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27"/>
            <p:cNvSpPr>
              <a:spLocks/>
            </p:cNvSpPr>
            <p:nvPr/>
          </p:nvSpPr>
          <p:spPr bwMode="auto">
            <a:xfrm>
              <a:off x="4573" y="1839"/>
              <a:ext cx="304" cy="395"/>
            </a:xfrm>
            <a:custGeom>
              <a:avLst/>
              <a:gdLst>
                <a:gd name="T0" fmla="*/ 0 w 487"/>
                <a:gd name="T1" fmla="*/ 1 h 650"/>
                <a:gd name="T2" fmla="*/ 1 w 487"/>
                <a:gd name="T3" fmla="*/ 1 h 650"/>
                <a:gd name="T4" fmla="*/ 1 w 487"/>
                <a:gd name="T5" fmla="*/ 1 h 650"/>
                <a:gd name="T6" fmla="*/ 1 w 487"/>
                <a:gd name="T7" fmla="*/ 1 h 650"/>
                <a:gd name="T8" fmla="*/ 1 w 487"/>
                <a:gd name="T9" fmla="*/ 1 h 650"/>
                <a:gd name="T10" fmla="*/ 1 w 487"/>
                <a:gd name="T11" fmla="*/ 1 h 650"/>
                <a:gd name="T12" fmla="*/ 1 w 487"/>
                <a:gd name="T13" fmla="*/ 1 h 650"/>
                <a:gd name="T14" fmla="*/ 1 w 487"/>
                <a:gd name="T15" fmla="*/ 1 h 650"/>
                <a:gd name="T16" fmla="*/ 1 w 487"/>
                <a:gd name="T17" fmla="*/ 1 h 650"/>
                <a:gd name="T18" fmla="*/ 1 w 487"/>
                <a:gd name="T19" fmla="*/ 1 h 650"/>
                <a:gd name="T20" fmla="*/ 1 w 487"/>
                <a:gd name="T21" fmla="*/ 1 h 650"/>
                <a:gd name="T22" fmla="*/ 1 w 487"/>
                <a:gd name="T23" fmla="*/ 1 h 650"/>
                <a:gd name="T24" fmla="*/ 1 w 487"/>
                <a:gd name="T25" fmla="*/ 1 h 650"/>
                <a:gd name="T26" fmla="*/ 1 w 487"/>
                <a:gd name="T27" fmla="*/ 1 h 650"/>
                <a:gd name="T28" fmla="*/ 1 w 487"/>
                <a:gd name="T29" fmla="*/ 1 h 650"/>
                <a:gd name="T30" fmla="*/ 1 w 487"/>
                <a:gd name="T31" fmla="*/ 1 h 650"/>
                <a:gd name="T32" fmla="*/ 1 w 487"/>
                <a:gd name="T33" fmla="*/ 1 h 650"/>
                <a:gd name="T34" fmla="*/ 1 w 487"/>
                <a:gd name="T35" fmla="*/ 1 h 650"/>
                <a:gd name="T36" fmla="*/ 1 w 487"/>
                <a:gd name="T37" fmla="*/ 1 h 650"/>
                <a:gd name="T38" fmla="*/ 1 w 487"/>
                <a:gd name="T39" fmla="*/ 1 h 650"/>
                <a:gd name="T40" fmla="*/ 1 w 487"/>
                <a:gd name="T41" fmla="*/ 1 h 650"/>
                <a:gd name="T42" fmla="*/ 1 w 487"/>
                <a:gd name="T43" fmla="*/ 1 h 650"/>
                <a:gd name="T44" fmla="*/ 1 w 487"/>
                <a:gd name="T45" fmla="*/ 1 h 650"/>
                <a:gd name="T46" fmla="*/ 1 w 487"/>
                <a:gd name="T47" fmla="*/ 1 h 650"/>
                <a:gd name="T48" fmla="*/ 1 w 487"/>
                <a:gd name="T49" fmla="*/ 1 h 650"/>
                <a:gd name="T50" fmla="*/ 1 w 487"/>
                <a:gd name="T51" fmla="*/ 1 h 650"/>
                <a:gd name="T52" fmla="*/ 1 w 487"/>
                <a:gd name="T53" fmla="*/ 1 h 650"/>
                <a:gd name="T54" fmla="*/ 1 w 487"/>
                <a:gd name="T55" fmla="*/ 1 h 650"/>
                <a:gd name="T56" fmla="*/ 1 w 487"/>
                <a:gd name="T57" fmla="*/ 1 h 650"/>
                <a:gd name="T58" fmla="*/ 1 w 487"/>
                <a:gd name="T59" fmla="*/ 1 h 650"/>
                <a:gd name="T60" fmla="*/ 1 w 487"/>
                <a:gd name="T61" fmla="*/ 1 h 650"/>
                <a:gd name="T62" fmla="*/ 1 w 487"/>
                <a:gd name="T63" fmla="*/ 1 h 650"/>
                <a:gd name="T64" fmla="*/ 1 w 487"/>
                <a:gd name="T65" fmla="*/ 1 h 650"/>
                <a:gd name="T66" fmla="*/ 1 w 487"/>
                <a:gd name="T67" fmla="*/ 1 h 650"/>
                <a:gd name="T68" fmla="*/ 1 w 487"/>
                <a:gd name="T69" fmla="*/ 0 h 650"/>
                <a:gd name="T70" fmla="*/ 1 w 487"/>
                <a:gd name="T71" fmla="*/ 1 h 650"/>
                <a:gd name="T72" fmla="*/ 1 w 487"/>
                <a:gd name="T73" fmla="*/ 1 h 650"/>
                <a:gd name="T74" fmla="*/ 1 w 487"/>
                <a:gd name="T75" fmla="*/ 1 h 650"/>
                <a:gd name="T76" fmla="*/ 1 w 487"/>
                <a:gd name="T77" fmla="*/ 1 h 650"/>
                <a:gd name="T78" fmla="*/ 1 w 487"/>
                <a:gd name="T79" fmla="*/ 1 h 650"/>
                <a:gd name="T80" fmla="*/ 1 w 487"/>
                <a:gd name="T81" fmla="*/ 1 h 650"/>
                <a:gd name="T82" fmla="*/ 1 w 487"/>
                <a:gd name="T83" fmla="*/ 1 h 650"/>
                <a:gd name="T84" fmla="*/ 1 w 487"/>
                <a:gd name="T85" fmla="*/ 1 h 650"/>
                <a:gd name="T86" fmla="*/ 1 w 487"/>
                <a:gd name="T87" fmla="*/ 1 h 650"/>
                <a:gd name="T88" fmla="*/ 1 w 487"/>
                <a:gd name="T89" fmla="*/ 1 h 650"/>
                <a:gd name="T90" fmla="*/ 0 w 487"/>
                <a:gd name="T91" fmla="*/ 1 h 650"/>
                <a:gd name="T92" fmla="*/ 0 w 487"/>
                <a:gd name="T93" fmla="*/ 1 h 6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7" h="650">
                  <a:moveTo>
                    <a:pt x="0" y="528"/>
                  </a:moveTo>
                  <a:lnTo>
                    <a:pt x="1" y="546"/>
                  </a:lnTo>
                  <a:lnTo>
                    <a:pt x="8" y="563"/>
                  </a:lnTo>
                  <a:lnTo>
                    <a:pt x="19" y="578"/>
                  </a:lnTo>
                  <a:lnTo>
                    <a:pt x="34" y="593"/>
                  </a:lnTo>
                  <a:lnTo>
                    <a:pt x="55" y="608"/>
                  </a:lnTo>
                  <a:lnTo>
                    <a:pt x="80" y="619"/>
                  </a:lnTo>
                  <a:lnTo>
                    <a:pt x="109" y="630"/>
                  </a:lnTo>
                  <a:lnTo>
                    <a:pt x="140" y="639"/>
                  </a:lnTo>
                  <a:lnTo>
                    <a:pt x="173" y="646"/>
                  </a:lnTo>
                  <a:lnTo>
                    <a:pt x="208" y="648"/>
                  </a:lnTo>
                  <a:lnTo>
                    <a:pt x="244" y="650"/>
                  </a:lnTo>
                  <a:lnTo>
                    <a:pt x="280" y="648"/>
                  </a:lnTo>
                  <a:lnTo>
                    <a:pt x="314" y="646"/>
                  </a:lnTo>
                  <a:lnTo>
                    <a:pt x="348" y="639"/>
                  </a:lnTo>
                  <a:lnTo>
                    <a:pt x="379" y="630"/>
                  </a:lnTo>
                  <a:lnTo>
                    <a:pt x="407" y="619"/>
                  </a:lnTo>
                  <a:lnTo>
                    <a:pt x="432" y="608"/>
                  </a:lnTo>
                  <a:lnTo>
                    <a:pt x="453" y="593"/>
                  </a:lnTo>
                  <a:lnTo>
                    <a:pt x="469" y="578"/>
                  </a:lnTo>
                  <a:lnTo>
                    <a:pt x="481" y="563"/>
                  </a:lnTo>
                  <a:lnTo>
                    <a:pt x="486" y="546"/>
                  </a:lnTo>
                  <a:lnTo>
                    <a:pt x="487" y="528"/>
                  </a:lnTo>
                  <a:lnTo>
                    <a:pt x="487" y="122"/>
                  </a:lnTo>
                  <a:lnTo>
                    <a:pt x="486" y="105"/>
                  </a:lnTo>
                  <a:lnTo>
                    <a:pt x="481" y="89"/>
                  </a:lnTo>
                  <a:lnTo>
                    <a:pt x="469" y="72"/>
                  </a:lnTo>
                  <a:lnTo>
                    <a:pt x="453" y="57"/>
                  </a:lnTo>
                  <a:lnTo>
                    <a:pt x="432" y="43"/>
                  </a:lnTo>
                  <a:lnTo>
                    <a:pt x="407" y="30"/>
                  </a:lnTo>
                  <a:lnTo>
                    <a:pt x="379" y="21"/>
                  </a:lnTo>
                  <a:lnTo>
                    <a:pt x="348" y="11"/>
                  </a:lnTo>
                  <a:lnTo>
                    <a:pt x="314" y="6"/>
                  </a:lnTo>
                  <a:lnTo>
                    <a:pt x="280" y="1"/>
                  </a:lnTo>
                  <a:lnTo>
                    <a:pt x="244" y="0"/>
                  </a:lnTo>
                  <a:lnTo>
                    <a:pt x="208" y="1"/>
                  </a:lnTo>
                  <a:lnTo>
                    <a:pt x="173" y="6"/>
                  </a:lnTo>
                  <a:lnTo>
                    <a:pt x="140" y="11"/>
                  </a:lnTo>
                  <a:lnTo>
                    <a:pt x="109" y="21"/>
                  </a:lnTo>
                  <a:lnTo>
                    <a:pt x="80" y="30"/>
                  </a:lnTo>
                  <a:lnTo>
                    <a:pt x="55" y="43"/>
                  </a:lnTo>
                  <a:lnTo>
                    <a:pt x="34" y="57"/>
                  </a:lnTo>
                  <a:lnTo>
                    <a:pt x="19" y="72"/>
                  </a:lnTo>
                  <a:lnTo>
                    <a:pt x="8" y="89"/>
                  </a:lnTo>
                  <a:lnTo>
                    <a:pt x="1" y="105"/>
                  </a:lnTo>
                  <a:lnTo>
                    <a:pt x="0" y="12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Line 28"/>
            <p:cNvSpPr>
              <a:spLocks noChangeShapeType="1"/>
            </p:cNvSpPr>
            <p:nvPr/>
          </p:nvSpPr>
          <p:spPr bwMode="auto">
            <a:xfrm>
              <a:off x="4725" y="1839"/>
              <a:ext cx="1" cy="2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Line 29"/>
            <p:cNvSpPr>
              <a:spLocks noChangeShapeType="1"/>
            </p:cNvSpPr>
            <p:nvPr/>
          </p:nvSpPr>
          <p:spPr bwMode="auto">
            <a:xfrm flipV="1">
              <a:off x="4725" y="1740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Rectangle 30"/>
            <p:cNvSpPr>
              <a:spLocks noChangeArrowheads="1"/>
            </p:cNvSpPr>
            <p:nvPr/>
          </p:nvSpPr>
          <p:spPr bwMode="auto">
            <a:xfrm>
              <a:off x="4694" y="1692"/>
              <a:ext cx="61" cy="9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7153" name="Line 31"/>
            <p:cNvSpPr>
              <a:spLocks noChangeShapeType="1"/>
            </p:cNvSpPr>
            <p:nvPr/>
          </p:nvSpPr>
          <p:spPr bwMode="auto">
            <a:xfrm>
              <a:off x="4675" y="1764"/>
              <a:ext cx="10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Line 32"/>
            <p:cNvSpPr>
              <a:spLocks noChangeShapeType="1"/>
            </p:cNvSpPr>
            <p:nvPr/>
          </p:nvSpPr>
          <p:spPr bwMode="auto">
            <a:xfrm>
              <a:off x="4675" y="1721"/>
              <a:ext cx="1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33"/>
            <p:cNvSpPr>
              <a:spLocks/>
            </p:cNvSpPr>
            <p:nvPr/>
          </p:nvSpPr>
          <p:spPr bwMode="auto">
            <a:xfrm>
              <a:off x="4649" y="2037"/>
              <a:ext cx="152" cy="78"/>
            </a:xfrm>
            <a:custGeom>
              <a:avLst/>
              <a:gdLst>
                <a:gd name="T0" fmla="*/ 0 w 244"/>
                <a:gd name="T1" fmla="*/ 0 h 128"/>
                <a:gd name="T2" fmla="*/ 0 w 244"/>
                <a:gd name="T3" fmla="*/ 1 h 128"/>
                <a:gd name="T4" fmla="*/ 1 w 244"/>
                <a:gd name="T5" fmla="*/ 1 h 128"/>
                <a:gd name="T6" fmla="*/ 1 w 244"/>
                <a:gd name="T7" fmla="*/ 1 h 128"/>
                <a:gd name="T8" fmla="*/ 1 w 244"/>
                <a:gd name="T9" fmla="*/ 1 h 128"/>
                <a:gd name="T10" fmla="*/ 1 w 244"/>
                <a:gd name="T11" fmla="*/ 1 h 128"/>
                <a:gd name="T12" fmla="*/ 1 w 244"/>
                <a:gd name="T13" fmla="*/ 1 h 128"/>
                <a:gd name="T14" fmla="*/ 1 w 244"/>
                <a:gd name="T15" fmla="*/ 1 h 128"/>
                <a:gd name="T16" fmla="*/ 1 w 244"/>
                <a:gd name="T17" fmla="*/ 1 h 128"/>
                <a:gd name="T18" fmla="*/ 1 w 244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4" h="128">
                  <a:moveTo>
                    <a:pt x="0" y="0"/>
                  </a:moveTo>
                  <a:lnTo>
                    <a:pt x="0" y="97"/>
                  </a:lnTo>
                  <a:lnTo>
                    <a:pt x="33" y="112"/>
                  </a:lnTo>
                  <a:lnTo>
                    <a:pt x="68" y="123"/>
                  </a:lnTo>
                  <a:lnTo>
                    <a:pt x="104" y="128"/>
                  </a:lnTo>
                  <a:lnTo>
                    <a:pt x="140" y="128"/>
                  </a:lnTo>
                  <a:lnTo>
                    <a:pt x="176" y="123"/>
                  </a:lnTo>
                  <a:lnTo>
                    <a:pt x="210" y="112"/>
                  </a:lnTo>
                  <a:lnTo>
                    <a:pt x="244" y="97"/>
                  </a:lnTo>
                  <a:lnTo>
                    <a:pt x="24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34"/>
            <p:cNvSpPr>
              <a:spLocks/>
            </p:cNvSpPr>
            <p:nvPr/>
          </p:nvSpPr>
          <p:spPr bwMode="auto">
            <a:xfrm>
              <a:off x="4725" y="2254"/>
              <a:ext cx="128" cy="115"/>
            </a:xfrm>
            <a:custGeom>
              <a:avLst/>
              <a:gdLst>
                <a:gd name="T0" fmla="*/ 0 w 205"/>
                <a:gd name="T1" fmla="*/ 0 h 189"/>
                <a:gd name="T2" fmla="*/ 0 w 205"/>
                <a:gd name="T3" fmla="*/ 1 h 189"/>
                <a:gd name="T4" fmla="*/ 1 w 205"/>
                <a:gd name="T5" fmla="*/ 1 h 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" h="189">
                  <a:moveTo>
                    <a:pt x="0" y="0"/>
                  </a:moveTo>
                  <a:lnTo>
                    <a:pt x="0" y="189"/>
                  </a:lnTo>
                  <a:lnTo>
                    <a:pt x="205" y="18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Line 35"/>
            <p:cNvSpPr>
              <a:spLocks noChangeShapeType="1"/>
            </p:cNvSpPr>
            <p:nvPr/>
          </p:nvSpPr>
          <p:spPr bwMode="auto">
            <a:xfrm>
              <a:off x="4390" y="1941"/>
              <a:ext cx="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7" name="Text Box 36"/>
          <p:cNvSpPr txBox="1">
            <a:spLocks noChangeArrowheads="1"/>
          </p:cNvSpPr>
          <p:nvPr/>
        </p:nvSpPr>
        <p:spPr bwMode="auto">
          <a:xfrm>
            <a:off x="1143000" y="457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8" name="Line 39"/>
          <p:cNvSpPr>
            <a:spLocks noChangeShapeType="1"/>
          </p:cNvSpPr>
          <p:nvPr/>
        </p:nvSpPr>
        <p:spPr bwMode="auto">
          <a:xfrm>
            <a:off x="2424113" y="3657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40"/>
          <p:cNvSpPr>
            <a:spLocks noChangeShapeType="1"/>
          </p:cNvSpPr>
          <p:nvPr/>
        </p:nvSpPr>
        <p:spPr bwMode="auto">
          <a:xfrm>
            <a:off x="2424113" y="5638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41"/>
          <p:cNvSpPr txBox="1">
            <a:spLocks noChangeArrowheads="1"/>
          </p:cNvSpPr>
          <p:nvPr/>
        </p:nvSpPr>
        <p:spPr bwMode="auto">
          <a:xfrm>
            <a:off x="3322638" y="5726113"/>
            <a:ext cx="86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Flow rate</a:t>
            </a:r>
            <a:endParaRPr lang="en-US" altLang="en-US" sz="2400"/>
          </a:p>
        </p:txBody>
      </p:sp>
      <p:sp>
        <p:nvSpPr>
          <p:cNvPr id="47111" name="Text Box 42"/>
          <p:cNvSpPr txBox="1">
            <a:spLocks noChangeArrowheads="1"/>
          </p:cNvSpPr>
          <p:nvPr/>
        </p:nvSpPr>
        <p:spPr bwMode="auto">
          <a:xfrm rot="-5400000">
            <a:off x="1162844" y="4358482"/>
            <a:ext cx="193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Head at outlet of pump</a:t>
            </a:r>
            <a:endParaRPr lang="en-US" altLang="en-US" sz="2400" b="1"/>
          </a:p>
        </p:txBody>
      </p:sp>
      <p:sp>
        <p:nvSpPr>
          <p:cNvPr id="47112" name="Freeform 43"/>
          <p:cNvSpPr>
            <a:spLocks/>
          </p:cNvSpPr>
          <p:nvPr/>
        </p:nvSpPr>
        <p:spPr bwMode="auto">
          <a:xfrm>
            <a:off x="2424113" y="3810000"/>
            <a:ext cx="2819400" cy="1219200"/>
          </a:xfrm>
          <a:custGeom>
            <a:avLst/>
            <a:gdLst>
              <a:gd name="T0" fmla="*/ 0 w 1776"/>
              <a:gd name="T1" fmla="*/ 0 h 768"/>
              <a:gd name="T2" fmla="*/ 2147483647 w 1776"/>
              <a:gd name="T3" fmla="*/ 2147483647 h 768"/>
              <a:gd name="T4" fmla="*/ 2147483647 w 1776"/>
              <a:gd name="T5" fmla="*/ 2147483647 h 768"/>
              <a:gd name="T6" fmla="*/ 2147483647 w 1776"/>
              <a:gd name="T7" fmla="*/ 2147483647 h 768"/>
              <a:gd name="T8" fmla="*/ 2147483647 w 1776"/>
              <a:gd name="T9" fmla="*/ 2147483647 h 768"/>
              <a:gd name="T10" fmla="*/ 2147483647 w 1776"/>
              <a:gd name="T11" fmla="*/ 2147483647 h 768"/>
              <a:gd name="T12" fmla="*/ 2147483647 w 1776"/>
              <a:gd name="T13" fmla="*/ 2147483647 h 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76" h="768">
                <a:moveTo>
                  <a:pt x="0" y="0"/>
                </a:moveTo>
                <a:cubicBezTo>
                  <a:pt x="164" y="16"/>
                  <a:pt x="328" y="32"/>
                  <a:pt x="480" y="48"/>
                </a:cubicBezTo>
                <a:cubicBezTo>
                  <a:pt x="632" y="64"/>
                  <a:pt x="776" y="72"/>
                  <a:pt x="912" y="96"/>
                </a:cubicBezTo>
                <a:cubicBezTo>
                  <a:pt x="1048" y="120"/>
                  <a:pt x="1192" y="152"/>
                  <a:pt x="1296" y="192"/>
                </a:cubicBezTo>
                <a:cubicBezTo>
                  <a:pt x="1400" y="232"/>
                  <a:pt x="1464" y="272"/>
                  <a:pt x="1536" y="336"/>
                </a:cubicBezTo>
                <a:cubicBezTo>
                  <a:pt x="1608" y="400"/>
                  <a:pt x="1688" y="504"/>
                  <a:pt x="1728" y="576"/>
                </a:cubicBezTo>
                <a:cubicBezTo>
                  <a:pt x="1768" y="648"/>
                  <a:pt x="1772" y="708"/>
                  <a:pt x="1776" y="7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44"/>
          <p:cNvSpPr>
            <a:spLocks noChangeShapeType="1"/>
          </p:cNvSpPr>
          <p:nvPr/>
        </p:nvSpPr>
        <p:spPr bwMode="auto">
          <a:xfrm>
            <a:off x="2424113" y="525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Freeform 45"/>
          <p:cNvSpPr>
            <a:spLocks/>
          </p:cNvSpPr>
          <p:nvPr/>
        </p:nvSpPr>
        <p:spPr bwMode="auto">
          <a:xfrm>
            <a:off x="2424113" y="3886200"/>
            <a:ext cx="2590800" cy="1447800"/>
          </a:xfrm>
          <a:custGeom>
            <a:avLst/>
            <a:gdLst>
              <a:gd name="T0" fmla="*/ 0 w 1632"/>
              <a:gd name="T1" fmla="*/ 2147483647 h 912"/>
              <a:gd name="T2" fmla="*/ 2147483647 w 1632"/>
              <a:gd name="T3" fmla="*/ 2147483647 h 912"/>
              <a:gd name="T4" fmla="*/ 2147483647 w 1632"/>
              <a:gd name="T5" fmla="*/ 2147483647 h 912"/>
              <a:gd name="T6" fmla="*/ 2147483647 w 1632"/>
              <a:gd name="T7" fmla="*/ 2147483647 h 912"/>
              <a:gd name="T8" fmla="*/ 2147483647 w 1632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2" h="912">
                <a:moveTo>
                  <a:pt x="0" y="912"/>
                </a:moveTo>
                <a:cubicBezTo>
                  <a:pt x="152" y="908"/>
                  <a:pt x="304" y="904"/>
                  <a:pt x="480" y="864"/>
                </a:cubicBezTo>
                <a:cubicBezTo>
                  <a:pt x="656" y="824"/>
                  <a:pt x="904" y="752"/>
                  <a:pt x="1056" y="672"/>
                </a:cubicBezTo>
                <a:cubicBezTo>
                  <a:pt x="1208" y="592"/>
                  <a:pt x="1296" y="496"/>
                  <a:pt x="1392" y="384"/>
                </a:cubicBezTo>
                <a:cubicBezTo>
                  <a:pt x="1488" y="272"/>
                  <a:pt x="1560" y="136"/>
                  <a:pt x="1632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38" name="Group 46"/>
          <p:cNvGrpSpPr>
            <a:grpSpLocks/>
          </p:cNvGrpSpPr>
          <p:nvPr/>
        </p:nvGrpSpPr>
        <p:grpSpPr bwMode="auto">
          <a:xfrm>
            <a:off x="2438400" y="2693988"/>
            <a:ext cx="6019800" cy="2646362"/>
            <a:chOff x="1920" y="1981"/>
            <a:chExt cx="3792" cy="1667"/>
          </a:xfrm>
        </p:grpSpPr>
        <p:grpSp>
          <p:nvGrpSpPr>
            <p:cNvPr id="47122" name="Group 47"/>
            <p:cNvGrpSpPr>
              <a:grpSpLocks/>
            </p:cNvGrpSpPr>
            <p:nvPr/>
          </p:nvGrpSpPr>
          <p:grpSpPr bwMode="auto">
            <a:xfrm>
              <a:off x="3001" y="1981"/>
              <a:ext cx="288" cy="225"/>
              <a:chOff x="3001" y="1981"/>
              <a:chExt cx="288" cy="225"/>
            </a:xfrm>
          </p:grpSpPr>
          <p:sp>
            <p:nvSpPr>
              <p:cNvPr id="47128" name="Freeform 48"/>
              <p:cNvSpPr>
                <a:spLocks/>
              </p:cNvSpPr>
              <p:nvPr/>
            </p:nvSpPr>
            <p:spPr bwMode="auto">
              <a:xfrm>
                <a:off x="3001" y="2062"/>
                <a:ext cx="288" cy="144"/>
              </a:xfrm>
              <a:custGeom>
                <a:avLst/>
                <a:gdLst>
                  <a:gd name="T0" fmla="*/ 0 w 288"/>
                  <a:gd name="T1" fmla="*/ 0 h 144"/>
                  <a:gd name="T2" fmla="*/ 288 w 288"/>
                  <a:gd name="T3" fmla="*/ 144 h 144"/>
                  <a:gd name="T4" fmla="*/ 288 w 288"/>
                  <a:gd name="T5" fmla="*/ 0 h 144"/>
                  <a:gd name="T6" fmla="*/ 0 w 288"/>
                  <a:gd name="T7" fmla="*/ 144 h 144"/>
                  <a:gd name="T8" fmla="*/ 0 w 28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144">
                    <a:moveTo>
                      <a:pt x="0" y="0"/>
                    </a:moveTo>
                    <a:lnTo>
                      <a:pt x="288" y="144"/>
                    </a:lnTo>
                    <a:lnTo>
                      <a:pt x="288" y="0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49"/>
              <p:cNvSpPr>
                <a:spLocks/>
              </p:cNvSpPr>
              <p:nvPr/>
            </p:nvSpPr>
            <p:spPr bwMode="auto">
              <a:xfrm>
                <a:off x="3087" y="1981"/>
                <a:ext cx="116" cy="25"/>
              </a:xfrm>
              <a:custGeom>
                <a:avLst/>
                <a:gdLst>
                  <a:gd name="T0" fmla="*/ 0 w 116"/>
                  <a:gd name="T1" fmla="*/ 25 h 25"/>
                  <a:gd name="T2" fmla="*/ 8 w 116"/>
                  <a:gd name="T3" fmla="*/ 16 h 25"/>
                  <a:gd name="T4" fmla="*/ 22 w 116"/>
                  <a:gd name="T5" fmla="*/ 6 h 25"/>
                  <a:gd name="T6" fmla="*/ 39 w 116"/>
                  <a:gd name="T7" fmla="*/ 2 h 25"/>
                  <a:gd name="T8" fmla="*/ 58 w 116"/>
                  <a:gd name="T9" fmla="*/ 0 h 25"/>
                  <a:gd name="T10" fmla="*/ 77 w 116"/>
                  <a:gd name="T11" fmla="*/ 2 h 25"/>
                  <a:gd name="T12" fmla="*/ 94 w 116"/>
                  <a:gd name="T13" fmla="*/ 6 h 25"/>
                  <a:gd name="T14" fmla="*/ 108 w 116"/>
                  <a:gd name="T15" fmla="*/ 16 h 25"/>
                  <a:gd name="T16" fmla="*/ 116 w 116"/>
                  <a:gd name="T17" fmla="*/ 25 h 25"/>
                  <a:gd name="T18" fmla="*/ 0 w 116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25">
                    <a:moveTo>
                      <a:pt x="0" y="25"/>
                    </a:moveTo>
                    <a:lnTo>
                      <a:pt x="8" y="16"/>
                    </a:lnTo>
                    <a:lnTo>
                      <a:pt x="22" y="6"/>
                    </a:lnTo>
                    <a:lnTo>
                      <a:pt x="39" y="2"/>
                    </a:lnTo>
                    <a:lnTo>
                      <a:pt x="58" y="0"/>
                    </a:lnTo>
                    <a:lnTo>
                      <a:pt x="77" y="2"/>
                    </a:lnTo>
                    <a:lnTo>
                      <a:pt x="94" y="6"/>
                    </a:lnTo>
                    <a:lnTo>
                      <a:pt x="108" y="16"/>
                    </a:lnTo>
                    <a:lnTo>
                      <a:pt x="11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Line 50"/>
              <p:cNvSpPr>
                <a:spLocks noChangeShapeType="1"/>
              </p:cNvSpPr>
              <p:nvPr/>
            </p:nvSpPr>
            <p:spPr bwMode="auto">
              <a:xfrm flipV="1">
                <a:off x="3145" y="2006"/>
                <a:ext cx="1" cy="12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3" name="Freeform 51"/>
            <p:cNvSpPr>
              <a:spLocks/>
            </p:cNvSpPr>
            <p:nvPr/>
          </p:nvSpPr>
          <p:spPr bwMode="auto">
            <a:xfrm>
              <a:off x="1920" y="2688"/>
              <a:ext cx="864" cy="960"/>
            </a:xfrm>
            <a:custGeom>
              <a:avLst/>
              <a:gdLst>
                <a:gd name="T0" fmla="*/ 0 w 864"/>
                <a:gd name="T1" fmla="*/ 960 h 960"/>
                <a:gd name="T2" fmla="*/ 432 w 864"/>
                <a:gd name="T3" fmla="*/ 816 h 960"/>
                <a:gd name="T4" fmla="*/ 720 w 864"/>
                <a:gd name="T5" fmla="*/ 432 h 960"/>
                <a:gd name="T6" fmla="*/ 864 w 86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4" h="960">
                  <a:moveTo>
                    <a:pt x="0" y="960"/>
                  </a:moveTo>
                  <a:cubicBezTo>
                    <a:pt x="156" y="932"/>
                    <a:pt x="312" y="904"/>
                    <a:pt x="432" y="816"/>
                  </a:cubicBezTo>
                  <a:cubicBezTo>
                    <a:pt x="552" y="728"/>
                    <a:pt x="648" y="568"/>
                    <a:pt x="720" y="432"/>
                  </a:cubicBezTo>
                  <a:cubicBezTo>
                    <a:pt x="792" y="296"/>
                    <a:pt x="828" y="148"/>
                    <a:pt x="86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Text Box 52"/>
            <p:cNvSpPr txBox="1">
              <a:spLocks noChangeArrowheads="1"/>
            </p:cNvSpPr>
            <p:nvPr/>
          </p:nvSpPr>
          <p:spPr bwMode="auto">
            <a:xfrm>
              <a:off x="3792" y="2448"/>
              <a:ext cx="1920" cy="6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To achieve the desired flow, we </a:t>
              </a:r>
              <a:r>
                <a:rPr lang="en-US" altLang="en-US" sz="1600" b="1" u="sng">
                  <a:solidFill>
                    <a:srgbClr val="FF0000"/>
                  </a:solidFill>
                </a:rPr>
                <a:t>vary the system resistance</a:t>
              </a:r>
              <a:r>
                <a:rPr lang="en-US" altLang="en-US" sz="1600" b="1"/>
                <a:t> by changing the pressure drop across a valve .</a:t>
              </a:r>
            </a:p>
          </p:txBody>
        </p:sp>
        <p:sp>
          <p:nvSpPr>
            <p:cNvPr id="47125" name="Line 53"/>
            <p:cNvSpPr>
              <a:spLocks noChangeShapeType="1"/>
            </p:cNvSpPr>
            <p:nvPr/>
          </p:nvSpPr>
          <p:spPr bwMode="auto">
            <a:xfrm flipH="1">
              <a:off x="3408" y="2496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54"/>
            <p:cNvSpPr>
              <a:spLocks noChangeShapeType="1"/>
            </p:cNvSpPr>
            <p:nvPr/>
          </p:nvSpPr>
          <p:spPr bwMode="auto">
            <a:xfrm flipH="1" flipV="1">
              <a:off x="3120" y="2208"/>
              <a:ext cx="288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55"/>
            <p:cNvSpPr>
              <a:spLocks noChangeShapeType="1"/>
            </p:cNvSpPr>
            <p:nvPr/>
          </p:nvSpPr>
          <p:spPr bwMode="auto">
            <a:xfrm flipH="1">
              <a:off x="2832" y="2496"/>
              <a:ext cx="576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457200" y="3733800"/>
            <a:ext cx="1433513" cy="2362200"/>
            <a:chOff x="336" y="2352"/>
            <a:chExt cx="903" cy="1488"/>
          </a:xfrm>
        </p:grpSpPr>
        <p:graphicFrame>
          <p:nvGraphicFramePr>
            <p:cNvPr id="47120" name="Object 57"/>
            <p:cNvGraphicFramePr>
              <a:graphicFrameLocks noChangeAspect="1"/>
            </p:cNvGraphicFramePr>
            <p:nvPr/>
          </p:nvGraphicFramePr>
          <p:xfrm>
            <a:off x="720" y="3168"/>
            <a:ext cx="307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0" name="Clip" r:id="rId3" imgW="1296063" imgH="3934305" progId="MS_ClipArt_Gallery.2">
                    <p:embed/>
                  </p:oleObj>
                </mc:Choice>
                <mc:Fallback>
                  <p:oleObj name="Clip" r:id="rId3" imgW="1296063" imgH="3934305" progId="MS_ClipArt_Gallery.2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168"/>
                          <a:ext cx="307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1" name="AutoShape 58"/>
            <p:cNvSpPr>
              <a:spLocks noChangeArrowheads="1"/>
            </p:cNvSpPr>
            <p:nvPr/>
          </p:nvSpPr>
          <p:spPr bwMode="auto">
            <a:xfrm>
              <a:off x="336" y="2352"/>
              <a:ext cx="903" cy="720"/>
            </a:xfrm>
            <a:prstGeom prst="wedgeRoundRectCallout">
              <a:avLst>
                <a:gd name="adj1" fmla="val -7366"/>
                <a:gd name="adj2" fmla="val 64722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We adjust the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valve opening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to achieve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the desired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flow rate!</a:t>
              </a:r>
            </a:p>
          </p:txBody>
        </p:sp>
      </p:grpSp>
      <p:sp>
        <p:nvSpPr>
          <p:cNvPr id="47117" name="Text Box 59"/>
          <p:cNvSpPr txBox="1">
            <a:spLocks noChangeArrowheads="1"/>
          </p:cNvSpPr>
          <p:nvPr/>
        </p:nvSpPr>
        <p:spPr bwMode="auto">
          <a:xfrm>
            <a:off x="1966913" y="1676400"/>
            <a:ext cx="1295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Constant speed centrifugal pump</a:t>
            </a:r>
          </a:p>
        </p:txBody>
      </p:sp>
      <p:sp>
        <p:nvSpPr>
          <p:cNvPr id="47118" name="Text Box 64"/>
          <p:cNvSpPr txBox="1">
            <a:spLocks noChangeArrowheads="1"/>
          </p:cNvSpPr>
          <p:nvPr/>
        </p:nvSpPr>
        <p:spPr bwMode="auto">
          <a:xfrm>
            <a:off x="1066800" y="381000"/>
            <a:ext cx="7086600" cy="528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b="1" smtClean="0"/>
              <a:t>Principles of flow through a closed conduit</a:t>
            </a:r>
          </a:p>
        </p:txBody>
      </p:sp>
      <p:sp>
        <p:nvSpPr>
          <p:cNvPr id="47119" name="Text Box 65"/>
          <p:cNvSpPr txBox="1">
            <a:spLocks noChangeArrowheads="1"/>
          </p:cNvSpPr>
          <p:nvPr/>
        </p:nvSpPr>
        <p:spPr bwMode="auto">
          <a:xfrm>
            <a:off x="1177925" y="2833688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Arial" charset="0"/>
              </a:rPr>
              <a:t>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781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290513" y="4419600"/>
            <a:ext cx="8229600" cy="2336800"/>
            <a:chOff x="183" y="2784"/>
            <a:chExt cx="5184" cy="1472"/>
          </a:xfrm>
        </p:grpSpPr>
        <p:sp>
          <p:nvSpPr>
            <p:cNvPr id="48134" name="Oval 3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135" name="Text Box 4"/>
            <p:cNvSpPr txBox="1">
              <a:spLocks noChangeArrowheads="1"/>
            </p:cNvSpPr>
            <p:nvPr/>
          </p:nvSpPr>
          <p:spPr bwMode="auto">
            <a:xfrm>
              <a:off x="183" y="3496"/>
              <a:ext cx="5184" cy="7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We will concentrate on control valves used to “modulate” the flow, i.e., achieve value of flow between maximum (fully opened) and minimum (fully closed)</a:t>
              </a:r>
            </a:p>
          </p:txBody>
        </p:sp>
        <p:sp>
          <p:nvSpPr>
            <p:cNvPr id="48136" name="Line 5"/>
            <p:cNvSpPr>
              <a:spLocks noChangeShapeType="1"/>
            </p:cNvSpPr>
            <p:nvPr/>
          </p:nvSpPr>
          <p:spPr bwMode="auto">
            <a:xfrm flipH="1" flipV="1">
              <a:off x="1728" y="3264"/>
              <a:ext cx="24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28600" y="300038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Valves: How to we “actuate” or open and close valves?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971800" y="38862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(fully open or closed)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2895600" y="0"/>
            <a:ext cx="6096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28600" y="300038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Valves: What are the two main features?</a:t>
            </a:r>
          </a:p>
        </p:txBody>
      </p:sp>
      <p:sp>
        <p:nvSpPr>
          <p:cNvPr id="49156" name="AutoShape 6"/>
          <p:cNvSpPr>
            <a:spLocks/>
          </p:cNvSpPr>
          <p:nvPr/>
        </p:nvSpPr>
        <p:spPr bwMode="auto">
          <a:xfrm>
            <a:off x="5334000" y="1447800"/>
            <a:ext cx="304800" cy="3276600"/>
          </a:xfrm>
          <a:prstGeom prst="leftBrace">
            <a:avLst>
              <a:gd name="adj1" fmla="val 93764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4572000" cy="248443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ahoma" pitchFamily="34" charset="0"/>
              </a:rPr>
              <a:t>The </a:t>
            </a:r>
            <a:r>
              <a:rPr lang="en-US" altLang="en-US" sz="2400" b="1" dirty="0">
                <a:solidFill>
                  <a:schemeClr val="accent2"/>
                </a:solidFill>
                <a:latin typeface="Tahoma" pitchFamily="34" charset="0"/>
              </a:rPr>
              <a:t>actuator</a:t>
            </a:r>
            <a:r>
              <a:rPr lang="en-US" altLang="en-US" sz="2400" b="1" dirty="0">
                <a:latin typeface="Tahoma" pitchFamily="34" charset="0"/>
              </a:rPr>
              <a:t> provides the ability to change the flow resistance, i.e., the size of the opening for flow.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ahoma" pitchFamily="34" charset="0"/>
              </a:rPr>
              <a:t>The most common actuator is a </a:t>
            </a:r>
            <a:r>
              <a:rPr lang="en-US" altLang="en-US" sz="2400" b="1" dirty="0">
                <a:solidFill>
                  <a:schemeClr val="accent2"/>
                </a:solidFill>
                <a:latin typeface="Tahoma" pitchFamily="34" charset="0"/>
              </a:rPr>
              <a:t>pneumatic diaphragm</a:t>
            </a:r>
            <a:r>
              <a:rPr lang="en-US" altLang="en-US" sz="2400" b="1" dirty="0">
                <a:latin typeface="Tahoma" pitchFamily="34" charset="0"/>
              </a:rPr>
              <a:t>.</a:t>
            </a:r>
          </a:p>
        </p:txBody>
      </p:sp>
      <p:sp>
        <p:nvSpPr>
          <p:cNvPr id="49158" name="AutoShape 8"/>
          <p:cNvSpPr>
            <a:spLocks/>
          </p:cNvSpPr>
          <p:nvPr/>
        </p:nvSpPr>
        <p:spPr bwMode="auto">
          <a:xfrm>
            <a:off x="5334000" y="4800600"/>
            <a:ext cx="304800" cy="1600200"/>
          </a:xfrm>
          <a:prstGeom prst="leftBrace">
            <a:avLst>
              <a:gd name="adj1" fmla="val 39594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4572000" cy="1571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ahoma" pitchFamily="34" charset="0"/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</a:rPr>
              <a:t>body</a:t>
            </a:r>
            <a:r>
              <a:rPr lang="en-US" altLang="en-US" sz="2400" b="1" dirty="0">
                <a:latin typeface="Tahoma" pitchFamily="34" charset="0"/>
              </a:rPr>
              <a:t> of the valve defines the flow path and is selected to achieve the desired fluid flow behavior.</a:t>
            </a:r>
          </a:p>
        </p:txBody>
      </p:sp>
      <p:pic>
        <p:nvPicPr>
          <p:cNvPr id="49160" name="Picture 10" descr="File:Control Valv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290638"/>
            <a:ext cx="2598737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569913" y="6570663"/>
            <a:ext cx="7620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ea typeface="Calibri" pitchFamily="34" charset="0"/>
                <a:cs typeface="Times New Roman" pitchFamily="18" charset="0"/>
              </a:rPr>
              <a:t>Beychok (2012) released through creative commons,  </a:t>
            </a:r>
            <a:r>
              <a:rPr lang="en-US" altLang="en-US" sz="1100" u="sng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5"/>
              </a:rPr>
              <a:t>http://en.citizendium.org/wiki/File:Control_Valve.png</a:t>
            </a:r>
            <a:endParaRPr lang="en-US" altLang="en-US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321425" y="2008188"/>
            <a:ext cx="323850" cy="122237"/>
          </a:xfrm>
          <a:custGeom>
            <a:avLst/>
            <a:gdLst>
              <a:gd name="connsiteX0" fmla="*/ 323850 w 323850"/>
              <a:gd name="connsiteY0" fmla="*/ 0 h 121920"/>
              <a:gd name="connsiteX1" fmla="*/ 312420 w 323850"/>
              <a:gd name="connsiteY1" fmla="*/ 30480 h 121920"/>
              <a:gd name="connsiteX2" fmla="*/ 304800 w 323850"/>
              <a:gd name="connsiteY2" fmla="*/ 53340 h 121920"/>
              <a:gd name="connsiteX3" fmla="*/ 289560 w 323850"/>
              <a:gd name="connsiteY3" fmla="*/ 76200 h 121920"/>
              <a:gd name="connsiteX4" fmla="*/ 285750 w 323850"/>
              <a:gd name="connsiteY4" fmla="*/ 87630 h 121920"/>
              <a:gd name="connsiteX5" fmla="*/ 262890 w 323850"/>
              <a:gd name="connsiteY5" fmla="*/ 102870 h 121920"/>
              <a:gd name="connsiteX6" fmla="*/ 251460 w 323850"/>
              <a:gd name="connsiteY6" fmla="*/ 110490 h 121920"/>
              <a:gd name="connsiteX7" fmla="*/ 228600 w 323850"/>
              <a:gd name="connsiteY7" fmla="*/ 118110 h 121920"/>
              <a:gd name="connsiteX8" fmla="*/ 217170 w 323850"/>
              <a:gd name="connsiteY8" fmla="*/ 121920 h 121920"/>
              <a:gd name="connsiteX9" fmla="*/ 201930 w 323850"/>
              <a:gd name="connsiteY9" fmla="*/ 118110 h 121920"/>
              <a:gd name="connsiteX10" fmla="*/ 198120 w 323850"/>
              <a:gd name="connsiteY10" fmla="*/ 106680 h 121920"/>
              <a:gd name="connsiteX11" fmla="*/ 186690 w 323850"/>
              <a:gd name="connsiteY11" fmla="*/ 99060 h 121920"/>
              <a:gd name="connsiteX12" fmla="*/ 179070 w 323850"/>
              <a:gd name="connsiteY12" fmla="*/ 87630 h 121920"/>
              <a:gd name="connsiteX13" fmla="*/ 167640 w 323850"/>
              <a:gd name="connsiteY13" fmla="*/ 64770 h 121920"/>
              <a:gd name="connsiteX14" fmla="*/ 144780 w 323850"/>
              <a:gd name="connsiteY14" fmla="*/ 53340 h 121920"/>
              <a:gd name="connsiteX15" fmla="*/ 133350 w 323850"/>
              <a:gd name="connsiteY15" fmla="*/ 45720 h 121920"/>
              <a:gd name="connsiteX16" fmla="*/ 60960 w 323850"/>
              <a:gd name="connsiteY16" fmla="*/ 41910 h 121920"/>
              <a:gd name="connsiteX17" fmla="*/ 0 w 323850"/>
              <a:gd name="connsiteY17" fmla="*/ 3810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3850" h="121920">
                <a:moveTo>
                  <a:pt x="323850" y="0"/>
                </a:moveTo>
                <a:cubicBezTo>
                  <a:pt x="314818" y="45162"/>
                  <a:pt x="326690" y="-1627"/>
                  <a:pt x="312420" y="30480"/>
                </a:cubicBezTo>
                <a:cubicBezTo>
                  <a:pt x="309158" y="37820"/>
                  <a:pt x="309255" y="46657"/>
                  <a:pt x="304800" y="53340"/>
                </a:cubicBezTo>
                <a:cubicBezTo>
                  <a:pt x="299720" y="60960"/>
                  <a:pt x="292456" y="67512"/>
                  <a:pt x="289560" y="76200"/>
                </a:cubicBezTo>
                <a:cubicBezTo>
                  <a:pt x="288290" y="80010"/>
                  <a:pt x="288590" y="84790"/>
                  <a:pt x="285750" y="87630"/>
                </a:cubicBezTo>
                <a:cubicBezTo>
                  <a:pt x="279274" y="94106"/>
                  <a:pt x="270510" y="97790"/>
                  <a:pt x="262890" y="102870"/>
                </a:cubicBezTo>
                <a:cubicBezTo>
                  <a:pt x="259080" y="105410"/>
                  <a:pt x="255804" y="109042"/>
                  <a:pt x="251460" y="110490"/>
                </a:cubicBezTo>
                <a:lnTo>
                  <a:pt x="228600" y="118110"/>
                </a:lnTo>
                <a:lnTo>
                  <a:pt x="217170" y="121920"/>
                </a:lnTo>
                <a:cubicBezTo>
                  <a:pt x="212090" y="120650"/>
                  <a:pt x="206019" y="121381"/>
                  <a:pt x="201930" y="118110"/>
                </a:cubicBezTo>
                <a:cubicBezTo>
                  <a:pt x="198794" y="115601"/>
                  <a:pt x="200629" y="109816"/>
                  <a:pt x="198120" y="106680"/>
                </a:cubicBezTo>
                <a:cubicBezTo>
                  <a:pt x="195259" y="103104"/>
                  <a:pt x="190500" y="101600"/>
                  <a:pt x="186690" y="99060"/>
                </a:cubicBezTo>
                <a:cubicBezTo>
                  <a:pt x="184150" y="95250"/>
                  <a:pt x="181118" y="91726"/>
                  <a:pt x="179070" y="87630"/>
                </a:cubicBezTo>
                <a:cubicBezTo>
                  <a:pt x="172872" y="75235"/>
                  <a:pt x="178559" y="75689"/>
                  <a:pt x="167640" y="64770"/>
                </a:cubicBezTo>
                <a:cubicBezTo>
                  <a:pt x="156721" y="53851"/>
                  <a:pt x="157175" y="59538"/>
                  <a:pt x="144780" y="53340"/>
                </a:cubicBezTo>
                <a:cubicBezTo>
                  <a:pt x="140684" y="51292"/>
                  <a:pt x="137887" y="46339"/>
                  <a:pt x="133350" y="45720"/>
                </a:cubicBezTo>
                <a:cubicBezTo>
                  <a:pt x="109408" y="42455"/>
                  <a:pt x="85084" y="43289"/>
                  <a:pt x="60960" y="41910"/>
                </a:cubicBezTo>
                <a:lnTo>
                  <a:pt x="0" y="381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851775" y="1981200"/>
            <a:ext cx="312738" cy="144463"/>
          </a:xfrm>
          <a:custGeom>
            <a:avLst/>
            <a:gdLst>
              <a:gd name="connsiteX0" fmla="*/ 0 w 312420"/>
              <a:gd name="connsiteY0" fmla="*/ 0 h 144113"/>
              <a:gd name="connsiteX1" fmla="*/ 3810 w 312420"/>
              <a:gd name="connsiteY1" fmla="*/ 19050 h 144113"/>
              <a:gd name="connsiteX2" fmla="*/ 7620 w 312420"/>
              <a:gd name="connsiteY2" fmla="*/ 34290 h 144113"/>
              <a:gd name="connsiteX3" fmla="*/ 22860 w 312420"/>
              <a:gd name="connsiteY3" fmla="*/ 38100 h 144113"/>
              <a:gd name="connsiteX4" fmla="*/ 34290 w 312420"/>
              <a:gd name="connsiteY4" fmla="*/ 45720 h 144113"/>
              <a:gd name="connsiteX5" fmla="*/ 45720 w 312420"/>
              <a:gd name="connsiteY5" fmla="*/ 87630 h 144113"/>
              <a:gd name="connsiteX6" fmla="*/ 57150 w 312420"/>
              <a:gd name="connsiteY6" fmla="*/ 95250 h 144113"/>
              <a:gd name="connsiteX7" fmla="*/ 87630 w 312420"/>
              <a:gd name="connsiteY7" fmla="*/ 121920 h 144113"/>
              <a:gd name="connsiteX8" fmla="*/ 99060 w 312420"/>
              <a:gd name="connsiteY8" fmla="*/ 129540 h 144113"/>
              <a:gd name="connsiteX9" fmla="*/ 106680 w 312420"/>
              <a:gd name="connsiteY9" fmla="*/ 140970 h 144113"/>
              <a:gd name="connsiteX10" fmla="*/ 156210 w 312420"/>
              <a:gd name="connsiteY10" fmla="*/ 125730 h 144113"/>
              <a:gd name="connsiteX11" fmla="*/ 160020 w 312420"/>
              <a:gd name="connsiteY11" fmla="*/ 110490 h 144113"/>
              <a:gd name="connsiteX12" fmla="*/ 163830 w 312420"/>
              <a:gd name="connsiteY12" fmla="*/ 99060 h 144113"/>
              <a:gd name="connsiteX13" fmla="*/ 186690 w 312420"/>
              <a:gd name="connsiteY13" fmla="*/ 91440 h 144113"/>
              <a:gd name="connsiteX14" fmla="*/ 194310 w 312420"/>
              <a:gd name="connsiteY14" fmla="*/ 80010 h 144113"/>
              <a:gd name="connsiteX15" fmla="*/ 217170 w 312420"/>
              <a:gd name="connsiteY15" fmla="*/ 72390 h 144113"/>
              <a:gd name="connsiteX16" fmla="*/ 312420 w 312420"/>
              <a:gd name="connsiteY16" fmla="*/ 68580 h 14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20" h="144113">
                <a:moveTo>
                  <a:pt x="0" y="0"/>
                </a:moveTo>
                <a:cubicBezTo>
                  <a:pt x="1270" y="6350"/>
                  <a:pt x="2405" y="12728"/>
                  <a:pt x="3810" y="19050"/>
                </a:cubicBezTo>
                <a:cubicBezTo>
                  <a:pt x="4946" y="24162"/>
                  <a:pt x="3917" y="30587"/>
                  <a:pt x="7620" y="34290"/>
                </a:cubicBezTo>
                <a:cubicBezTo>
                  <a:pt x="11323" y="37993"/>
                  <a:pt x="17780" y="36830"/>
                  <a:pt x="22860" y="38100"/>
                </a:cubicBezTo>
                <a:cubicBezTo>
                  <a:pt x="26670" y="40640"/>
                  <a:pt x="32018" y="41744"/>
                  <a:pt x="34290" y="45720"/>
                </a:cubicBezTo>
                <a:cubicBezTo>
                  <a:pt x="39043" y="54038"/>
                  <a:pt x="36836" y="81708"/>
                  <a:pt x="45720" y="87630"/>
                </a:cubicBezTo>
                <a:lnTo>
                  <a:pt x="57150" y="95250"/>
                </a:lnTo>
                <a:cubicBezTo>
                  <a:pt x="69850" y="114300"/>
                  <a:pt x="60960" y="104140"/>
                  <a:pt x="87630" y="121920"/>
                </a:cubicBezTo>
                <a:lnTo>
                  <a:pt x="99060" y="129540"/>
                </a:lnTo>
                <a:cubicBezTo>
                  <a:pt x="101600" y="133350"/>
                  <a:pt x="102154" y="140274"/>
                  <a:pt x="106680" y="140970"/>
                </a:cubicBezTo>
                <a:cubicBezTo>
                  <a:pt x="146273" y="147061"/>
                  <a:pt x="143054" y="145464"/>
                  <a:pt x="156210" y="125730"/>
                </a:cubicBezTo>
                <a:cubicBezTo>
                  <a:pt x="157480" y="120650"/>
                  <a:pt x="158581" y="115525"/>
                  <a:pt x="160020" y="110490"/>
                </a:cubicBezTo>
                <a:cubicBezTo>
                  <a:pt x="161123" y="106628"/>
                  <a:pt x="160562" y="101394"/>
                  <a:pt x="163830" y="99060"/>
                </a:cubicBezTo>
                <a:cubicBezTo>
                  <a:pt x="170366" y="94391"/>
                  <a:pt x="186690" y="91440"/>
                  <a:pt x="186690" y="91440"/>
                </a:cubicBezTo>
                <a:cubicBezTo>
                  <a:pt x="189230" y="87630"/>
                  <a:pt x="190427" y="82437"/>
                  <a:pt x="194310" y="80010"/>
                </a:cubicBezTo>
                <a:cubicBezTo>
                  <a:pt x="201121" y="75753"/>
                  <a:pt x="209550" y="74930"/>
                  <a:pt x="217170" y="72390"/>
                </a:cubicBezTo>
                <a:cubicBezTo>
                  <a:pt x="255106" y="59745"/>
                  <a:pt x="224584" y="68580"/>
                  <a:pt x="312420" y="685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300038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Valves: What are important features for process control?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1466850"/>
            <a:ext cx="50292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Capacity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Range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Failure position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Gain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Pressure drop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Precision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Linearity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Consistency with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	 environment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Dynamics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Cost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 flipH="1">
            <a:off x="5638800" y="5253038"/>
            <a:ext cx="541338" cy="1201737"/>
            <a:chOff x="3744" y="2928"/>
            <a:chExt cx="341" cy="757"/>
          </a:xfrm>
        </p:grpSpPr>
        <p:sp>
          <p:nvSpPr>
            <p:cNvPr id="50182" name="Freeform 5"/>
            <p:cNvSpPr>
              <a:spLocks/>
            </p:cNvSpPr>
            <p:nvPr/>
          </p:nvSpPr>
          <p:spPr bwMode="auto">
            <a:xfrm>
              <a:off x="3772" y="3061"/>
              <a:ext cx="140" cy="150"/>
            </a:xfrm>
            <a:custGeom>
              <a:avLst/>
              <a:gdLst>
                <a:gd name="T0" fmla="*/ 0 w 422"/>
                <a:gd name="T1" fmla="*/ 0 h 602"/>
                <a:gd name="T2" fmla="*/ 0 w 422"/>
                <a:gd name="T3" fmla="*/ 0 h 602"/>
                <a:gd name="T4" fmla="*/ 0 w 422"/>
                <a:gd name="T5" fmla="*/ 0 h 602"/>
                <a:gd name="T6" fmla="*/ 0 w 422"/>
                <a:gd name="T7" fmla="*/ 0 h 602"/>
                <a:gd name="T8" fmla="*/ 0 w 422"/>
                <a:gd name="T9" fmla="*/ 0 h 602"/>
                <a:gd name="T10" fmla="*/ 0 w 422"/>
                <a:gd name="T11" fmla="*/ 0 h 602"/>
                <a:gd name="T12" fmla="*/ 0 w 422"/>
                <a:gd name="T13" fmla="*/ 0 h 602"/>
                <a:gd name="T14" fmla="*/ 0 w 422"/>
                <a:gd name="T15" fmla="*/ 0 h 602"/>
                <a:gd name="T16" fmla="*/ 0 w 422"/>
                <a:gd name="T17" fmla="*/ 0 h 602"/>
                <a:gd name="T18" fmla="*/ 0 w 422"/>
                <a:gd name="T19" fmla="*/ 0 h 602"/>
                <a:gd name="T20" fmla="*/ 0 w 422"/>
                <a:gd name="T21" fmla="*/ 0 h 602"/>
                <a:gd name="T22" fmla="*/ 0 w 422"/>
                <a:gd name="T23" fmla="*/ 0 h 602"/>
                <a:gd name="T24" fmla="*/ 0 w 422"/>
                <a:gd name="T25" fmla="*/ 0 h 602"/>
                <a:gd name="T26" fmla="*/ 0 w 422"/>
                <a:gd name="T27" fmla="*/ 0 h 602"/>
                <a:gd name="T28" fmla="*/ 0 w 422"/>
                <a:gd name="T29" fmla="*/ 0 h 602"/>
                <a:gd name="T30" fmla="*/ 0 w 422"/>
                <a:gd name="T31" fmla="*/ 0 h 602"/>
                <a:gd name="T32" fmla="*/ 0 w 422"/>
                <a:gd name="T33" fmla="*/ 0 h 602"/>
                <a:gd name="T34" fmla="*/ 0 w 422"/>
                <a:gd name="T35" fmla="*/ 0 h 602"/>
                <a:gd name="T36" fmla="*/ 0 w 422"/>
                <a:gd name="T37" fmla="*/ 0 h 602"/>
                <a:gd name="T38" fmla="*/ 0 w 422"/>
                <a:gd name="T39" fmla="*/ 0 h 602"/>
                <a:gd name="T40" fmla="*/ 0 w 422"/>
                <a:gd name="T41" fmla="*/ 0 h 602"/>
                <a:gd name="T42" fmla="*/ 0 w 422"/>
                <a:gd name="T43" fmla="*/ 0 h 6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2" h="602">
                  <a:moveTo>
                    <a:pt x="279" y="151"/>
                  </a:moveTo>
                  <a:lnTo>
                    <a:pt x="246" y="87"/>
                  </a:lnTo>
                  <a:lnTo>
                    <a:pt x="186" y="47"/>
                  </a:lnTo>
                  <a:lnTo>
                    <a:pt x="125" y="41"/>
                  </a:lnTo>
                  <a:lnTo>
                    <a:pt x="65" y="64"/>
                  </a:lnTo>
                  <a:lnTo>
                    <a:pt x="21" y="127"/>
                  </a:lnTo>
                  <a:lnTo>
                    <a:pt x="0" y="238"/>
                  </a:lnTo>
                  <a:lnTo>
                    <a:pt x="16" y="371"/>
                  </a:lnTo>
                  <a:lnTo>
                    <a:pt x="54" y="486"/>
                  </a:lnTo>
                  <a:lnTo>
                    <a:pt x="103" y="550"/>
                  </a:lnTo>
                  <a:lnTo>
                    <a:pt x="170" y="591"/>
                  </a:lnTo>
                  <a:lnTo>
                    <a:pt x="230" y="602"/>
                  </a:lnTo>
                  <a:lnTo>
                    <a:pt x="307" y="573"/>
                  </a:lnTo>
                  <a:lnTo>
                    <a:pt x="334" y="522"/>
                  </a:lnTo>
                  <a:lnTo>
                    <a:pt x="350" y="429"/>
                  </a:lnTo>
                  <a:lnTo>
                    <a:pt x="345" y="307"/>
                  </a:lnTo>
                  <a:lnTo>
                    <a:pt x="317" y="197"/>
                  </a:lnTo>
                  <a:lnTo>
                    <a:pt x="422" y="53"/>
                  </a:lnTo>
                  <a:lnTo>
                    <a:pt x="422" y="23"/>
                  </a:lnTo>
                  <a:lnTo>
                    <a:pt x="400" y="0"/>
                  </a:lnTo>
                  <a:lnTo>
                    <a:pt x="378" y="11"/>
                  </a:lnTo>
                  <a:lnTo>
                    <a:pt x="279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6"/>
            <p:cNvSpPr>
              <a:spLocks/>
            </p:cNvSpPr>
            <p:nvPr/>
          </p:nvSpPr>
          <p:spPr bwMode="auto">
            <a:xfrm>
              <a:off x="3900" y="2928"/>
              <a:ext cx="185" cy="260"/>
            </a:xfrm>
            <a:custGeom>
              <a:avLst/>
              <a:gdLst>
                <a:gd name="T0" fmla="*/ 0 w 554"/>
                <a:gd name="T1" fmla="*/ 0 h 1039"/>
                <a:gd name="T2" fmla="*/ 0 w 554"/>
                <a:gd name="T3" fmla="*/ 0 h 1039"/>
                <a:gd name="T4" fmla="*/ 0 w 554"/>
                <a:gd name="T5" fmla="*/ 0 h 1039"/>
                <a:gd name="T6" fmla="*/ 0 w 554"/>
                <a:gd name="T7" fmla="*/ 0 h 1039"/>
                <a:gd name="T8" fmla="*/ 0 w 554"/>
                <a:gd name="T9" fmla="*/ 0 h 1039"/>
                <a:gd name="T10" fmla="*/ 0 w 554"/>
                <a:gd name="T11" fmla="*/ 0 h 1039"/>
                <a:gd name="T12" fmla="*/ 0 w 554"/>
                <a:gd name="T13" fmla="*/ 0 h 1039"/>
                <a:gd name="T14" fmla="*/ 0 w 554"/>
                <a:gd name="T15" fmla="*/ 0 h 1039"/>
                <a:gd name="T16" fmla="*/ 0 w 554"/>
                <a:gd name="T17" fmla="*/ 0 h 1039"/>
                <a:gd name="T18" fmla="*/ 0 w 554"/>
                <a:gd name="T19" fmla="*/ 0 h 1039"/>
                <a:gd name="T20" fmla="*/ 0 w 554"/>
                <a:gd name="T21" fmla="*/ 0 h 1039"/>
                <a:gd name="T22" fmla="*/ 0 w 554"/>
                <a:gd name="T23" fmla="*/ 0 h 1039"/>
                <a:gd name="T24" fmla="*/ 0 w 554"/>
                <a:gd name="T25" fmla="*/ 0 h 1039"/>
                <a:gd name="T26" fmla="*/ 0 w 554"/>
                <a:gd name="T27" fmla="*/ 0 h 1039"/>
                <a:gd name="T28" fmla="*/ 0 w 554"/>
                <a:gd name="T29" fmla="*/ 0 h 1039"/>
                <a:gd name="T30" fmla="*/ 0 w 554"/>
                <a:gd name="T31" fmla="*/ 0 h 1039"/>
                <a:gd name="T32" fmla="*/ 0 w 554"/>
                <a:gd name="T33" fmla="*/ 0 h 1039"/>
                <a:gd name="T34" fmla="*/ 0 w 554"/>
                <a:gd name="T35" fmla="*/ 0 h 1039"/>
                <a:gd name="T36" fmla="*/ 0 w 554"/>
                <a:gd name="T37" fmla="*/ 0 h 1039"/>
                <a:gd name="T38" fmla="*/ 0 w 554"/>
                <a:gd name="T39" fmla="*/ 0 h 1039"/>
                <a:gd name="T40" fmla="*/ 0 w 554"/>
                <a:gd name="T41" fmla="*/ 0 h 1039"/>
                <a:gd name="T42" fmla="*/ 0 w 554"/>
                <a:gd name="T43" fmla="*/ 0 h 1039"/>
                <a:gd name="T44" fmla="*/ 0 w 554"/>
                <a:gd name="T45" fmla="*/ 0 h 1039"/>
                <a:gd name="T46" fmla="*/ 0 w 554"/>
                <a:gd name="T47" fmla="*/ 0 h 1039"/>
                <a:gd name="T48" fmla="*/ 0 w 554"/>
                <a:gd name="T49" fmla="*/ 0 h 10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54" h="1039">
                  <a:moveTo>
                    <a:pt x="55" y="1039"/>
                  </a:moveTo>
                  <a:lnTo>
                    <a:pt x="10" y="1027"/>
                  </a:lnTo>
                  <a:lnTo>
                    <a:pt x="0" y="963"/>
                  </a:lnTo>
                  <a:lnTo>
                    <a:pt x="71" y="842"/>
                  </a:lnTo>
                  <a:lnTo>
                    <a:pt x="170" y="646"/>
                  </a:lnTo>
                  <a:lnTo>
                    <a:pt x="252" y="490"/>
                  </a:lnTo>
                  <a:lnTo>
                    <a:pt x="318" y="300"/>
                  </a:lnTo>
                  <a:lnTo>
                    <a:pt x="406" y="184"/>
                  </a:lnTo>
                  <a:lnTo>
                    <a:pt x="499" y="17"/>
                  </a:lnTo>
                  <a:lnTo>
                    <a:pt x="515" y="0"/>
                  </a:lnTo>
                  <a:lnTo>
                    <a:pt x="548" y="5"/>
                  </a:lnTo>
                  <a:lnTo>
                    <a:pt x="554" y="34"/>
                  </a:lnTo>
                  <a:lnTo>
                    <a:pt x="439" y="184"/>
                  </a:lnTo>
                  <a:lnTo>
                    <a:pt x="433" y="247"/>
                  </a:lnTo>
                  <a:lnTo>
                    <a:pt x="467" y="311"/>
                  </a:lnTo>
                  <a:lnTo>
                    <a:pt x="467" y="368"/>
                  </a:lnTo>
                  <a:lnTo>
                    <a:pt x="433" y="404"/>
                  </a:lnTo>
                  <a:lnTo>
                    <a:pt x="351" y="449"/>
                  </a:lnTo>
                  <a:lnTo>
                    <a:pt x="313" y="461"/>
                  </a:lnTo>
                  <a:lnTo>
                    <a:pt x="295" y="496"/>
                  </a:lnTo>
                  <a:lnTo>
                    <a:pt x="252" y="634"/>
                  </a:lnTo>
                  <a:lnTo>
                    <a:pt x="208" y="761"/>
                  </a:lnTo>
                  <a:lnTo>
                    <a:pt x="153" y="912"/>
                  </a:lnTo>
                  <a:lnTo>
                    <a:pt x="82" y="1039"/>
                  </a:lnTo>
                  <a:lnTo>
                    <a:pt x="55" y="1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7"/>
            <p:cNvSpPr>
              <a:spLocks/>
            </p:cNvSpPr>
            <p:nvPr/>
          </p:nvSpPr>
          <p:spPr bwMode="auto">
            <a:xfrm>
              <a:off x="3744" y="3234"/>
              <a:ext cx="109" cy="234"/>
            </a:xfrm>
            <a:custGeom>
              <a:avLst/>
              <a:gdLst>
                <a:gd name="T0" fmla="*/ 0 w 326"/>
                <a:gd name="T1" fmla="*/ 0 h 937"/>
                <a:gd name="T2" fmla="*/ 0 w 326"/>
                <a:gd name="T3" fmla="*/ 0 h 937"/>
                <a:gd name="T4" fmla="*/ 0 w 326"/>
                <a:gd name="T5" fmla="*/ 0 h 937"/>
                <a:gd name="T6" fmla="*/ 0 w 326"/>
                <a:gd name="T7" fmla="*/ 0 h 937"/>
                <a:gd name="T8" fmla="*/ 0 w 326"/>
                <a:gd name="T9" fmla="*/ 0 h 937"/>
                <a:gd name="T10" fmla="*/ 0 w 326"/>
                <a:gd name="T11" fmla="*/ 0 h 937"/>
                <a:gd name="T12" fmla="*/ 0 w 326"/>
                <a:gd name="T13" fmla="*/ 0 h 937"/>
                <a:gd name="T14" fmla="*/ 0 w 326"/>
                <a:gd name="T15" fmla="*/ 0 h 937"/>
                <a:gd name="T16" fmla="*/ 0 w 326"/>
                <a:gd name="T17" fmla="*/ 0 h 937"/>
                <a:gd name="T18" fmla="*/ 0 w 326"/>
                <a:gd name="T19" fmla="*/ 0 h 937"/>
                <a:gd name="T20" fmla="*/ 0 w 326"/>
                <a:gd name="T21" fmla="*/ 0 h 937"/>
                <a:gd name="T22" fmla="*/ 0 w 326"/>
                <a:gd name="T23" fmla="*/ 0 h 937"/>
                <a:gd name="T24" fmla="*/ 0 w 326"/>
                <a:gd name="T25" fmla="*/ 0 h 937"/>
                <a:gd name="T26" fmla="*/ 0 w 326"/>
                <a:gd name="T27" fmla="*/ 0 h 937"/>
                <a:gd name="T28" fmla="*/ 0 w 326"/>
                <a:gd name="T29" fmla="*/ 0 h 937"/>
                <a:gd name="T30" fmla="*/ 0 w 326"/>
                <a:gd name="T31" fmla="*/ 0 h 937"/>
                <a:gd name="T32" fmla="*/ 0 w 326"/>
                <a:gd name="T33" fmla="*/ 0 h 937"/>
                <a:gd name="T34" fmla="*/ 0 w 326"/>
                <a:gd name="T35" fmla="*/ 0 h 937"/>
                <a:gd name="T36" fmla="*/ 0 w 326"/>
                <a:gd name="T37" fmla="*/ 0 h 937"/>
                <a:gd name="T38" fmla="*/ 0 w 326"/>
                <a:gd name="T39" fmla="*/ 0 h 937"/>
                <a:gd name="T40" fmla="*/ 0 w 326"/>
                <a:gd name="T41" fmla="*/ 0 h 937"/>
                <a:gd name="T42" fmla="*/ 0 w 326"/>
                <a:gd name="T43" fmla="*/ 0 h 937"/>
                <a:gd name="T44" fmla="*/ 0 w 326"/>
                <a:gd name="T45" fmla="*/ 0 h 937"/>
                <a:gd name="T46" fmla="*/ 0 w 326"/>
                <a:gd name="T47" fmla="*/ 0 h 937"/>
                <a:gd name="T48" fmla="*/ 0 w 326"/>
                <a:gd name="T49" fmla="*/ 0 h 937"/>
                <a:gd name="T50" fmla="*/ 0 w 326"/>
                <a:gd name="T51" fmla="*/ 0 h 937"/>
                <a:gd name="T52" fmla="*/ 0 w 326"/>
                <a:gd name="T53" fmla="*/ 0 h 937"/>
                <a:gd name="T54" fmla="*/ 0 w 326"/>
                <a:gd name="T55" fmla="*/ 0 h 937"/>
                <a:gd name="T56" fmla="*/ 0 w 326"/>
                <a:gd name="T57" fmla="*/ 0 h 937"/>
                <a:gd name="T58" fmla="*/ 0 w 326"/>
                <a:gd name="T59" fmla="*/ 0 h 937"/>
                <a:gd name="T60" fmla="*/ 0 w 326"/>
                <a:gd name="T61" fmla="*/ 0 h 937"/>
                <a:gd name="T62" fmla="*/ 0 w 326"/>
                <a:gd name="T63" fmla="*/ 0 h 937"/>
                <a:gd name="T64" fmla="*/ 0 w 326"/>
                <a:gd name="T65" fmla="*/ 0 h 937"/>
                <a:gd name="T66" fmla="*/ 0 w 326"/>
                <a:gd name="T67" fmla="*/ 0 h 937"/>
                <a:gd name="T68" fmla="*/ 0 w 326"/>
                <a:gd name="T69" fmla="*/ 0 h 937"/>
                <a:gd name="T70" fmla="*/ 0 w 326"/>
                <a:gd name="T71" fmla="*/ 0 h 9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937">
                  <a:moveTo>
                    <a:pt x="149" y="75"/>
                  </a:moveTo>
                  <a:lnTo>
                    <a:pt x="209" y="17"/>
                  </a:lnTo>
                  <a:lnTo>
                    <a:pt x="276" y="0"/>
                  </a:lnTo>
                  <a:lnTo>
                    <a:pt x="320" y="17"/>
                  </a:lnTo>
                  <a:lnTo>
                    <a:pt x="326" y="53"/>
                  </a:lnTo>
                  <a:lnTo>
                    <a:pt x="287" y="127"/>
                  </a:lnTo>
                  <a:lnTo>
                    <a:pt x="237" y="127"/>
                  </a:lnTo>
                  <a:lnTo>
                    <a:pt x="187" y="161"/>
                  </a:lnTo>
                  <a:lnTo>
                    <a:pt x="121" y="261"/>
                  </a:lnTo>
                  <a:lnTo>
                    <a:pt x="77" y="371"/>
                  </a:lnTo>
                  <a:lnTo>
                    <a:pt x="77" y="416"/>
                  </a:lnTo>
                  <a:lnTo>
                    <a:pt x="105" y="469"/>
                  </a:lnTo>
                  <a:lnTo>
                    <a:pt x="177" y="515"/>
                  </a:lnTo>
                  <a:lnTo>
                    <a:pt x="243" y="556"/>
                  </a:lnTo>
                  <a:lnTo>
                    <a:pt x="315" y="630"/>
                  </a:lnTo>
                  <a:lnTo>
                    <a:pt x="320" y="694"/>
                  </a:lnTo>
                  <a:lnTo>
                    <a:pt x="254" y="736"/>
                  </a:lnTo>
                  <a:lnTo>
                    <a:pt x="205" y="781"/>
                  </a:lnTo>
                  <a:lnTo>
                    <a:pt x="187" y="821"/>
                  </a:lnTo>
                  <a:lnTo>
                    <a:pt x="199" y="863"/>
                  </a:lnTo>
                  <a:lnTo>
                    <a:pt x="177" y="920"/>
                  </a:lnTo>
                  <a:lnTo>
                    <a:pt x="143" y="937"/>
                  </a:lnTo>
                  <a:lnTo>
                    <a:pt x="127" y="926"/>
                  </a:lnTo>
                  <a:lnTo>
                    <a:pt x="133" y="827"/>
                  </a:lnTo>
                  <a:lnTo>
                    <a:pt x="165" y="758"/>
                  </a:lnTo>
                  <a:lnTo>
                    <a:pt x="227" y="700"/>
                  </a:lnTo>
                  <a:lnTo>
                    <a:pt x="260" y="683"/>
                  </a:lnTo>
                  <a:lnTo>
                    <a:pt x="232" y="596"/>
                  </a:lnTo>
                  <a:lnTo>
                    <a:pt x="183" y="562"/>
                  </a:lnTo>
                  <a:lnTo>
                    <a:pt x="94" y="526"/>
                  </a:lnTo>
                  <a:lnTo>
                    <a:pt x="33" y="475"/>
                  </a:lnTo>
                  <a:lnTo>
                    <a:pt x="0" y="394"/>
                  </a:lnTo>
                  <a:lnTo>
                    <a:pt x="22" y="318"/>
                  </a:lnTo>
                  <a:lnTo>
                    <a:pt x="83" y="202"/>
                  </a:lnTo>
                  <a:lnTo>
                    <a:pt x="133" y="110"/>
                  </a:lnTo>
                  <a:lnTo>
                    <a:pt x="14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8"/>
            <p:cNvSpPr>
              <a:spLocks/>
            </p:cNvSpPr>
            <p:nvPr/>
          </p:nvSpPr>
          <p:spPr bwMode="auto">
            <a:xfrm>
              <a:off x="3856" y="3215"/>
              <a:ext cx="113" cy="210"/>
            </a:xfrm>
            <a:custGeom>
              <a:avLst/>
              <a:gdLst>
                <a:gd name="T0" fmla="*/ 0 w 341"/>
                <a:gd name="T1" fmla="*/ 0 h 839"/>
                <a:gd name="T2" fmla="*/ 0 w 341"/>
                <a:gd name="T3" fmla="*/ 0 h 839"/>
                <a:gd name="T4" fmla="*/ 0 w 341"/>
                <a:gd name="T5" fmla="*/ 0 h 839"/>
                <a:gd name="T6" fmla="*/ 0 w 341"/>
                <a:gd name="T7" fmla="*/ 0 h 839"/>
                <a:gd name="T8" fmla="*/ 0 w 341"/>
                <a:gd name="T9" fmla="*/ 0 h 839"/>
                <a:gd name="T10" fmla="*/ 0 w 341"/>
                <a:gd name="T11" fmla="*/ 0 h 839"/>
                <a:gd name="T12" fmla="*/ 0 w 341"/>
                <a:gd name="T13" fmla="*/ 0 h 839"/>
                <a:gd name="T14" fmla="*/ 0 w 341"/>
                <a:gd name="T15" fmla="*/ 0 h 839"/>
                <a:gd name="T16" fmla="*/ 0 w 341"/>
                <a:gd name="T17" fmla="*/ 0 h 839"/>
                <a:gd name="T18" fmla="*/ 0 w 341"/>
                <a:gd name="T19" fmla="*/ 0 h 839"/>
                <a:gd name="T20" fmla="*/ 0 w 341"/>
                <a:gd name="T21" fmla="*/ 0 h 839"/>
                <a:gd name="T22" fmla="*/ 0 w 341"/>
                <a:gd name="T23" fmla="*/ 0 h 839"/>
                <a:gd name="T24" fmla="*/ 0 w 341"/>
                <a:gd name="T25" fmla="*/ 0 h 839"/>
                <a:gd name="T26" fmla="*/ 0 w 341"/>
                <a:gd name="T27" fmla="*/ 0 h 839"/>
                <a:gd name="T28" fmla="*/ 0 w 341"/>
                <a:gd name="T29" fmla="*/ 0 h 839"/>
                <a:gd name="T30" fmla="*/ 0 w 341"/>
                <a:gd name="T31" fmla="*/ 0 h 839"/>
                <a:gd name="T32" fmla="*/ 0 w 341"/>
                <a:gd name="T33" fmla="*/ 0 h 839"/>
                <a:gd name="T34" fmla="*/ 0 w 341"/>
                <a:gd name="T35" fmla="*/ 0 h 839"/>
                <a:gd name="T36" fmla="*/ 0 w 341"/>
                <a:gd name="T37" fmla="*/ 0 h 839"/>
                <a:gd name="T38" fmla="*/ 0 w 341"/>
                <a:gd name="T39" fmla="*/ 0 h 839"/>
                <a:gd name="T40" fmla="*/ 0 w 341"/>
                <a:gd name="T41" fmla="*/ 0 h 839"/>
                <a:gd name="T42" fmla="*/ 0 w 341"/>
                <a:gd name="T43" fmla="*/ 0 h 839"/>
                <a:gd name="T44" fmla="*/ 0 w 341"/>
                <a:gd name="T45" fmla="*/ 0 h 839"/>
                <a:gd name="T46" fmla="*/ 0 w 341"/>
                <a:gd name="T47" fmla="*/ 0 h 839"/>
                <a:gd name="T48" fmla="*/ 0 w 341"/>
                <a:gd name="T49" fmla="*/ 0 h 839"/>
                <a:gd name="T50" fmla="*/ 0 w 341"/>
                <a:gd name="T51" fmla="*/ 0 h 8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41" h="839">
                  <a:moveTo>
                    <a:pt x="28" y="35"/>
                  </a:moveTo>
                  <a:lnTo>
                    <a:pt x="83" y="5"/>
                  </a:lnTo>
                  <a:lnTo>
                    <a:pt x="127" y="0"/>
                  </a:lnTo>
                  <a:lnTo>
                    <a:pt x="204" y="52"/>
                  </a:lnTo>
                  <a:lnTo>
                    <a:pt x="248" y="104"/>
                  </a:lnTo>
                  <a:lnTo>
                    <a:pt x="282" y="179"/>
                  </a:lnTo>
                  <a:lnTo>
                    <a:pt x="309" y="277"/>
                  </a:lnTo>
                  <a:lnTo>
                    <a:pt x="337" y="427"/>
                  </a:lnTo>
                  <a:lnTo>
                    <a:pt x="341" y="595"/>
                  </a:lnTo>
                  <a:lnTo>
                    <a:pt x="325" y="705"/>
                  </a:lnTo>
                  <a:lnTo>
                    <a:pt x="298" y="757"/>
                  </a:lnTo>
                  <a:lnTo>
                    <a:pt x="226" y="809"/>
                  </a:lnTo>
                  <a:lnTo>
                    <a:pt x="149" y="839"/>
                  </a:lnTo>
                  <a:lnTo>
                    <a:pt x="100" y="839"/>
                  </a:lnTo>
                  <a:lnTo>
                    <a:pt x="56" y="826"/>
                  </a:lnTo>
                  <a:lnTo>
                    <a:pt x="28" y="757"/>
                  </a:lnTo>
                  <a:lnTo>
                    <a:pt x="18" y="671"/>
                  </a:lnTo>
                  <a:lnTo>
                    <a:pt x="40" y="612"/>
                  </a:lnTo>
                  <a:lnTo>
                    <a:pt x="67" y="561"/>
                  </a:lnTo>
                  <a:lnTo>
                    <a:pt x="61" y="491"/>
                  </a:lnTo>
                  <a:lnTo>
                    <a:pt x="50" y="404"/>
                  </a:lnTo>
                  <a:lnTo>
                    <a:pt x="28" y="317"/>
                  </a:lnTo>
                  <a:lnTo>
                    <a:pt x="0" y="225"/>
                  </a:lnTo>
                  <a:lnTo>
                    <a:pt x="0" y="156"/>
                  </a:lnTo>
                  <a:lnTo>
                    <a:pt x="18" y="81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9"/>
            <p:cNvSpPr>
              <a:spLocks/>
            </p:cNvSpPr>
            <p:nvPr/>
          </p:nvSpPr>
          <p:spPr bwMode="auto">
            <a:xfrm>
              <a:off x="3921" y="3383"/>
              <a:ext cx="148" cy="268"/>
            </a:xfrm>
            <a:custGeom>
              <a:avLst/>
              <a:gdLst>
                <a:gd name="T0" fmla="*/ 0 w 444"/>
                <a:gd name="T1" fmla="*/ 0 h 1074"/>
                <a:gd name="T2" fmla="*/ 0 w 444"/>
                <a:gd name="T3" fmla="*/ 0 h 1074"/>
                <a:gd name="T4" fmla="*/ 0 w 444"/>
                <a:gd name="T5" fmla="*/ 0 h 1074"/>
                <a:gd name="T6" fmla="*/ 0 w 444"/>
                <a:gd name="T7" fmla="*/ 0 h 1074"/>
                <a:gd name="T8" fmla="*/ 0 w 444"/>
                <a:gd name="T9" fmla="*/ 0 h 1074"/>
                <a:gd name="T10" fmla="*/ 0 w 444"/>
                <a:gd name="T11" fmla="*/ 0 h 1074"/>
                <a:gd name="T12" fmla="*/ 0 w 444"/>
                <a:gd name="T13" fmla="*/ 0 h 1074"/>
                <a:gd name="T14" fmla="*/ 0 w 444"/>
                <a:gd name="T15" fmla="*/ 0 h 1074"/>
                <a:gd name="T16" fmla="*/ 0 w 444"/>
                <a:gd name="T17" fmla="*/ 0 h 1074"/>
                <a:gd name="T18" fmla="*/ 0 w 444"/>
                <a:gd name="T19" fmla="*/ 0 h 1074"/>
                <a:gd name="T20" fmla="*/ 0 w 444"/>
                <a:gd name="T21" fmla="*/ 0 h 1074"/>
                <a:gd name="T22" fmla="*/ 0 w 444"/>
                <a:gd name="T23" fmla="*/ 0 h 1074"/>
                <a:gd name="T24" fmla="*/ 0 w 444"/>
                <a:gd name="T25" fmla="*/ 0 h 1074"/>
                <a:gd name="T26" fmla="*/ 0 w 444"/>
                <a:gd name="T27" fmla="*/ 0 h 1074"/>
                <a:gd name="T28" fmla="*/ 0 w 444"/>
                <a:gd name="T29" fmla="*/ 0 h 1074"/>
                <a:gd name="T30" fmla="*/ 0 w 444"/>
                <a:gd name="T31" fmla="*/ 0 h 1074"/>
                <a:gd name="T32" fmla="*/ 0 w 444"/>
                <a:gd name="T33" fmla="*/ 0 h 1074"/>
                <a:gd name="T34" fmla="*/ 0 w 444"/>
                <a:gd name="T35" fmla="*/ 0 h 1074"/>
                <a:gd name="T36" fmla="*/ 0 w 444"/>
                <a:gd name="T37" fmla="*/ 0 h 1074"/>
                <a:gd name="T38" fmla="*/ 0 w 444"/>
                <a:gd name="T39" fmla="*/ 0 h 1074"/>
                <a:gd name="T40" fmla="*/ 0 w 444"/>
                <a:gd name="T41" fmla="*/ 0 h 1074"/>
                <a:gd name="T42" fmla="*/ 0 w 444"/>
                <a:gd name="T43" fmla="*/ 0 h 1074"/>
                <a:gd name="T44" fmla="*/ 0 w 444"/>
                <a:gd name="T45" fmla="*/ 0 h 1074"/>
                <a:gd name="T46" fmla="*/ 0 w 444"/>
                <a:gd name="T47" fmla="*/ 0 h 1074"/>
                <a:gd name="T48" fmla="*/ 0 w 444"/>
                <a:gd name="T49" fmla="*/ 0 h 1074"/>
                <a:gd name="T50" fmla="*/ 0 w 444"/>
                <a:gd name="T51" fmla="*/ 0 h 1074"/>
                <a:gd name="T52" fmla="*/ 0 w 444"/>
                <a:gd name="T53" fmla="*/ 0 h 1074"/>
                <a:gd name="T54" fmla="*/ 0 w 444"/>
                <a:gd name="T55" fmla="*/ 0 h 1074"/>
                <a:gd name="T56" fmla="*/ 0 w 444"/>
                <a:gd name="T57" fmla="*/ 0 h 1074"/>
                <a:gd name="T58" fmla="*/ 0 w 444"/>
                <a:gd name="T59" fmla="*/ 0 h 1074"/>
                <a:gd name="T60" fmla="*/ 0 w 444"/>
                <a:gd name="T61" fmla="*/ 0 h 1074"/>
                <a:gd name="T62" fmla="*/ 0 w 444"/>
                <a:gd name="T63" fmla="*/ 0 h 1074"/>
                <a:gd name="T64" fmla="*/ 0 w 444"/>
                <a:gd name="T65" fmla="*/ 0 h 1074"/>
                <a:gd name="T66" fmla="*/ 0 w 444"/>
                <a:gd name="T67" fmla="*/ 0 h 1074"/>
                <a:gd name="T68" fmla="*/ 0 w 444"/>
                <a:gd name="T69" fmla="*/ 0 h 1074"/>
                <a:gd name="T70" fmla="*/ 0 w 444"/>
                <a:gd name="T71" fmla="*/ 0 h 1074"/>
                <a:gd name="T72" fmla="*/ 0 w 444"/>
                <a:gd name="T73" fmla="*/ 0 h 10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4" h="1074">
                  <a:moveTo>
                    <a:pt x="0" y="93"/>
                  </a:moveTo>
                  <a:lnTo>
                    <a:pt x="0" y="46"/>
                  </a:lnTo>
                  <a:lnTo>
                    <a:pt x="38" y="0"/>
                  </a:lnTo>
                  <a:lnTo>
                    <a:pt x="66" y="17"/>
                  </a:lnTo>
                  <a:lnTo>
                    <a:pt x="198" y="202"/>
                  </a:lnTo>
                  <a:lnTo>
                    <a:pt x="263" y="306"/>
                  </a:lnTo>
                  <a:lnTo>
                    <a:pt x="280" y="399"/>
                  </a:lnTo>
                  <a:lnTo>
                    <a:pt x="285" y="497"/>
                  </a:lnTo>
                  <a:lnTo>
                    <a:pt x="275" y="630"/>
                  </a:lnTo>
                  <a:lnTo>
                    <a:pt x="236" y="775"/>
                  </a:lnTo>
                  <a:lnTo>
                    <a:pt x="198" y="860"/>
                  </a:lnTo>
                  <a:lnTo>
                    <a:pt x="181" y="947"/>
                  </a:lnTo>
                  <a:lnTo>
                    <a:pt x="186" y="987"/>
                  </a:lnTo>
                  <a:lnTo>
                    <a:pt x="208" y="1000"/>
                  </a:lnTo>
                  <a:lnTo>
                    <a:pt x="340" y="994"/>
                  </a:lnTo>
                  <a:lnTo>
                    <a:pt x="428" y="1011"/>
                  </a:lnTo>
                  <a:lnTo>
                    <a:pt x="444" y="1034"/>
                  </a:lnTo>
                  <a:lnTo>
                    <a:pt x="444" y="1051"/>
                  </a:lnTo>
                  <a:lnTo>
                    <a:pt x="373" y="1074"/>
                  </a:lnTo>
                  <a:lnTo>
                    <a:pt x="357" y="1068"/>
                  </a:lnTo>
                  <a:lnTo>
                    <a:pt x="297" y="1040"/>
                  </a:lnTo>
                  <a:lnTo>
                    <a:pt x="236" y="1040"/>
                  </a:lnTo>
                  <a:lnTo>
                    <a:pt x="153" y="1040"/>
                  </a:lnTo>
                  <a:lnTo>
                    <a:pt x="126" y="1045"/>
                  </a:lnTo>
                  <a:lnTo>
                    <a:pt x="115" y="1023"/>
                  </a:lnTo>
                  <a:lnTo>
                    <a:pt x="115" y="987"/>
                  </a:lnTo>
                  <a:lnTo>
                    <a:pt x="143" y="879"/>
                  </a:lnTo>
                  <a:lnTo>
                    <a:pt x="192" y="762"/>
                  </a:lnTo>
                  <a:lnTo>
                    <a:pt x="224" y="647"/>
                  </a:lnTo>
                  <a:lnTo>
                    <a:pt x="230" y="560"/>
                  </a:lnTo>
                  <a:lnTo>
                    <a:pt x="224" y="439"/>
                  </a:lnTo>
                  <a:lnTo>
                    <a:pt x="202" y="369"/>
                  </a:lnTo>
                  <a:lnTo>
                    <a:pt x="148" y="282"/>
                  </a:lnTo>
                  <a:lnTo>
                    <a:pt x="71" y="202"/>
                  </a:lnTo>
                  <a:lnTo>
                    <a:pt x="16" y="155"/>
                  </a:lnTo>
                  <a:lnTo>
                    <a:pt x="0" y="12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0"/>
            <p:cNvSpPr>
              <a:spLocks/>
            </p:cNvSpPr>
            <p:nvPr/>
          </p:nvSpPr>
          <p:spPr bwMode="auto">
            <a:xfrm>
              <a:off x="3787" y="3397"/>
              <a:ext cx="125" cy="288"/>
            </a:xfrm>
            <a:custGeom>
              <a:avLst/>
              <a:gdLst>
                <a:gd name="T0" fmla="*/ 0 w 374"/>
                <a:gd name="T1" fmla="*/ 0 h 1149"/>
                <a:gd name="T2" fmla="*/ 0 w 374"/>
                <a:gd name="T3" fmla="*/ 0 h 1149"/>
                <a:gd name="T4" fmla="*/ 0 w 374"/>
                <a:gd name="T5" fmla="*/ 0 h 1149"/>
                <a:gd name="T6" fmla="*/ 0 w 374"/>
                <a:gd name="T7" fmla="*/ 0 h 1149"/>
                <a:gd name="T8" fmla="*/ 0 w 374"/>
                <a:gd name="T9" fmla="*/ 0 h 1149"/>
                <a:gd name="T10" fmla="*/ 0 w 374"/>
                <a:gd name="T11" fmla="*/ 0 h 1149"/>
                <a:gd name="T12" fmla="*/ 0 w 374"/>
                <a:gd name="T13" fmla="*/ 0 h 1149"/>
                <a:gd name="T14" fmla="*/ 0 w 374"/>
                <a:gd name="T15" fmla="*/ 0 h 1149"/>
                <a:gd name="T16" fmla="*/ 0 w 374"/>
                <a:gd name="T17" fmla="*/ 0 h 1149"/>
                <a:gd name="T18" fmla="*/ 0 w 374"/>
                <a:gd name="T19" fmla="*/ 0 h 1149"/>
                <a:gd name="T20" fmla="*/ 0 w 374"/>
                <a:gd name="T21" fmla="*/ 0 h 1149"/>
                <a:gd name="T22" fmla="*/ 0 w 374"/>
                <a:gd name="T23" fmla="*/ 0 h 1149"/>
                <a:gd name="T24" fmla="*/ 0 w 374"/>
                <a:gd name="T25" fmla="*/ 0 h 1149"/>
                <a:gd name="T26" fmla="*/ 0 w 374"/>
                <a:gd name="T27" fmla="*/ 0 h 1149"/>
                <a:gd name="T28" fmla="*/ 0 w 374"/>
                <a:gd name="T29" fmla="*/ 0 h 1149"/>
                <a:gd name="T30" fmla="*/ 0 w 374"/>
                <a:gd name="T31" fmla="*/ 0 h 1149"/>
                <a:gd name="T32" fmla="*/ 0 w 374"/>
                <a:gd name="T33" fmla="*/ 0 h 1149"/>
                <a:gd name="T34" fmla="*/ 0 w 374"/>
                <a:gd name="T35" fmla="*/ 0 h 1149"/>
                <a:gd name="T36" fmla="*/ 0 w 374"/>
                <a:gd name="T37" fmla="*/ 0 h 1149"/>
                <a:gd name="T38" fmla="*/ 0 w 374"/>
                <a:gd name="T39" fmla="*/ 0 h 1149"/>
                <a:gd name="T40" fmla="*/ 0 w 374"/>
                <a:gd name="T41" fmla="*/ 0 h 1149"/>
                <a:gd name="T42" fmla="*/ 0 w 374"/>
                <a:gd name="T43" fmla="*/ 0 h 1149"/>
                <a:gd name="T44" fmla="*/ 0 w 374"/>
                <a:gd name="T45" fmla="*/ 0 h 1149"/>
                <a:gd name="T46" fmla="*/ 0 w 374"/>
                <a:gd name="T47" fmla="*/ 0 h 1149"/>
                <a:gd name="T48" fmla="*/ 0 w 374"/>
                <a:gd name="T49" fmla="*/ 0 h 1149"/>
                <a:gd name="T50" fmla="*/ 0 w 374"/>
                <a:gd name="T51" fmla="*/ 0 h 1149"/>
                <a:gd name="T52" fmla="*/ 0 w 374"/>
                <a:gd name="T53" fmla="*/ 0 h 1149"/>
                <a:gd name="T54" fmla="*/ 0 w 374"/>
                <a:gd name="T55" fmla="*/ 0 h 1149"/>
                <a:gd name="T56" fmla="*/ 0 w 374"/>
                <a:gd name="T57" fmla="*/ 0 h 1149"/>
                <a:gd name="T58" fmla="*/ 0 w 374"/>
                <a:gd name="T59" fmla="*/ 0 h 1149"/>
                <a:gd name="T60" fmla="*/ 0 w 374"/>
                <a:gd name="T61" fmla="*/ 0 h 1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4" h="1149">
                  <a:moveTo>
                    <a:pt x="265" y="28"/>
                  </a:moveTo>
                  <a:lnTo>
                    <a:pt x="297" y="0"/>
                  </a:lnTo>
                  <a:lnTo>
                    <a:pt x="363" y="0"/>
                  </a:lnTo>
                  <a:lnTo>
                    <a:pt x="374" y="34"/>
                  </a:lnTo>
                  <a:lnTo>
                    <a:pt x="363" y="126"/>
                  </a:lnTo>
                  <a:lnTo>
                    <a:pt x="303" y="242"/>
                  </a:lnTo>
                  <a:lnTo>
                    <a:pt x="276" y="368"/>
                  </a:lnTo>
                  <a:lnTo>
                    <a:pt x="265" y="525"/>
                  </a:lnTo>
                  <a:lnTo>
                    <a:pt x="303" y="703"/>
                  </a:lnTo>
                  <a:lnTo>
                    <a:pt x="353" y="877"/>
                  </a:lnTo>
                  <a:lnTo>
                    <a:pt x="358" y="946"/>
                  </a:lnTo>
                  <a:lnTo>
                    <a:pt x="336" y="969"/>
                  </a:lnTo>
                  <a:lnTo>
                    <a:pt x="259" y="969"/>
                  </a:lnTo>
                  <a:lnTo>
                    <a:pt x="182" y="998"/>
                  </a:lnTo>
                  <a:lnTo>
                    <a:pt x="133" y="1073"/>
                  </a:lnTo>
                  <a:lnTo>
                    <a:pt x="89" y="1143"/>
                  </a:lnTo>
                  <a:lnTo>
                    <a:pt x="67" y="1149"/>
                  </a:lnTo>
                  <a:lnTo>
                    <a:pt x="0" y="1107"/>
                  </a:lnTo>
                  <a:lnTo>
                    <a:pt x="0" y="1079"/>
                  </a:lnTo>
                  <a:lnTo>
                    <a:pt x="89" y="998"/>
                  </a:lnTo>
                  <a:lnTo>
                    <a:pt x="194" y="946"/>
                  </a:lnTo>
                  <a:lnTo>
                    <a:pt x="276" y="917"/>
                  </a:lnTo>
                  <a:lnTo>
                    <a:pt x="292" y="905"/>
                  </a:lnTo>
                  <a:lnTo>
                    <a:pt x="287" y="854"/>
                  </a:lnTo>
                  <a:lnTo>
                    <a:pt x="259" y="727"/>
                  </a:lnTo>
                  <a:lnTo>
                    <a:pt x="226" y="582"/>
                  </a:lnTo>
                  <a:lnTo>
                    <a:pt x="210" y="507"/>
                  </a:lnTo>
                  <a:lnTo>
                    <a:pt x="204" y="421"/>
                  </a:lnTo>
                  <a:lnTo>
                    <a:pt x="216" y="323"/>
                  </a:lnTo>
                  <a:lnTo>
                    <a:pt x="237" y="161"/>
                  </a:lnTo>
                  <a:lnTo>
                    <a:pt x="26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1" name="AutoShape 11"/>
          <p:cNvSpPr>
            <a:spLocks noChangeArrowheads="1"/>
          </p:cNvSpPr>
          <p:nvPr/>
        </p:nvSpPr>
        <p:spPr bwMode="auto">
          <a:xfrm>
            <a:off x="4724400" y="1824038"/>
            <a:ext cx="3429000" cy="2895600"/>
          </a:xfrm>
          <a:prstGeom prst="wedgeRoundRectCallout">
            <a:avLst>
              <a:gd name="adj1" fmla="val -12500"/>
              <a:gd name="adj2" fmla="val 6633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These are explained in the “pc-education” site.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Most engineers select valves, do not design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Valves: What are important features for process control?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3400" y="5627688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Pressure drop =</a:t>
            </a:r>
            <a:endParaRPr lang="en-US" altLang="en-US" sz="2400" b="1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Capacity =</a:t>
            </a:r>
            <a:endParaRPr lang="en-US" altLang="en-US" sz="240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3276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Range =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We need them to know the process conditions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		(for safety, product quality, ….)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60198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2763" indent="-512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u="sng" dirty="0" smtClean="0">
                <a:solidFill>
                  <a:schemeClr val="accent2"/>
                </a:solidFill>
              </a:rPr>
              <a:t>Where are the sensors?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800" b="1" u="sng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/>
              <a:t>- Located at the process equipment</a:t>
            </a:r>
          </a:p>
          <a:p>
            <a:pPr marL="233363" indent="-233363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/>
              <a:t>- Some displays near the equipment for use by people working on the equipment</a:t>
            </a:r>
          </a:p>
          <a:p>
            <a:pPr marL="233363" indent="-233363" eaLnBrk="1" hangingPunct="1">
              <a:spcBef>
                <a:spcPct val="50000"/>
              </a:spcBef>
              <a:buFontTx/>
              <a:buNone/>
              <a:tabLst>
                <a:tab pos="233363" algn="l"/>
              </a:tabLst>
              <a:defRPr/>
            </a:pPr>
            <a:r>
              <a:rPr lang="en-US" altLang="en-US" sz="2400" b="1" dirty="0" smtClean="0"/>
              <a:t>- Some values transmitted to a centralized location for use by computers and people for display, control, and storage in history</a:t>
            </a:r>
          </a:p>
        </p:txBody>
      </p:sp>
      <p:pic>
        <p:nvPicPr>
          <p:cNvPr id="6148" name="Picture 4" descr="Q:\chap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2070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Valves: What are important features for process control?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5257800"/>
            <a:ext cx="7467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Pressure drop =</a:t>
            </a:r>
            <a:r>
              <a:rPr lang="en-US" altLang="en-US" sz="2400" b="1"/>
              <a:t> </a:t>
            </a:r>
            <a:r>
              <a:rPr lang="en-US" altLang="en-US" sz="2400" b="1">
                <a:cs typeface="Times New Roman" pitchFamily="18" charset="0"/>
              </a:rPr>
              <a:t>The purpose of the valve is to create a variable pressure drop in the flow system.  However, a large </a:t>
            </a:r>
            <a:r>
              <a:rPr lang="en-US" altLang="en-US" sz="2400" b="1"/>
              <a:t>(non-recoverable)</a:t>
            </a:r>
            <a:r>
              <a:rPr lang="en-US" altLang="en-US" sz="2400" b="1">
                <a:cs typeface="Times New Roman" pitchFamily="18" charset="0"/>
              </a:rPr>
              <a:t> pressure drop wastes energy. </a:t>
            </a:r>
            <a:endParaRPr lang="en-US" altLang="en-US" sz="2400" b="1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7467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Capacity =</a:t>
            </a:r>
            <a:r>
              <a:rPr lang="en-US" altLang="en-US" sz="2400" b="1"/>
              <a:t> </a:t>
            </a:r>
            <a:r>
              <a:rPr lang="en-US" altLang="en-US" sz="2400" b="1">
                <a:cs typeface="Times New Roman" pitchFamily="18" charset="0"/>
              </a:rPr>
              <a:t>The maximum flow rate through the flow system (pipes, valves, and process equipment) must meet operating requirements.</a:t>
            </a:r>
            <a:endParaRPr lang="en-US" altLang="en-US" sz="240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3276600"/>
            <a:ext cx="7467600" cy="1562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Range =</a:t>
            </a:r>
            <a:r>
              <a:rPr lang="en-US" altLang="en-US" sz="2400" b="1"/>
              <a:t> </a:t>
            </a:r>
            <a:r>
              <a:rPr lang="en-US" altLang="en-US" sz="2400" b="1">
                <a:cs typeface="Times New Roman" pitchFamily="18" charset="0"/>
              </a:rPr>
              <a:t>The range indicates the extent of flow values that the valve can reliably regulate; very small and large flows cannot be maintained at desired values.  Range is reported as ratio of largest to smallest.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latin typeface="Tahoma" pitchFamily="34" charset="0"/>
              </a:rPr>
              <a:t>Valves: All valves have a defined position when air pressure equals zero; how do we chose?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4925" y="2590800"/>
            <a:ext cx="9290050" cy="484188"/>
            <a:chOff x="-70368" y="3547232"/>
            <a:chExt cx="9291188" cy="484075"/>
          </a:xfrm>
        </p:grpSpPr>
        <p:sp>
          <p:nvSpPr>
            <p:cNvPr id="53256" name="TextBox 1"/>
            <p:cNvSpPr txBox="1">
              <a:spLocks noChangeArrowheads="1"/>
            </p:cNvSpPr>
            <p:nvPr/>
          </p:nvSpPr>
          <p:spPr bwMode="auto">
            <a:xfrm rot="-1969594">
              <a:off x="-70368" y="3547232"/>
              <a:ext cx="2448602" cy="4616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Process safety!</a:t>
              </a:r>
            </a:p>
          </p:txBody>
        </p:sp>
        <p:sp>
          <p:nvSpPr>
            <p:cNvPr id="53257" name="TextBox 5"/>
            <p:cNvSpPr txBox="1">
              <a:spLocks noChangeArrowheads="1"/>
            </p:cNvSpPr>
            <p:nvPr/>
          </p:nvSpPr>
          <p:spPr bwMode="auto">
            <a:xfrm rot="-1969594">
              <a:off x="6772218" y="3569642"/>
              <a:ext cx="2448602" cy="4616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Process safety!</a:t>
              </a:r>
            </a:p>
          </p:txBody>
        </p:sp>
      </p:grpSp>
      <p:pic>
        <p:nvPicPr>
          <p:cNvPr id="53252" name="Picture 10" descr="File:Control Valv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0638"/>
            <a:ext cx="2598738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69913" y="6570663"/>
            <a:ext cx="7620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ea typeface="Calibri" pitchFamily="34" charset="0"/>
                <a:cs typeface="Times New Roman" pitchFamily="18" charset="0"/>
              </a:rPr>
              <a:t>Beychok (2012) released through creative commons,  </a:t>
            </a:r>
            <a:r>
              <a:rPr lang="en-US" altLang="en-US" sz="1100" u="sng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4"/>
              </a:rPr>
              <a:t>http://en.citizendium.org/wiki/File:Control_Valve.png</a:t>
            </a:r>
            <a:endParaRPr lang="en-US" altLang="en-US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267200"/>
            <a:ext cx="25146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What is the failure position for this valve?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191000"/>
            <a:ext cx="25146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How can we change the failure position </a:t>
            </a:r>
            <a:r>
              <a:rPr lang="en-US" dirty="0" smtClean="0">
                <a:latin typeface="Calibri" panose="020F0502020204030204" pitchFamily="34" charset="0"/>
              </a:rPr>
              <a:t>(to fail closed) for </a:t>
            </a:r>
            <a:r>
              <a:rPr lang="en-US" dirty="0">
                <a:latin typeface="Calibri" panose="020F0502020204030204" pitchFamily="34" charset="0"/>
              </a:rPr>
              <a:t>this valve?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94968" y="1261780"/>
            <a:ext cx="4187032" cy="2354208"/>
            <a:chOff x="4194968" y="1261780"/>
            <a:chExt cx="4187032" cy="2354208"/>
          </a:xfrm>
        </p:grpSpPr>
        <p:cxnSp>
          <p:nvCxnSpPr>
            <p:cNvPr id="6" name="Elbow Connector 5"/>
            <p:cNvCxnSpPr/>
            <p:nvPr/>
          </p:nvCxnSpPr>
          <p:spPr>
            <a:xfrm rot="10800000">
              <a:off x="4194968" y="1261780"/>
              <a:ext cx="1977232" cy="567020"/>
            </a:xfrm>
            <a:prstGeom prst="bentConnector3">
              <a:avLst>
                <a:gd name="adj1" fmla="val 1916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3252" idx="0"/>
            </p:cNvCxnSpPr>
            <p:nvPr/>
          </p:nvCxnSpPr>
          <p:spPr>
            <a:xfrm>
              <a:off x="4194969" y="1290638"/>
              <a:ext cx="0" cy="1571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72200" y="1369219"/>
              <a:ext cx="2209800" cy="22467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Air pressure applies a force to depress the diaphragm; therefore, the failure position is the highest diaphragm position.  This moves the stem up; given the valve body design, the failure position is fail open (air-to-close).</a:t>
              </a:r>
              <a:endParaRPr lang="en-US" sz="14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5715000"/>
            <a:ext cx="2514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Fail open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upload.wikimedia.org/wikipedia/commons/5/5c/Batch_reactor.2.jpg?14550531317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209800"/>
            <a:ext cx="56610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72200" y="3733800"/>
            <a:ext cx="1066800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391400" y="3317875"/>
            <a:ext cx="137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Cooling fluid out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05000" y="4572000"/>
            <a:ext cx="1066800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TextBox 8"/>
          <p:cNvSpPr txBox="1">
            <a:spLocks noChangeArrowheads="1"/>
          </p:cNvSpPr>
          <p:nvPr/>
        </p:nvSpPr>
        <p:spPr bwMode="auto">
          <a:xfrm>
            <a:off x="1219200" y="49530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Cooling fluid in</a:t>
            </a:r>
          </a:p>
        </p:txBody>
      </p:sp>
      <p:pic>
        <p:nvPicPr>
          <p:cNvPr id="54279" name="Picture 10" descr="File:Control Valv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13188"/>
            <a:ext cx="390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143000" y="4572000"/>
            <a:ext cx="457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457200"/>
            <a:ext cx="78486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Calibri" panose="020F0502020204030204" pitchFamily="34" charset="0"/>
              </a:rPr>
              <a:t>Chemical reactor with cooling jacket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1447800"/>
            <a:ext cx="78486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</a:rPr>
              <a:t>What is the correct failure position for the cooling fluid flow valve?</a:t>
            </a: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2590800" y="645953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Wikiwand  http://www.wikiwand.com/en/Chemical_reactor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583113"/>
            <a:ext cx="19812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Fail open to maximize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1613"/>
            <a:ext cx="579913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00800"/>
            <a:ext cx="316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libri" pitchFamily="34" charset="0"/>
              </a:rPr>
              <a:t>The engineer selects the relationship between the percent opening and the flow through the valve</a:t>
            </a:r>
          </a:p>
        </p:txBody>
      </p:sp>
      <p:sp>
        <p:nvSpPr>
          <p:cNvPr id="55301" name="TextBox 3"/>
          <p:cNvSpPr txBox="1">
            <a:spLocks noChangeArrowheads="1"/>
          </p:cNvSpPr>
          <p:nvPr/>
        </p:nvSpPr>
        <p:spPr bwMode="auto">
          <a:xfrm>
            <a:off x="6064250" y="2362200"/>
            <a:ext cx="2819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alibri" pitchFamily="34" charset="0"/>
              </a:rPr>
              <a:t>Choice is based on the process, with the goal of a “linear closed-loop system.</a:t>
            </a:r>
          </a:p>
          <a:p>
            <a:pPr eaLnBrk="1" hangingPunct="1"/>
            <a:endParaRPr lang="en-US" altLang="en-US" sz="2000" dirty="0">
              <a:latin typeface="Calibri" pitchFamily="34" charset="0"/>
            </a:endParaRPr>
          </a:p>
          <a:p>
            <a:pPr eaLnBrk="1" hangingPunct="1"/>
            <a:r>
              <a:rPr lang="en-US" altLang="en-US" sz="2000" dirty="0">
                <a:latin typeface="Calibri" pitchFamily="34" charset="0"/>
              </a:rPr>
              <a:t>If the process gain is non-linear, we can select the “opposite” non-linearity for the valve </a:t>
            </a:r>
            <a:r>
              <a:rPr lang="en-US" altLang="en-US" sz="2000" dirty="0" err="1">
                <a:latin typeface="Calibri" pitchFamily="34" charset="0"/>
              </a:rPr>
              <a:t>C</a:t>
            </a:r>
            <a:r>
              <a:rPr lang="en-US" altLang="en-US" sz="2000" baseline="-25000" dirty="0" err="1">
                <a:latin typeface="Calibri" pitchFamily="34" charset="0"/>
              </a:rPr>
              <a:t>v</a:t>
            </a:r>
            <a:endParaRPr lang="en-US" altLang="en-US" sz="2000" baseline="-25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819400"/>
            <a:ext cx="7662862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00800"/>
            <a:ext cx="316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479425" y="484188"/>
            <a:ext cx="822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libri" pitchFamily="34" charset="0"/>
              </a:rPr>
              <a:t>The desired valve characteristic is achieved through the design of the valve seat and plug. </a:t>
            </a: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938213" y="205740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pitchFamily="34" charset="0"/>
              </a:rPr>
              <a:t>These examples are for a globe valve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ycoflowcontrol-pc.com/pimages/Double Flanged Butterfly Valve/productphotos/dfbutterfly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286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14400" y="3657600"/>
            <a:ext cx="465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http://www.tycoflowcontrol-pc.com/products_results.asp?Selection=Double+Flanged+Butterfly+Valve&amp;m=1</a:t>
            </a:r>
          </a:p>
        </p:txBody>
      </p:sp>
      <p:pic>
        <p:nvPicPr>
          <p:cNvPr id="57348" name="Picture 4" descr="http://www.tycoflowcontrol-pc.com/pimages/Globe Valves/productphotos/globevalvesp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5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http://www.tycoflowcontrol-pc.com/pimages/Knife Gate Valves/productphotos/knifegates2p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7033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http://www.ckit.co.za/Secure/Catalogues/mac%20steel/fluid%20control/MS%20image%2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6019800"/>
            <a:ext cx="59674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images.google.ca/imgres?imgurl=http://www.ckit.co.za/Secure/Catalogues/mac%2520steel/fluid%2520control/MS%2520image%252024%2520-2520thumb.jpg&amp;imgrefurl=http://www.ckit.co.za/Secure/Catalogues/Mac%2520steel/Fluid%2520control/MS%2520fluid%2520control.htm&amp;h=150&amp;w=113&amp;sz=5&amp;hl=en&amp;start=83&amp;tbnid=3ZKYixrpLJ5wTM:&amp;tbnh=96&amp;tbnw=72&amp;prev=/images%3Fq%3Dball%2Bvalves,%2Bprocess%2Bcontrol%26start%3D80%26ndsp%3D20%26svnum%3D10%26hl%3Den%26sa%3DN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4138" y="264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524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 Body: We match the valve body to the fluid type and process needs?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 rot="-919600">
            <a:off x="381000" y="1447800"/>
            <a:ext cx="2057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Butterfly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 rot="-919600">
            <a:off x="3276600" y="16764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Globe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 rot="-919600">
            <a:off x="6096000" y="1447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Gate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 rot="-919600">
            <a:off x="533400" y="4114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Ball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3048000" y="4267200"/>
            <a:ext cx="5334000" cy="1323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  <a:latin typeface="Tahoma" pitchFamily="34" charset="0"/>
              </a:rPr>
              <a:t>Fluids:</a:t>
            </a:r>
            <a:r>
              <a:rPr lang="en-US" altLang="en-US" sz="1600" b="1">
                <a:latin typeface="Tahoma" pitchFamily="34" charset="0"/>
              </a:rPr>
              <a:t> water, nitrogen, tree pulp and water, </a:t>
            </a:r>
            <a:r>
              <a:rPr lang="en-US" altLang="en-US" sz="1600" b="1">
                <a:solidFill>
                  <a:srgbClr val="FF0000"/>
                </a:solidFill>
                <a:latin typeface="Tahoma" pitchFamily="34" charset="0"/>
              </a:rPr>
              <a:t>blood</a:t>
            </a:r>
            <a:r>
              <a:rPr lang="en-US" altLang="en-US" sz="1600" b="1">
                <a:latin typeface="Tahoma" pitchFamily="34" charset="0"/>
              </a:rPr>
              <a:t>, sewage, food products (yogurt), highly pure pharma products, hazards (isocyanates), polymer melts,  and just about anything else that flows!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tycoflowcontrol-pc.com/pimages/Double Flanged Butterfly Valve/productphotos/dfbutterfly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286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14400" y="3657600"/>
            <a:ext cx="465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http://www.tycoflowcontrol-pc.com/products_results.asp?Selection=Double+Flanged+Butterfly+Valve&amp;m=1</a:t>
            </a:r>
          </a:p>
        </p:txBody>
      </p:sp>
      <p:pic>
        <p:nvPicPr>
          <p:cNvPr id="58372" name="Picture 4" descr="http://www.tycoflowcontrol-pc.com/pimages/Globe Valves/productphotos/globevalvesp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5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http://www.tycoflowcontrol-pc.com/pimages/Knife Gate Valves/productphotos/knifegates2p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7033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http://www.ckit.co.za/Secure/Catalogues/mac%20steel/fluid%20control/MS%20image%2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3400" y="6019800"/>
            <a:ext cx="59674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images.google.ca/imgres?imgurl=http://www.ckit.co.za/Secure/Catalogues/mac%2520steel/fluid%2520control/MS%2520image%252024%2520-2520thumb.jpg&amp;imgrefurl=http://www.ckit.co.za/Secure/Catalogues/Mac%2520steel/Fluid%2520control/MS%2520fluid%2520control.htm&amp;h=150&amp;w=113&amp;sz=5&amp;hl=en&amp;start=83&amp;tbnid=3ZKYixrpLJ5wTM:&amp;tbnh=96&amp;tbnw=72&amp;prev=/images%3Fq%3Dball%2Bvalves,%2Bprocess%2Bcontrol%26start%3D80%26ndsp%3D20%26svnum%3D10%26hl%3Den%26sa%3DN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84138" y="264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524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 Body: We match the valve body to the fluid type and process needs?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 rot="-919600">
            <a:off x="381000" y="1447800"/>
            <a:ext cx="2057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Butterfly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 rot="-919600">
            <a:off x="3276600" y="16764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Globe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 rot="-919600">
            <a:off x="6096000" y="1447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Gate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 rot="-919600">
            <a:off x="457200" y="4114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Ball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2895600" y="3962400"/>
            <a:ext cx="59436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Question: Would a globe valve be a good choice for affecting yogurt flow?</a:t>
            </a:r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 flipH="1" flipV="1">
            <a:off x="5181600" y="3276600"/>
            <a:ext cx="10668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895600" y="4953000"/>
            <a:ext cx="5943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Answer: No! The globe valve has many small “dead ends” where food could collect and not be removed by cleaning fluid.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tycoflowcontrol-pc.com/pimages/Double Flanged Butterfly Valve/productphotos/dfbutterfly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286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914400" y="3657600"/>
            <a:ext cx="465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http://www.tycoflowcontrol-pc.com/products_results.asp?Selection=Double+Flanged+Butterfly+Valve&amp;m=1</a:t>
            </a:r>
          </a:p>
        </p:txBody>
      </p:sp>
      <p:pic>
        <p:nvPicPr>
          <p:cNvPr id="59396" name="Picture 4" descr="http://www.tycoflowcontrol-pc.com/pimages/Globe Valves/productphotos/globevalvesp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5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http://www.tycoflowcontrol-pc.com/pimages/Knife Gate Valves/productphotos/knifegates2p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7033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http://www.ckit.co.za/Secure/Catalogues/mac%20steel/fluid%20control/MS%20image%2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" y="6019800"/>
            <a:ext cx="59674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images.google.ca/imgres?imgurl=http://www.ckit.co.za/Secure/Catalogues/mac%2520steel/fluid%2520control/MS%2520image%252024%2520-2520thumb.jpg&amp;imgrefurl=http://www.ckit.co.za/Secure/Catalogues/Mac%2520steel/Fluid%2520control/MS%2520fluid%2520control.htm&amp;h=150&amp;w=113&amp;sz=5&amp;hl=en&amp;start=83&amp;tbnid=3ZKYixrpLJ5wTM:&amp;tbnh=96&amp;tbnw=72&amp;prev=/images%3Fq%3Dball%2Bvalves,%2Bprocess%2Bcontrol%26start%3D80%26ndsp%3D20%26svnum%3D10%26hl%3Den%26sa%3DN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4138" y="264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 Body: We match the valve body to the fluid type and process needs?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 rot="-919600">
            <a:off x="381000" y="1447800"/>
            <a:ext cx="2057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Butterfly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 rot="-919600">
            <a:off x="3276600" y="16764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Globe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 rot="-919600">
            <a:off x="6096000" y="1447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Gate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 rot="-919600">
            <a:off x="457200" y="4114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Ball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895600" y="3962400"/>
            <a:ext cx="59436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Question: Would a butterfly valve be a good choice when tight closing is required?</a:t>
            </a: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H="1" flipV="1">
            <a:off x="2133600" y="3276600"/>
            <a:ext cx="10668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895600" y="4953000"/>
            <a:ext cx="59436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Answer: No!  The manufacturing would almost never provide a perfect fit.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tycoflowcontrol-pc.com/pimages/Double Flanged Butterfly Valve/productphotos/dfbutterfly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286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914400" y="3657600"/>
            <a:ext cx="465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http://www.tycoflowcontrol-pc.com/products_results.asp?Selection=Double+Flanged+Butterfly+Valve&amp;m=1</a:t>
            </a:r>
          </a:p>
        </p:txBody>
      </p:sp>
      <p:pic>
        <p:nvPicPr>
          <p:cNvPr id="60420" name="Picture 4" descr="http://www.tycoflowcontrol-pc.com/pimages/Globe Valves/productphotos/globevalvesp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5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http://www.tycoflowcontrol-pc.com/pimages/Knife Gate Valves/productphotos/knifegates2p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7033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http://www.ckit.co.za/Secure/Catalogues/mac%20steel/fluid%20control/MS%20image%2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33400" y="6019800"/>
            <a:ext cx="59674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images.google.ca/imgres?imgurl=http://www.ckit.co.za/Secure/Catalogues/mac%2520steel/fluid%2520control/MS%2520image%252024%2520-2520thumb.jpg&amp;imgrefurl=http://www.ckit.co.za/Secure/Catalogues/Mac%2520steel/Fluid%2520control/MS%2520fluid%2520control.htm&amp;h=150&amp;w=113&amp;sz=5&amp;hl=en&amp;start=83&amp;tbnid=3ZKYixrpLJ5wTM:&amp;tbnh=96&amp;tbnw=72&amp;prev=/images%3Fq%3Dball%2Bvalves,%2Bprocess%2Bcontrol%26start%3D80%26ndsp%3D20%26svnum%3D10%26hl%3Den%26sa%3DN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84138" y="264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524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 Body: We match the valve body to the fluid type and process needs?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 rot="-919600">
            <a:off x="381000" y="1447800"/>
            <a:ext cx="2057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Butterfly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 rot="-919600">
            <a:off x="3276600" y="16764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Globe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 rot="-919600">
            <a:off x="6096000" y="1447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Gate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 rot="-919600">
            <a:off x="457200" y="4114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Ball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895600" y="3962400"/>
            <a:ext cx="5943600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Question: Would a ball valve be a good choice for low non-recoverable pressure drop?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2362200" y="44958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895600" y="4953000"/>
            <a:ext cx="59436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Answer: No!  The flow follows a tortuous path and experiences extreme turbulence.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8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tycoflowcontrol-pc.com/pimages/Double Flanged Butterfly Valve/productphotos/dfbutterfly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286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914400" y="3657600"/>
            <a:ext cx="4654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http://www.tycoflowcontrol-pc.com/products_results.asp?Selection=Double+Flanged+Butterfly+Valve&amp;m=1</a:t>
            </a:r>
          </a:p>
        </p:txBody>
      </p:sp>
      <p:pic>
        <p:nvPicPr>
          <p:cNvPr id="61444" name="Picture 4" descr="http://www.tycoflowcontrol-pc.com/pimages/Globe Valves/productphotos/globevalvesp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5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http://www.tycoflowcontrol-pc.com/pimages/Knife Gate Valves/productphotos/knifegates2p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7033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http://www.ckit.co.za/Secure/Catalogues/mac%20steel/fluid%20control/MS%20image%2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" y="6019800"/>
            <a:ext cx="59674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http://images.google.ca/imgres?imgurl=http://www.ckit.co.za/Secure/Catalogues/mac%2520steel/fluid%2520control/MS%2520image%252024%2520-2520thumb.jpg&amp;imgrefurl=http://www.ckit.co.za/Secure/Catalogues/Mac%2520steel/Fluid%2520control/MS%2520fluid%2520control.htm&amp;h=150&amp;w=113&amp;sz=5&amp;hl=en&amp;start=83&amp;tbnid=3ZKYixrpLJ5wTM:&amp;tbnh=96&amp;tbnw=72&amp;prev=/images%3Fq%3Dball%2Bvalves,%2Bprocess%2Bcontrol%26start%3D80%26ndsp%3D20%26svnum%3D10%26hl%3Den%26sa%3DN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84138" y="264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524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Valve Body: We match the valve body to the fluid type and process needs?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 rot="-919600">
            <a:off x="381000" y="1447800"/>
            <a:ext cx="2057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Butterfly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 rot="-919600">
            <a:off x="3276600" y="16764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Globe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 rot="-919600">
            <a:off x="6096000" y="14478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Gate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919600">
            <a:off x="533400" y="4164013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Ball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352800" y="4419600"/>
            <a:ext cx="53340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Typical purchase cost ~ $2000-3000</a:t>
            </a:r>
            <a:r>
              <a:rPr lang="en-US" altLang="en-US" sz="2400" b="1"/>
              <a:t> for a 4”pipe globe or ball valve with actuator (installation extra)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Q:\chap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582136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4343400" y="1524000"/>
            <a:ext cx="44196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Sensors with local indication for technicians working on process equipment</a:t>
            </a:r>
            <a:endParaRPr lang="en-US" altLang="en-US" sz="1800"/>
          </a:p>
        </p:txBody>
      </p:sp>
      <p:sp>
        <p:nvSpPr>
          <p:cNvPr id="7172" name="Rectangle 1032"/>
          <p:cNvSpPr>
            <a:spLocks noChangeArrowheads="1"/>
          </p:cNvSpPr>
          <p:nvPr/>
        </p:nvSpPr>
        <p:spPr bwMode="auto">
          <a:xfrm>
            <a:off x="228600" y="2590800"/>
            <a:ext cx="27432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7173" name="Object 1033"/>
          <p:cNvGraphicFramePr>
            <a:graphicFrameLocks noChangeAspect="1"/>
          </p:cNvGraphicFramePr>
          <p:nvPr/>
        </p:nvGraphicFramePr>
        <p:xfrm>
          <a:off x="228600" y="3505200"/>
          <a:ext cx="30480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lip" r:id="rId4" imgW="2747727" imgH="2362954" progId="MS_ClipArt_Gallery.5">
                  <p:embed/>
                </p:oleObj>
              </mc:Choice>
              <mc:Fallback>
                <p:oleObj name="Clip" r:id="rId4" imgW="2747727" imgH="2362954" progId="MS_ClipArt_Gallery.5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30480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034"/>
          <p:cNvSpPr txBox="1">
            <a:spLocks noChangeArrowheads="1"/>
          </p:cNvSpPr>
          <p:nvPr/>
        </p:nvSpPr>
        <p:spPr bwMode="auto">
          <a:xfrm>
            <a:off x="609600" y="31242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/>
              <a:t>Central control room</a:t>
            </a:r>
          </a:p>
        </p:txBody>
      </p:sp>
      <p:sp>
        <p:nvSpPr>
          <p:cNvPr id="7175" name="Text Box 1028"/>
          <p:cNvSpPr txBox="1">
            <a:spLocks noChangeArrowheads="1"/>
          </p:cNvSpPr>
          <p:nvPr/>
        </p:nvSpPr>
        <p:spPr bwMode="auto">
          <a:xfrm>
            <a:off x="1828800" y="5867400"/>
            <a:ext cx="62484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Transmission to central computer for displays, plot, history, and calculations used for control.</a:t>
            </a:r>
          </a:p>
        </p:txBody>
      </p:sp>
      <p:pic>
        <p:nvPicPr>
          <p:cNvPr id="7176" name="Picture 1035" descr="C:\Program Files\Microsoft Office\Clipart\standard\stddir3\pe01357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493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036"/>
          <p:cNvSpPr>
            <a:spLocks noChangeShapeType="1"/>
          </p:cNvSpPr>
          <p:nvPr/>
        </p:nvSpPr>
        <p:spPr bwMode="auto">
          <a:xfrm flipH="1">
            <a:off x="5638800" y="2209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37"/>
          <p:cNvSpPr>
            <a:spLocks noChangeShapeType="1"/>
          </p:cNvSpPr>
          <p:nvPr/>
        </p:nvSpPr>
        <p:spPr bwMode="auto">
          <a:xfrm flipH="1" flipV="1">
            <a:off x="5867400" y="40386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038"/>
          <p:cNvSpPr txBox="1">
            <a:spLocks noChangeArrowheads="1"/>
          </p:cNvSpPr>
          <p:nvPr/>
        </p:nvSpPr>
        <p:spPr bwMode="auto">
          <a:xfrm>
            <a:off x="228600" y="228600"/>
            <a:ext cx="85344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Measurements are displayed either locally or in a central control room (or both)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1770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2400" y="304800"/>
            <a:ext cx="87630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latin typeface="Tahoma" pitchFamily="34" charset="0"/>
              </a:rPr>
              <a:t>Valve Maintenance: How do engineers provide for maintenance without plant shutdown?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" y="2095500"/>
            <a:ext cx="7848600" cy="4076700"/>
            <a:chOff x="609600" y="2095500"/>
            <a:chExt cx="7848600" cy="4076700"/>
          </a:xfrm>
        </p:grpSpPr>
        <p:sp>
          <p:nvSpPr>
            <p:cNvPr id="2" name="Rectangle 1"/>
            <p:cNvSpPr/>
            <p:nvPr/>
          </p:nvSpPr>
          <p:spPr>
            <a:xfrm>
              <a:off x="609600" y="2362200"/>
              <a:ext cx="3048000" cy="3733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0" y="4038600"/>
              <a:ext cx="5638800" cy="213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5000" y="2095500"/>
              <a:ext cx="2743200" cy="213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3246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1027"/>
          <p:cNvSpPr txBox="1">
            <a:spLocks noChangeArrowheads="1"/>
          </p:cNvSpPr>
          <p:nvPr/>
        </p:nvSpPr>
        <p:spPr bwMode="auto">
          <a:xfrm>
            <a:off x="228600" y="228600"/>
            <a:ext cx="85344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What kind of equipment decisions does an engineer make when designing a process (or experiment)?</a:t>
            </a:r>
          </a:p>
        </p:txBody>
      </p:sp>
      <p:sp>
        <p:nvSpPr>
          <p:cNvPr id="63492" name="Text Box 1028"/>
          <p:cNvSpPr txBox="1">
            <a:spLocks noChangeArrowheads="1"/>
          </p:cNvSpPr>
          <p:nvPr/>
        </p:nvSpPr>
        <p:spPr bwMode="auto">
          <a:xfrm>
            <a:off x="228600" y="6370638"/>
            <a:ext cx="449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Maleic Anhydride Process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81600" y="1735138"/>
            <a:ext cx="3657600" cy="831850"/>
            <a:chOff x="5181600" y="1735266"/>
            <a:chExt cx="3657600" cy="830997"/>
          </a:xfrm>
        </p:grpSpPr>
        <p:sp>
          <p:nvSpPr>
            <p:cNvPr id="63500" name="TextBox 1"/>
            <p:cNvSpPr txBox="1">
              <a:spLocks noChangeArrowheads="1"/>
            </p:cNvSpPr>
            <p:nvPr/>
          </p:nvSpPr>
          <p:spPr bwMode="auto">
            <a:xfrm>
              <a:off x="6096000" y="1735266"/>
              <a:ext cx="2743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alibri" pitchFamily="34" charset="0"/>
                </a:rPr>
                <a:t>What is the best flow sensor?</a:t>
              </a:r>
            </a:p>
          </p:txBody>
        </p:sp>
        <p:cxnSp>
          <p:nvCxnSpPr>
            <p:cNvPr id="4" name="Straight Arrow Connector 3"/>
            <p:cNvCxnSpPr>
              <a:stCxn id="63500" idx="1"/>
            </p:cNvCxnSpPr>
            <p:nvPr/>
          </p:nvCxnSpPr>
          <p:spPr>
            <a:xfrm flipH="1">
              <a:off x="5181600" y="2150765"/>
              <a:ext cx="914400" cy="2077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638800" y="3962400"/>
            <a:ext cx="3309938" cy="830263"/>
            <a:chOff x="5638800" y="3962400"/>
            <a:chExt cx="3309257" cy="830997"/>
          </a:xfrm>
        </p:grpSpPr>
        <p:sp>
          <p:nvSpPr>
            <p:cNvPr id="63498" name="TextBox 28"/>
            <p:cNvSpPr txBox="1">
              <a:spLocks noChangeArrowheads="1"/>
            </p:cNvSpPr>
            <p:nvPr/>
          </p:nvSpPr>
          <p:spPr bwMode="auto">
            <a:xfrm>
              <a:off x="6204857" y="3962400"/>
              <a:ext cx="2743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Calibri" pitchFamily="34" charset="0"/>
                </a:rPr>
                <a:t>What is the best valve?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638800" y="4267469"/>
              <a:ext cx="566621" cy="10963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4000" y="1219200"/>
            <a:ext cx="5842000" cy="1747838"/>
            <a:chOff x="254000" y="1219172"/>
            <a:chExt cx="5842000" cy="1747212"/>
          </a:xfrm>
        </p:grpSpPr>
        <p:sp>
          <p:nvSpPr>
            <p:cNvPr id="63496" name="TextBox 33"/>
            <p:cNvSpPr txBox="1">
              <a:spLocks noChangeArrowheads="1"/>
            </p:cNvSpPr>
            <p:nvPr/>
          </p:nvSpPr>
          <p:spPr bwMode="auto">
            <a:xfrm>
              <a:off x="254000" y="1219172"/>
              <a:ext cx="58420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3300"/>
                  </a:solidFill>
                  <a:latin typeface="Calibri" pitchFamily="34" charset="0"/>
                </a:rPr>
                <a:t>Where should this variable be displayed?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962400" y="1680970"/>
              <a:ext cx="376238" cy="1285414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3246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1027"/>
          <p:cNvSpPr txBox="1">
            <a:spLocks noChangeArrowheads="1"/>
          </p:cNvSpPr>
          <p:nvPr/>
        </p:nvSpPr>
        <p:spPr bwMode="auto">
          <a:xfrm>
            <a:off x="228600" y="228600"/>
            <a:ext cx="85344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What kind of equipment decisions does an engineer make when designing a process (or experiment)?</a:t>
            </a:r>
          </a:p>
        </p:txBody>
      </p:sp>
      <p:sp>
        <p:nvSpPr>
          <p:cNvPr id="64516" name="Text Box 1028"/>
          <p:cNvSpPr txBox="1">
            <a:spLocks noChangeArrowheads="1"/>
          </p:cNvSpPr>
          <p:nvPr/>
        </p:nvSpPr>
        <p:spPr bwMode="auto">
          <a:xfrm>
            <a:off x="228600" y="6370638"/>
            <a:ext cx="449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Maleic Anhydride Process</a:t>
            </a:r>
          </a:p>
        </p:txBody>
      </p:sp>
      <p:grpSp>
        <p:nvGrpSpPr>
          <p:cNvPr id="64517" name="Group 15"/>
          <p:cNvGrpSpPr>
            <a:grpSpLocks/>
          </p:cNvGrpSpPr>
          <p:nvPr/>
        </p:nvGrpSpPr>
        <p:grpSpPr bwMode="auto">
          <a:xfrm>
            <a:off x="5181600" y="1735138"/>
            <a:ext cx="3657600" cy="831850"/>
            <a:chOff x="5181600" y="1735266"/>
            <a:chExt cx="3657600" cy="830997"/>
          </a:xfrm>
        </p:grpSpPr>
        <p:sp>
          <p:nvSpPr>
            <p:cNvPr id="64520" name="TextBox 1"/>
            <p:cNvSpPr txBox="1">
              <a:spLocks noChangeArrowheads="1"/>
            </p:cNvSpPr>
            <p:nvPr/>
          </p:nvSpPr>
          <p:spPr bwMode="auto">
            <a:xfrm>
              <a:off x="6096000" y="1735266"/>
              <a:ext cx="2743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alibri" pitchFamily="34" charset="0"/>
                </a:rPr>
                <a:t>What is the best flow sensor?</a:t>
              </a:r>
            </a:p>
          </p:txBody>
        </p:sp>
        <p:cxnSp>
          <p:nvCxnSpPr>
            <p:cNvPr id="4" name="Straight Arrow Connector 3"/>
            <p:cNvCxnSpPr>
              <a:stCxn id="64520" idx="1"/>
            </p:cNvCxnSpPr>
            <p:nvPr/>
          </p:nvCxnSpPr>
          <p:spPr>
            <a:xfrm flipH="1">
              <a:off x="5181600" y="2150765"/>
              <a:ext cx="914400" cy="2077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18" name="TextBox 1"/>
          <p:cNvSpPr txBox="1">
            <a:spLocks noChangeArrowheads="1"/>
          </p:cNvSpPr>
          <p:nvPr/>
        </p:nvSpPr>
        <p:spPr bwMode="auto">
          <a:xfrm>
            <a:off x="538163" y="4081463"/>
            <a:ext cx="80772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The cost of compression is high.  Therefore, a sensor with low non-recoverable pressure drop is best. </a:t>
            </a:r>
            <a:r>
              <a:rPr lang="en-US" altLang="en-US" sz="2400" b="1" u="sng">
                <a:solidFill>
                  <a:srgbClr val="FF0000"/>
                </a:solidFill>
                <a:latin typeface="Calibri" pitchFamily="34" charset="0"/>
              </a:rPr>
              <a:t> An orifice sensor is a poor choice</a:t>
            </a: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.  What is a good choice?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8163" y="5562600"/>
            <a:ext cx="80772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A pitot tube has a very low non-recoverable pressure drop.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3246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1027"/>
          <p:cNvSpPr txBox="1">
            <a:spLocks noChangeArrowheads="1"/>
          </p:cNvSpPr>
          <p:nvPr/>
        </p:nvSpPr>
        <p:spPr bwMode="auto">
          <a:xfrm>
            <a:off x="228600" y="228600"/>
            <a:ext cx="85344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What kind of equipment decisions does an engineer make when designing a process (or experiment)?</a:t>
            </a:r>
          </a:p>
        </p:txBody>
      </p:sp>
      <p:sp>
        <p:nvSpPr>
          <p:cNvPr id="65540" name="Text Box 1028"/>
          <p:cNvSpPr txBox="1">
            <a:spLocks noChangeArrowheads="1"/>
          </p:cNvSpPr>
          <p:nvPr/>
        </p:nvSpPr>
        <p:spPr bwMode="auto">
          <a:xfrm>
            <a:off x="228600" y="6370638"/>
            <a:ext cx="449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Maleic Anhydride Process</a:t>
            </a:r>
          </a:p>
        </p:txBody>
      </p:sp>
      <p:grpSp>
        <p:nvGrpSpPr>
          <p:cNvPr id="65541" name="Group 16"/>
          <p:cNvGrpSpPr>
            <a:grpSpLocks/>
          </p:cNvGrpSpPr>
          <p:nvPr/>
        </p:nvGrpSpPr>
        <p:grpSpPr bwMode="auto">
          <a:xfrm>
            <a:off x="5638800" y="3962400"/>
            <a:ext cx="3309938" cy="830263"/>
            <a:chOff x="5638800" y="3962400"/>
            <a:chExt cx="3309257" cy="830997"/>
          </a:xfrm>
        </p:grpSpPr>
        <p:sp>
          <p:nvSpPr>
            <p:cNvPr id="65544" name="TextBox 28"/>
            <p:cNvSpPr txBox="1">
              <a:spLocks noChangeArrowheads="1"/>
            </p:cNvSpPr>
            <p:nvPr/>
          </p:nvSpPr>
          <p:spPr bwMode="auto">
            <a:xfrm>
              <a:off x="6204857" y="3962400"/>
              <a:ext cx="2743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Calibri" pitchFamily="34" charset="0"/>
                </a:rPr>
                <a:t>What is the best valve?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638800" y="4267469"/>
              <a:ext cx="566621" cy="10963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542" name="TextBox 13"/>
          <p:cNvSpPr txBox="1">
            <a:spLocks noChangeArrowheads="1"/>
          </p:cNvSpPr>
          <p:nvPr/>
        </p:nvSpPr>
        <p:spPr bwMode="auto">
          <a:xfrm>
            <a:off x="646113" y="4840288"/>
            <a:ext cx="80772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The cost of compression is high.  Therefore, a valve with low non-recoverable pressure drop is best.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6113" y="5908675"/>
            <a:ext cx="6437312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A butterfly valve would be an acceptable choice</a:t>
            </a:r>
            <a:r>
              <a:rPr lang="en-US" altLang="en-US" sz="2400" b="1" u="sng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3246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1027"/>
          <p:cNvSpPr txBox="1">
            <a:spLocks noChangeArrowheads="1"/>
          </p:cNvSpPr>
          <p:nvPr/>
        </p:nvSpPr>
        <p:spPr bwMode="auto">
          <a:xfrm>
            <a:off x="228600" y="228600"/>
            <a:ext cx="8534400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What kind of equipment decisions does an engineer make when designing a process (or experiment)?</a:t>
            </a:r>
          </a:p>
        </p:txBody>
      </p:sp>
      <p:sp>
        <p:nvSpPr>
          <p:cNvPr id="66564" name="Text Box 1028"/>
          <p:cNvSpPr txBox="1">
            <a:spLocks noChangeArrowheads="1"/>
          </p:cNvSpPr>
          <p:nvPr/>
        </p:nvSpPr>
        <p:spPr bwMode="auto">
          <a:xfrm>
            <a:off x="228600" y="6370638"/>
            <a:ext cx="449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itchFamily="34" charset="0"/>
              </a:rPr>
              <a:t>Maleic Anhydride Process</a:t>
            </a:r>
          </a:p>
        </p:txBody>
      </p:sp>
      <p:grpSp>
        <p:nvGrpSpPr>
          <p:cNvPr id="66565" name="Group 14"/>
          <p:cNvGrpSpPr>
            <a:grpSpLocks/>
          </p:cNvGrpSpPr>
          <p:nvPr/>
        </p:nvGrpSpPr>
        <p:grpSpPr bwMode="auto">
          <a:xfrm>
            <a:off x="254000" y="1219200"/>
            <a:ext cx="5842000" cy="1747838"/>
            <a:chOff x="254000" y="1219172"/>
            <a:chExt cx="5842000" cy="1747212"/>
          </a:xfrm>
        </p:grpSpPr>
        <p:sp>
          <p:nvSpPr>
            <p:cNvPr id="66567" name="TextBox 33"/>
            <p:cNvSpPr txBox="1">
              <a:spLocks noChangeArrowheads="1"/>
            </p:cNvSpPr>
            <p:nvPr/>
          </p:nvSpPr>
          <p:spPr bwMode="auto">
            <a:xfrm>
              <a:off x="254000" y="1219172"/>
              <a:ext cx="58420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3300"/>
                  </a:solidFill>
                  <a:latin typeface="Calibri" pitchFamily="34" charset="0"/>
                </a:rPr>
                <a:t>Where should this variable be displayed?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962400" y="1680970"/>
              <a:ext cx="376238" cy="1285414"/>
            </a:xfrm>
            <a:prstGeom prst="straightConnector1">
              <a:avLst/>
            </a:prstGeom>
            <a:ln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566" name="TextBox 13"/>
          <p:cNvSpPr txBox="1">
            <a:spLocks noChangeArrowheads="1"/>
          </p:cNvSpPr>
          <p:nvPr/>
        </p:nvSpPr>
        <p:spPr bwMode="auto">
          <a:xfrm>
            <a:off x="228600" y="4953000"/>
            <a:ext cx="8651875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What materials are being mixed?  Is there an issue with the process environment after the mixing point?  Should the concentration of butane be closerly monitored?  Controlled?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Sensor </a:t>
            </a:r>
            <a:r>
              <a:rPr lang="en-US" altLang="en-US" sz="2400" b="1" smtClean="0">
                <a:latin typeface="Tahoma" pitchFamily="34" charset="0"/>
                <a:sym typeface="Symbol" pitchFamily="18" charset="2"/>
              </a:rPr>
              <a:t> Computer  Valve</a:t>
            </a:r>
            <a:endParaRPr lang="en-US" altLang="en-US" sz="2400" b="1" smtClean="0">
              <a:latin typeface="Tahoma" pitchFamily="34" charset="0"/>
            </a:endParaRPr>
          </a:p>
        </p:txBody>
      </p:sp>
      <p:sp>
        <p:nvSpPr>
          <p:cNvPr id="67587" name="Rectangle 8"/>
          <p:cNvSpPr>
            <a:spLocks noChangeArrowheads="1"/>
          </p:cNvSpPr>
          <p:nvPr/>
        </p:nvSpPr>
        <p:spPr bwMode="auto">
          <a:xfrm>
            <a:off x="4633913" y="4794250"/>
            <a:ext cx="852487" cy="109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88" name="Rectangle 10"/>
          <p:cNvSpPr>
            <a:spLocks noChangeArrowheads="1"/>
          </p:cNvSpPr>
          <p:nvPr/>
        </p:nvSpPr>
        <p:spPr bwMode="auto">
          <a:xfrm>
            <a:off x="2971800" y="4572000"/>
            <a:ext cx="2133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67589" name="Group 14"/>
          <p:cNvGrpSpPr>
            <a:grpSpLocks/>
          </p:cNvGrpSpPr>
          <p:nvPr/>
        </p:nvGrpSpPr>
        <p:grpSpPr bwMode="auto">
          <a:xfrm>
            <a:off x="2133600" y="2438400"/>
            <a:ext cx="5943600" cy="4648200"/>
            <a:chOff x="912" y="1104"/>
            <a:chExt cx="2663" cy="2127"/>
          </a:xfrm>
        </p:grpSpPr>
        <p:pic>
          <p:nvPicPr>
            <p:cNvPr id="67602" name="Picture 4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1104"/>
              <a:ext cx="2562" cy="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3" name="Rectangle 5"/>
            <p:cNvSpPr>
              <a:spLocks noChangeArrowheads="1"/>
            </p:cNvSpPr>
            <p:nvPr/>
          </p:nvSpPr>
          <p:spPr bwMode="auto">
            <a:xfrm>
              <a:off x="912" y="1285"/>
              <a:ext cx="1208" cy="1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7604" name="Rectangle 11"/>
            <p:cNvSpPr>
              <a:spLocks noChangeArrowheads="1"/>
            </p:cNvSpPr>
            <p:nvPr/>
          </p:nvSpPr>
          <p:spPr bwMode="auto">
            <a:xfrm>
              <a:off x="2064" y="2256"/>
              <a:ext cx="300" cy="2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7605" name="Line 12"/>
            <p:cNvSpPr>
              <a:spLocks noChangeShapeType="1"/>
            </p:cNvSpPr>
            <p:nvPr/>
          </p:nvSpPr>
          <p:spPr bwMode="auto">
            <a:xfrm>
              <a:off x="2388" y="2294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0" name="Rectangle 15"/>
          <p:cNvSpPr>
            <a:spLocks noChangeArrowheads="1"/>
          </p:cNvSpPr>
          <p:nvPr/>
        </p:nvSpPr>
        <p:spPr bwMode="auto">
          <a:xfrm>
            <a:off x="3200400" y="60198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91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ahoma" pitchFamily="34" charset="0"/>
              </a:rPr>
              <a:t>What is wrong with this picture?</a:t>
            </a:r>
          </a:p>
        </p:txBody>
      </p:sp>
      <p:sp>
        <p:nvSpPr>
          <p:cNvPr id="67592" name="Rectangle 17"/>
          <p:cNvSpPr>
            <a:spLocks noChangeArrowheads="1"/>
          </p:cNvSpPr>
          <p:nvPr/>
        </p:nvSpPr>
        <p:spPr bwMode="auto">
          <a:xfrm>
            <a:off x="5257800" y="5486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67593" name="Group 19"/>
          <p:cNvGrpSpPr>
            <a:grpSpLocks/>
          </p:cNvGrpSpPr>
          <p:nvPr/>
        </p:nvGrpSpPr>
        <p:grpSpPr bwMode="auto">
          <a:xfrm>
            <a:off x="641350" y="2438400"/>
            <a:ext cx="3352800" cy="3962400"/>
            <a:chOff x="718" y="1728"/>
            <a:chExt cx="1536" cy="1872"/>
          </a:xfrm>
        </p:grpSpPr>
        <p:graphicFrame>
          <p:nvGraphicFramePr>
            <p:cNvPr id="67599" name="Object 6"/>
            <p:cNvGraphicFramePr>
              <a:graphicFrameLocks noChangeAspect="1"/>
            </p:cNvGraphicFramePr>
            <p:nvPr/>
          </p:nvGraphicFramePr>
          <p:xfrm>
            <a:off x="912" y="2160"/>
            <a:ext cx="1342" cy="1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2" name="Clip" r:id="rId5" imgW="2747727" imgH="2362954" progId="MS_ClipArt_Gallery.5">
                    <p:embed/>
                  </p:oleObj>
                </mc:Choice>
                <mc:Fallback>
                  <p:oleObj name="Clip" r:id="rId5" imgW="2747727" imgH="2362954" progId="MS_ClipArt_Gallery.5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160"/>
                          <a:ext cx="1342" cy="1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00" name="Text Box 7"/>
            <p:cNvSpPr txBox="1">
              <a:spLocks noChangeArrowheads="1"/>
            </p:cNvSpPr>
            <p:nvPr/>
          </p:nvSpPr>
          <p:spPr bwMode="auto">
            <a:xfrm>
              <a:off x="1152" y="1728"/>
              <a:ext cx="100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Central control room</a:t>
              </a:r>
            </a:p>
          </p:txBody>
        </p:sp>
        <p:sp>
          <p:nvSpPr>
            <p:cNvPr id="67601" name="Rectangle 9"/>
            <p:cNvSpPr>
              <a:spLocks noChangeArrowheads="1"/>
            </p:cNvSpPr>
            <p:nvPr/>
          </p:nvSpPr>
          <p:spPr bwMode="auto">
            <a:xfrm>
              <a:off x="718" y="3382"/>
              <a:ext cx="591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7594" name="Rectangle 20"/>
          <p:cNvSpPr>
            <a:spLocks noChangeArrowheads="1"/>
          </p:cNvSpPr>
          <p:nvPr/>
        </p:nvSpPr>
        <p:spPr bwMode="auto">
          <a:xfrm>
            <a:off x="2057400" y="67818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95" name="Text Box 21"/>
          <p:cNvSpPr txBox="1">
            <a:spLocks noChangeArrowheads="1"/>
          </p:cNvSpPr>
          <p:nvPr/>
        </p:nvSpPr>
        <p:spPr bwMode="auto">
          <a:xfrm>
            <a:off x="5702300" y="5040313"/>
            <a:ext cx="1600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controller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81400" y="4343400"/>
            <a:ext cx="2438400" cy="1771650"/>
            <a:chOff x="3581400" y="4343400"/>
            <a:chExt cx="2438400" cy="1771710"/>
          </a:xfrm>
        </p:grpSpPr>
        <p:sp>
          <p:nvSpPr>
            <p:cNvPr id="2" name="Left-Right Arrow 1"/>
            <p:cNvSpPr/>
            <p:nvPr/>
          </p:nvSpPr>
          <p:spPr>
            <a:xfrm>
              <a:off x="4114800" y="4343400"/>
              <a:ext cx="1066800" cy="450865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598" name="TextBox 2"/>
            <p:cNvSpPr txBox="1">
              <a:spLocks noChangeArrowheads="1"/>
            </p:cNvSpPr>
            <p:nvPr/>
          </p:nvSpPr>
          <p:spPr bwMode="auto">
            <a:xfrm>
              <a:off x="3581400" y="5715000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Calibri" pitchFamily="34" charset="0"/>
                </a:rPr>
                <a:t>No communication!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10144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Sensor </a:t>
            </a:r>
            <a:r>
              <a:rPr lang="en-US" altLang="en-US" sz="2400" b="1" smtClean="0">
                <a:latin typeface="Tahoma" pitchFamily="34" charset="0"/>
                <a:sym typeface="Symbol" pitchFamily="18" charset="2"/>
              </a:rPr>
              <a:t> Computer  Valve</a:t>
            </a:r>
            <a:endParaRPr lang="en-US" altLang="en-US" sz="2400" b="1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Why must we transmit these signals?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3581400" cy="466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Transmitted to/from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Central control room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3810000" cy="4529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Displayed locally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b="1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Manual valves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026"/>
          <p:cNvSpPr txBox="1">
            <a:spLocks noChangeArrowheads="1"/>
          </p:cNvSpPr>
          <p:nvPr/>
        </p:nvSpPr>
        <p:spPr bwMode="auto">
          <a:xfrm>
            <a:off x="228600" y="304800"/>
            <a:ext cx="8763000" cy="10144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Sensor </a:t>
            </a:r>
            <a:r>
              <a:rPr lang="en-US" altLang="en-US" sz="2400" b="1" smtClean="0">
                <a:latin typeface="Tahoma" pitchFamily="34" charset="0"/>
                <a:sym typeface="Symbol" pitchFamily="18" charset="2"/>
              </a:rPr>
              <a:t> Computer  Valve</a:t>
            </a:r>
            <a:endParaRPr lang="en-US" altLang="en-US" sz="2400" b="1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Why must we transmit these signals?</a:t>
            </a:r>
          </a:p>
        </p:txBody>
      </p:sp>
      <p:sp>
        <p:nvSpPr>
          <p:cNvPr id="69635" name="Text Box 1027"/>
          <p:cNvSpPr txBox="1">
            <a:spLocks noChangeArrowheads="1"/>
          </p:cNvSpPr>
          <p:nvPr/>
        </p:nvSpPr>
        <p:spPr bwMode="auto">
          <a:xfrm>
            <a:off x="609600" y="1828800"/>
            <a:ext cx="3581400" cy="4848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Transmitted to/from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Central control room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Safety related or time critical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Used for control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Important for quality, reliability, performance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Trouble shoot and monitor longer-term behavior</a:t>
            </a:r>
          </a:p>
        </p:txBody>
      </p:sp>
      <p:sp>
        <p:nvSpPr>
          <p:cNvPr id="69636" name="Text Box 1028"/>
          <p:cNvSpPr txBox="1">
            <a:spLocks noChangeArrowheads="1"/>
          </p:cNvSpPr>
          <p:nvPr/>
        </p:nvSpPr>
        <p:spPr bwMode="auto">
          <a:xfrm>
            <a:off x="4800600" y="1828800"/>
            <a:ext cx="3810000" cy="4848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Displayed locally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Manual valves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026"/>
          <p:cNvSpPr txBox="1">
            <a:spLocks noChangeArrowheads="1"/>
          </p:cNvSpPr>
          <p:nvPr/>
        </p:nvSpPr>
        <p:spPr bwMode="auto">
          <a:xfrm>
            <a:off x="228600" y="304800"/>
            <a:ext cx="8763000" cy="10144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Sensor </a:t>
            </a:r>
            <a:r>
              <a:rPr lang="en-US" altLang="en-US" sz="2400" b="1" smtClean="0">
                <a:latin typeface="Tahoma" pitchFamily="34" charset="0"/>
                <a:sym typeface="Symbol" pitchFamily="18" charset="2"/>
              </a:rPr>
              <a:t> Computer  Valve</a:t>
            </a:r>
            <a:endParaRPr lang="en-US" altLang="en-US" sz="2400" b="1" smtClean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Why must we transmit these signals?</a:t>
            </a:r>
          </a:p>
        </p:txBody>
      </p:sp>
      <p:sp>
        <p:nvSpPr>
          <p:cNvPr id="70659" name="Text Box 1027"/>
          <p:cNvSpPr txBox="1">
            <a:spLocks noChangeArrowheads="1"/>
          </p:cNvSpPr>
          <p:nvPr/>
        </p:nvSpPr>
        <p:spPr bwMode="auto">
          <a:xfrm>
            <a:off x="609600" y="1828800"/>
            <a:ext cx="3581400" cy="4848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Transmitted to/from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Central control room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Safety related or time critical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Used for control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Important for quality, reliability, performance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Trouble shoot and monitor longer-term behavior</a:t>
            </a:r>
          </a:p>
        </p:txBody>
      </p:sp>
      <p:sp>
        <p:nvSpPr>
          <p:cNvPr id="70660" name="Text Box 1028"/>
          <p:cNvSpPr txBox="1">
            <a:spLocks noChangeArrowheads="1"/>
          </p:cNvSpPr>
          <p:nvPr/>
        </p:nvSpPr>
        <p:spPr bwMode="auto">
          <a:xfrm>
            <a:off x="4800600" y="1828800"/>
            <a:ext cx="3810000" cy="466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Displayed locally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Used for local maintenance/ operation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Not safety or time critical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Manual valves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Infrequently adjusted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Not safety or time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1"/>
          <p:cNvGrpSpPr>
            <a:grpSpLocks/>
          </p:cNvGrpSpPr>
          <p:nvPr/>
        </p:nvGrpSpPr>
        <p:grpSpPr bwMode="auto">
          <a:xfrm>
            <a:off x="4038600" y="1752600"/>
            <a:ext cx="4419600" cy="3505200"/>
            <a:chOff x="2544" y="1104"/>
            <a:chExt cx="2784" cy="2208"/>
          </a:xfrm>
        </p:grpSpPr>
        <p:pic>
          <p:nvPicPr>
            <p:cNvPr id="71688" name="Picture 3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104"/>
              <a:ext cx="2562" cy="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9" name="Rectangle 4"/>
            <p:cNvSpPr>
              <a:spLocks noChangeArrowheads="1"/>
            </p:cNvSpPr>
            <p:nvPr/>
          </p:nvSpPr>
          <p:spPr bwMode="auto">
            <a:xfrm>
              <a:off x="2544" y="1285"/>
              <a:ext cx="1208" cy="1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71690" name="Object 5"/>
            <p:cNvGraphicFramePr>
              <a:graphicFrameLocks noChangeAspect="1"/>
            </p:cNvGraphicFramePr>
            <p:nvPr/>
          </p:nvGraphicFramePr>
          <p:xfrm>
            <a:off x="2544" y="1719"/>
            <a:ext cx="1342" cy="1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0" name="Clip" r:id="rId5" imgW="2747727" imgH="2362954" progId="MS_ClipArt_Gallery.5">
                    <p:embed/>
                  </p:oleObj>
                </mc:Choice>
                <mc:Fallback>
                  <p:oleObj name="Clip" r:id="rId5" imgW="2747727" imgH="2362954" progId="MS_ClipArt_Gallery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719"/>
                          <a:ext cx="1342" cy="1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1" name="Text Box 6"/>
            <p:cNvSpPr txBox="1">
              <a:spLocks noChangeArrowheads="1"/>
            </p:cNvSpPr>
            <p:nvPr/>
          </p:nvSpPr>
          <p:spPr bwMode="auto">
            <a:xfrm>
              <a:off x="2640" y="1296"/>
              <a:ext cx="10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Central control room</a:t>
              </a:r>
            </a:p>
          </p:txBody>
        </p:sp>
        <p:sp>
          <p:nvSpPr>
            <p:cNvPr id="71692" name="Rectangle 7"/>
            <p:cNvSpPr>
              <a:spLocks noChangeArrowheads="1"/>
            </p:cNvSpPr>
            <p:nvPr/>
          </p:nvSpPr>
          <p:spPr bwMode="auto">
            <a:xfrm>
              <a:off x="4791" y="2588"/>
              <a:ext cx="537" cy="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693" name="Rectangle 8"/>
            <p:cNvSpPr>
              <a:spLocks noChangeArrowheads="1"/>
            </p:cNvSpPr>
            <p:nvPr/>
          </p:nvSpPr>
          <p:spPr bwMode="auto">
            <a:xfrm>
              <a:off x="2590" y="3094"/>
              <a:ext cx="591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Transmission: Why learn about it?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36576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We need to understand the “closed-loop”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We select equipment to achieve required performance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We “trouble-shoot” problems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itchFamily="34" charset="0"/>
              </a:rPr>
              <a:t>These are our “senses” and our “handles”</a:t>
            </a:r>
          </a:p>
        </p:txBody>
      </p:sp>
      <p:sp>
        <p:nvSpPr>
          <p:cNvPr id="71685" name="Oval 12"/>
          <p:cNvSpPr>
            <a:spLocks noChangeArrowheads="1"/>
          </p:cNvSpPr>
          <p:nvPr/>
        </p:nvSpPr>
        <p:spPr bwMode="auto">
          <a:xfrm>
            <a:off x="5562600" y="1295400"/>
            <a:ext cx="3048000" cy="3505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6" name="Line 13"/>
          <p:cNvSpPr>
            <a:spLocks noChangeShapeType="1"/>
          </p:cNvSpPr>
          <p:nvPr/>
        </p:nvSpPr>
        <p:spPr bwMode="auto">
          <a:xfrm flipV="1">
            <a:off x="5486400" y="44958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Text Box 14"/>
          <p:cNvSpPr txBox="1">
            <a:spLocks noChangeArrowheads="1"/>
          </p:cNvSpPr>
          <p:nvPr/>
        </p:nvSpPr>
        <p:spPr bwMode="auto">
          <a:xfrm>
            <a:off x="4876800" y="5257800"/>
            <a:ext cx="106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What are important features for process control?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471613"/>
            <a:ext cx="50292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Accuracy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Repeatability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Reproducibility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Span (Range)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Reliability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Linearity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Maintenance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Consistency with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	 environment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Dynamics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Safety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/>
              <a:t>Cost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 flipH="1">
            <a:off x="5638800" y="5257800"/>
            <a:ext cx="541338" cy="1201738"/>
            <a:chOff x="3744" y="2928"/>
            <a:chExt cx="341" cy="757"/>
          </a:xfrm>
        </p:grpSpPr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3772" y="3061"/>
              <a:ext cx="140" cy="150"/>
            </a:xfrm>
            <a:custGeom>
              <a:avLst/>
              <a:gdLst>
                <a:gd name="T0" fmla="*/ 0 w 422"/>
                <a:gd name="T1" fmla="*/ 0 h 602"/>
                <a:gd name="T2" fmla="*/ 0 w 422"/>
                <a:gd name="T3" fmla="*/ 0 h 602"/>
                <a:gd name="T4" fmla="*/ 0 w 422"/>
                <a:gd name="T5" fmla="*/ 0 h 602"/>
                <a:gd name="T6" fmla="*/ 0 w 422"/>
                <a:gd name="T7" fmla="*/ 0 h 602"/>
                <a:gd name="T8" fmla="*/ 0 w 422"/>
                <a:gd name="T9" fmla="*/ 0 h 602"/>
                <a:gd name="T10" fmla="*/ 0 w 422"/>
                <a:gd name="T11" fmla="*/ 0 h 602"/>
                <a:gd name="T12" fmla="*/ 0 w 422"/>
                <a:gd name="T13" fmla="*/ 0 h 602"/>
                <a:gd name="T14" fmla="*/ 0 w 422"/>
                <a:gd name="T15" fmla="*/ 0 h 602"/>
                <a:gd name="T16" fmla="*/ 0 w 422"/>
                <a:gd name="T17" fmla="*/ 0 h 602"/>
                <a:gd name="T18" fmla="*/ 0 w 422"/>
                <a:gd name="T19" fmla="*/ 0 h 602"/>
                <a:gd name="T20" fmla="*/ 0 w 422"/>
                <a:gd name="T21" fmla="*/ 0 h 602"/>
                <a:gd name="T22" fmla="*/ 0 w 422"/>
                <a:gd name="T23" fmla="*/ 0 h 602"/>
                <a:gd name="T24" fmla="*/ 0 w 422"/>
                <a:gd name="T25" fmla="*/ 0 h 602"/>
                <a:gd name="T26" fmla="*/ 0 w 422"/>
                <a:gd name="T27" fmla="*/ 0 h 602"/>
                <a:gd name="T28" fmla="*/ 0 w 422"/>
                <a:gd name="T29" fmla="*/ 0 h 602"/>
                <a:gd name="T30" fmla="*/ 0 w 422"/>
                <a:gd name="T31" fmla="*/ 0 h 602"/>
                <a:gd name="T32" fmla="*/ 0 w 422"/>
                <a:gd name="T33" fmla="*/ 0 h 602"/>
                <a:gd name="T34" fmla="*/ 0 w 422"/>
                <a:gd name="T35" fmla="*/ 0 h 602"/>
                <a:gd name="T36" fmla="*/ 0 w 422"/>
                <a:gd name="T37" fmla="*/ 0 h 602"/>
                <a:gd name="T38" fmla="*/ 0 w 422"/>
                <a:gd name="T39" fmla="*/ 0 h 602"/>
                <a:gd name="T40" fmla="*/ 0 w 422"/>
                <a:gd name="T41" fmla="*/ 0 h 602"/>
                <a:gd name="T42" fmla="*/ 0 w 422"/>
                <a:gd name="T43" fmla="*/ 0 h 6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2" h="602">
                  <a:moveTo>
                    <a:pt x="279" y="151"/>
                  </a:moveTo>
                  <a:lnTo>
                    <a:pt x="246" y="87"/>
                  </a:lnTo>
                  <a:lnTo>
                    <a:pt x="186" y="47"/>
                  </a:lnTo>
                  <a:lnTo>
                    <a:pt x="125" y="41"/>
                  </a:lnTo>
                  <a:lnTo>
                    <a:pt x="65" y="64"/>
                  </a:lnTo>
                  <a:lnTo>
                    <a:pt x="21" y="127"/>
                  </a:lnTo>
                  <a:lnTo>
                    <a:pt x="0" y="238"/>
                  </a:lnTo>
                  <a:lnTo>
                    <a:pt x="16" y="371"/>
                  </a:lnTo>
                  <a:lnTo>
                    <a:pt x="54" y="486"/>
                  </a:lnTo>
                  <a:lnTo>
                    <a:pt x="103" y="550"/>
                  </a:lnTo>
                  <a:lnTo>
                    <a:pt x="170" y="591"/>
                  </a:lnTo>
                  <a:lnTo>
                    <a:pt x="230" y="602"/>
                  </a:lnTo>
                  <a:lnTo>
                    <a:pt x="307" y="573"/>
                  </a:lnTo>
                  <a:lnTo>
                    <a:pt x="334" y="522"/>
                  </a:lnTo>
                  <a:lnTo>
                    <a:pt x="350" y="429"/>
                  </a:lnTo>
                  <a:lnTo>
                    <a:pt x="345" y="307"/>
                  </a:lnTo>
                  <a:lnTo>
                    <a:pt x="317" y="197"/>
                  </a:lnTo>
                  <a:lnTo>
                    <a:pt x="422" y="53"/>
                  </a:lnTo>
                  <a:lnTo>
                    <a:pt x="422" y="23"/>
                  </a:lnTo>
                  <a:lnTo>
                    <a:pt x="400" y="0"/>
                  </a:lnTo>
                  <a:lnTo>
                    <a:pt x="378" y="11"/>
                  </a:lnTo>
                  <a:lnTo>
                    <a:pt x="279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3900" y="2928"/>
              <a:ext cx="185" cy="260"/>
            </a:xfrm>
            <a:custGeom>
              <a:avLst/>
              <a:gdLst>
                <a:gd name="T0" fmla="*/ 0 w 554"/>
                <a:gd name="T1" fmla="*/ 0 h 1039"/>
                <a:gd name="T2" fmla="*/ 0 w 554"/>
                <a:gd name="T3" fmla="*/ 0 h 1039"/>
                <a:gd name="T4" fmla="*/ 0 w 554"/>
                <a:gd name="T5" fmla="*/ 0 h 1039"/>
                <a:gd name="T6" fmla="*/ 0 w 554"/>
                <a:gd name="T7" fmla="*/ 0 h 1039"/>
                <a:gd name="T8" fmla="*/ 0 w 554"/>
                <a:gd name="T9" fmla="*/ 0 h 1039"/>
                <a:gd name="T10" fmla="*/ 0 w 554"/>
                <a:gd name="T11" fmla="*/ 0 h 1039"/>
                <a:gd name="T12" fmla="*/ 0 w 554"/>
                <a:gd name="T13" fmla="*/ 0 h 1039"/>
                <a:gd name="T14" fmla="*/ 0 w 554"/>
                <a:gd name="T15" fmla="*/ 0 h 1039"/>
                <a:gd name="T16" fmla="*/ 0 w 554"/>
                <a:gd name="T17" fmla="*/ 0 h 1039"/>
                <a:gd name="T18" fmla="*/ 0 w 554"/>
                <a:gd name="T19" fmla="*/ 0 h 1039"/>
                <a:gd name="T20" fmla="*/ 0 w 554"/>
                <a:gd name="T21" fmla="*/ 0 h 1039"/>
                <a:gd name="T22" fmla="*/ 0 w 554"/>
                <a:gd name="T23" fmla="*/ 0 h 1039"/>
                <a:gd name="T24" fmla="*/ 0 w 554"/>
                <a:gd name="T25" fmla="*/ 0 h 1039"/>
                <a:gd name="T26" fmla="*/ 0 w 554"/>
                <a:gd name="T27" fmla="*/ 0 h 1039"/>
                <a:gd name="T28" fmla="*/ 0 w 554"/>
                <a:gd name="T29" fmla="*/ 0 h 1039"/>
                <a:gd name="T30" fmla="*/ 0 w 554"/>
                <a:gd name="T31" fmla="*/ 0 h 1039"/>
                <a:gd name="T32" fmla="*/ 0 w 554"/>
                <a:gd name="T33" fmla="*/ 0 h 1039"/>
                <a:gd name="T34" fmla="*/ 0 w 554"/>
                <a:gd name="T35" fmla="*/ 0 h 1039"/>
                <a:gd name="T36" fmla="*/ 0 w 554"/>
                <a:gd name="T37" fmla="*/ 0 h 1039"/>
                <a:gd name="T38" fmla="*/ 0 w 554"/>
                <a:gd name="T39" fmla="*/ 0 h 1039"/>
                <a:gd name="T40" fmla="*/ 0 w 554"/>
                <a:gd name="T41" fmla="*/ 0 h 1039"/>
                <a:gd name="T42" fmla="*/ 0 w 554"/>
                <a:gd name="T43" fmla="*/ 0 h 1039"/>
                <a:gd name="T44" fmla="*/ 0 w 554"/>
                <a:gd name="T45" fmla="*/ 0 h 1039"/>
                <a:gd name="T46" fmla="*/ 0 w 554"/>
                <a:gd name="T47" fmla="*/ 0 h 1039"/>
                <a:gd name="T48" fmla="*/ 0 w 554"/>
                <a:gd name="T49" fmla="*/ 0 h 10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54" h="1039">
                  <a:moveTo>
                    <a:pt x="55" y="1039"/>
                  </a:moveTo>
                  <a:lnTo>
                    <a:pt x="10" y="1027"/>
                  </a:lnTo>
                  <a:lnTo>
                    <a:pt x="0" y="963"/>
                  </a:lnTo>
                  <a:lnTo>
                    <a:pt x="71" y="842"/>
                  </a:lnTo>
                  <a:lnTo>
                    <a:pt x="170" y="646"/>
                  </a:lnTo>
                  <a:lnTo>
                    <a:pt x="252" y="490"/>
                  </a:lnTo>
                  <a:lnTo>
                    <a:pt x="318" y="300"/>
                  </a:lnTo>
                  <a:lnTo>
                    <a:pt x="406" y="184"/>
                  </a:lnTo>
                  <a:lnTo>
                    <a:pt x="499" y="17"/>
                  </a:lnTo>
                  <a:lnTo>
                    <a:pt x="515" y="0"/>
                  </a:lnTo>
                  <a:lnTo>
                    <a:pt x="548" y="5"/>
                  </a:lnTo>
                  <a:lnTo>
                    <a:pt x="554" y="34"/>
                  </a:lnTo>
                  <a:lnTo>
                    <a:pt x="439" y="184"/>
                  </a:lnTo>
                  <a:lnTo>
                    <a:pt x="433" y="247"/>
                  </a:lnTo>
                  <a:lnTo>
                    <a:pt x="467" y="311"/>
                  </a:lnTo>
                  <a:lnTo>
                    <a:pt x="467" y="368"/>
                  </a:lnTo>
                  <a:lnTo>
                    <a:pt x="433" y="404"/>
                  </a:lnTo>
                  <a:lnTo>
                    <a:pt x="351" y="449"/>
                  </a:lnTo>
                  <a:lnTo>
                    <a:pt x="313" y="461"/>
                  </a:lnTo>
                  <a:lnTo>
                    <a:pt x="295" y="496"/>
                  </a:lnTo>
                  <a:lnTo>
                    <a:pt x="252" y="634"/>
                  </a:lnTo>
                  <a:lnTo>
                    <a:pt x="208" y="761"/>
                  </a:lnTo>
                  <a:lnTo>
                    <a:pt x="153" y="912"/>
                  </a:lnTo>
                  <a:lnTo>
                    <a:pt x="82" y="1039"/>
                  </a:lnTo>
                  <a:lnTo>
                    <a:pt x="55" y="1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3744" y="3234"/>
              <a:ext cx="109" cy="234"/>
            </a:xfrm>
            <a:custGeom>
              <a:avLst/>
              <a:gdLst>
                <a:gd name="T0" fmla="*/ 0 w 326"/>
                <a:gd name="T1" fmla="*/ 0 h 937"/>
                <a:gd name="T2" fmla="*/ 0 w 326"/>
                <a:gd name="T3" fmla="*/ 0 h 937"/>
                <a:gd name="T4" fmla="*/ 0 w 326"/>
                <a:gd name="T5" fmla="*/ 0 h 937"/>
                <a:gd name="T6" fmla="*/ 0 w 326"/>
                <a:gd name="T7" fmla="*/ 0 h 937"/>
                <a:gd name="T8" fmla="*/ 0 w 326"/>
                <a:gd name="T9" fmla="*/ 0 h 937"/>
                <a:gd name="T10" fmla="*/ 0 w 326"/>
                <a:gd name="T11" fmla="*/ 0 h 937"/>
                <a:gd name="T12" fmla="*/ 0 w 326"/>
                <a:gd name="T13" fmla="*/ 0 h 937"/>
                <a:gd name="T14" fmla="*/ 0 w 326"/>
                <a:gd name="T15" fmla="*/ 0 h 937"/>
                <a:gd name="T16" fmla="*/ 0 w 326"/>
                <a:gd name="T17" fmla="*/ 0 h 937"/>
                <a:gd name="T18" fmla="*/ 0 w 326"/>
                <a:gd name="T19" fmla="*/ 0 h 937"/>
                <a:gd name="T20" fmla="*/ 0 w 326"/>
                <a:gd name="T21" fmla="*/ 0 h 937"/>
                <a:gd name="T22" fmla="*/ 0 w 326"/>
                <a:gd name="T23" fmla="*/ 0 h 937"/>
                <a:gd name="T24" fmla="*/ 0 w 326"/>
                <a:gd name="T25" fmla="*/ 0 h 937"/>
                <a:gd name="T26" fmla="*/ 0 w 326"/>
                <a:gd name="T27" fmla="*/ 0 h 937"/>
                <a:gd name="T28" fmla="*/ 0 w 326"/>
                <a:gd name="T29" fmla="*/ 0 h 937"/>
                <a:gd name="T30" fmla="*/ 0 w 326"/>
                <a:gd name="T31" fmla="*/ 0 h 937"/>
                <a:gd name="T32" fmla="*/ 0 w 326"/>
                <a:gd name="T33" fmla="*/ 0 h 937"/>
                <a:gd name="T34" fmla="*/ 0 w 326"/>
                <a:gd name="T35" fmla="*/ 0 h 937"/>
                <a:gd name="T36" fmla="*/ 0 w 326"/>
                <a:gd name="T37" fmla="*/ 0 h 937"/>
                <a:gd name="T38" fmla="*/ 0 w 326"/>
                <a:gd name="T39" fmla="*/ 0 h 937"/>
                <a:gd name="T40" fmla="*/ 0 w 326"/>
                <a:gd name="T41" fmla="*/ 0 h 937"/>
                <a:gd name="T42" fmla="*/ 0 w 326"/>
                <a:gd name="T43" fmla="*/ 0 h 937"/>
                <a:gd name="T44" fmla="*/ 0 w 326"/>
                <a:gd name="T45" fmla="*/ 0 h 937"/>
                <a:gd name="T46" fmla="*/ 0 w 326"/>
                <a:gd name="T47" fmla="*/ 0 h 937"/>
                <a:gd name="T48" fmla="*/ 0 w 326"/>
                <a:gd name="T49" fmla="*/ 0 h 937"/>
                <a:gd name="T50" fmla="*/ 0 w 326"/>
                <a:gd name="T51" fmla="*/ 0 h 937"/>
                <a:gd name="T52" fmla="*/ 0 w 326"/>
                <a:gd name="T53" fmla="*/ 0 h 937"/>
                <a:gd name="T54" fmla="*/ 0 w 326"/>
                <a:gd name="T55" fmla="*/ 0 h 937"/>
                <a:gd name="T56" fmla="*/ 0 w 326"/>
                <a:gd name="T57" fmla="*/ 0 h 937"/>
                <a:gd name="T58" fmla="*/ 0 w 326"/>
                <a:gd name="T59" fmla="*/ 0 h 937"/>
                <a:gd name="T60" fmla="*/ 0 w 326"/>
                <a:gd name="T61" fmla="*/ 0 h 937"/>
                <a:gd name="T62" fmla="*/ 0 w 326"/>
                <a:gd name="T63" fmla="*/ 0 h 937"/>
                <a:gd name="T64" fmla="*/ 0 w 326"/>
                <a:gd name="T65" fmla="*/ 0 h 937"/>
                <a:gd name="T66" fmla="*/ 0 w 326"/>
                <a:gd name="T67" fmla="*/ 0 h 937"/>
                <a:gd name="T68" fmla="*/ 0 w 326"/>
                <a:gd name="T69" fmla="*/ 0 h 937"/>
                <a:gd name="T70" fmla="*/ 0 w 326"/>
                <a:gd name="T71" fmla="*/ 0 h 9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937">
                  <a:moveTo>
                    <a:pt x="149" y="75"/>
                  </a:moveTo>
                  <a:lnTo>
                    <a:pt x="209" y="17"/>
                  </a:lnTo>
                  <a:lnTo>
                    <a:pt x="276" y="0"/>
                  </a:lnTo>
                  <a:lnTo>
                    <a:pt x="320" y="17"/>
                  </a:lnTo>
                  <a:lnTo>
                    <a:pt x="326" y="53"/>
                  </a:lnTo>
                  <a:lnTo>
                    <a:pt x="287" y="127"/>
                  </a:lnTo>
                  <a:lnTo>
                    <a:pt x="237" y="127"/>
                  </a:lnTo>
                  <a:lnTo>
                    <a:pt x="187" y="161"/>
                  </a:lnTo>
                  <a:lnTo>
                    <a:pt x="121" y="261"/>
                  </a:lnTo>
                  <a:lnTo>
                    <a:pt x="77" y="371"/>
                  </a:lnTo>
                  <a:lnTo>
                    <a:pt x="77" y="416"/>
                  </a:lnTo>
                  <a:lnTo>
                    <a:pt x="105" y="469"/>
                  </a:lnTo>
                  <a:lnTo>
                    <a:pt x="177" y="515"/>
                  </a:lnTo>
                  <a:lnTo>
                    <a:pt x="243" y="556"/>
                  </a:lnTo>
                  <a:lnTo>
                    <a:pt x="315" y="630"/>
                  </a:lnTo>
                  <a:lnTo>
                    <a:pt x="320" y="694"/>
                  </a:lnTo>
                  <a:lnTo>
                    <a:pt x="254" y="736"/>
                  </a:lnTo>
                  <a:lnTo>
                    <a:pt x="205" y="781"/>
                  </a:lnTo>
                  <a:lnTo>
                    <a:pt x="187" y="821"/>
                  </a:lnTo>
                  <a:lnTo>
                    <a:pt x="199" y="863"/>
                  </a:lnTo>
                  <a:lnTo>
                    <a:pt x="177" y="920"/>
                  </a:lnTo>
                  <a:lnTo>
                    <a:pt x="143" y="937"/>
                  </a:lnTo>
                  <a:lnTo>
                    <a:pt x="127" y="926"/>
                  </a:lnTo>
                  <a:lnTo>
                    <a:pt x="133" y="827"/>
                  </a:lnTo>
                  <a:lnTo>
                    <a:pt x="165" y="758"/>
                  </a:lnTo>
                  <a:lnTo>
                    <a:pt x="227" y="700"/>
                  </a:lnTo>
                  <a:lnTo>
                    <a:pt x="260" y="683"/>
                  </a:lnTo>
                  <a:lnTo>
                    <a:pt x="232" y="596"/>
                  </a:lnTo>
                  <a:lnTo>
                    <a:pt x="183" y="562"/>
                  </a:lnTo>
                  <a:lnTo>
                    <a:pt x="94" y="526"/>
                  </a:lnTo>
                  <a:lnTo>
                    <a:pt x="33" y="475"/>
                  </a:lnTo>
                  <a:lnTo>
                    <a:pt x="0" y="394"/>
                  </a:lnTo>
                  <a:lnTo>
                    <a:pt x="22" y="318"/>
                  </a:lnTo>
                  <a:lnTo>
                    <a:pt x="83" y="202"/>
                  </a:lnTo>
                  <a:lnTo>
                    <a:pt x="133" y="110"/>
                  </a:lnTo>
                  <a:lnTo>
                    <a:pt x="14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3856" y="3215"/>
              <a:ext cx="113" cy="210"/>
            </a:xfrm>
            <a:custGeom>
              <a:avLst/>
              <a:gdLst>
                <a:gd name="T0" fmla="*/ 0 w 341"/>
                <a:gd name="T1" fmla="*/ 0 h 839"/>
                <a:gd name="T2" fmla="*/ 0 w 341"/>
                <a:gd name="T3" fmla="*/ 0 h 839"/>
                <a:gd name="T4" fmla="*/ 0 w 341"/>
                <a:gd name="T5" fmla="*/ 0 h 839"/>
                <a:gd name="T6" fmla="*/ 0 w 341"/>
                <a:gd name="T7" fmla="*/ 0 h 839"/>
                <a:gd name="T8" fmla="*/ 0 w 341"/>
                <a:gd name="T9" fmla="*/ 0 h 839"/>
                <a:gd name="T10" fmla="*/ 0 w 341"/>
                <a:gd name="T11" fmla="*/ 0 h 839"/>
                <a:gd name="T12" fmla="*/ 0 w 341"/>
                <a:gd name="T13" fmla="*/ 0 h 839"/>
                <a:gd name="T14" fmla="*/ 0 w 341"/>
                <a:gd name="T15" fmla="*/ 0 h 839"/>
                <a:gd name="T16" fmla="*/ 0 w 341"/>
                <a:gd name="T17" fmla="*/ 0 h 839"/>
                <a:gd name="T18" fmla="*/ 0 w 341"/>
                <a:gd name="T19" fmla="*/ 0 h 839"/>
                <a:gd name="T20" fmla="*/ 0 w 341"/>
                <a:gd name="T21" fmla="*/ 0 h 839"/>
                <a:gd name="T22" fmla="*/ 0 w 341"/>
                <a:gd name="T23" fmla="*/ 0 h 839"/>
                <a:gd name="T24" fmla="*/ 0 w 341"/>
                <a:gd name="T25" fmla="*/ 0 h 839"/>
                <a:gd name="T26" fmla="*/ 0 w 341"/>
                <a:gd name="T27" fmla="*/ 0 h 839"/>
                <a:gd name="T28" fmla="*/ 0 w 341"/>
                <a:gd name="T29" fmla="*/ 0 h 839"/>
                <a:gd name="T30" fmla="*/ 0 w 341"/>
                <a:gd name="T31" fmla="*/ 0 h 839"/>
                <a:gd name="T32" fmla="*/ 0 w 341"/>
                <a:gd name="T33" fmla="*/ 0 h 839"/>
                <a:gd name="T34" fmla="*/ 0 w 341"/>
                <a:gd name="T35" fmla="*/ 0 h 839"/>
                <a:gd name="T36" fmla="*/ 0 w 341"/>
                <a:gd name="T37" fmla="*/ 0 h 839"/>
                <a:gd name="T38" fmla="*/ 0 w 341"/>
                <a:gd name="T39" fmla="*/ 0 h 839"/>
                <a:gd name="T40" fmla="*/ 0 w 341"/>
                <a:gd name="T41" fmla="*/ 0 h 839"/>
                <a:gd name="T42" fmla="*/ 0 w 341"/>
                <a:gd name="T43" fmla="*/ 0 h 839"/>
                <a:gd name="T44" fmla="*/ 0 w 341"/>
                <a:gd name="T45" fmla="*/ 0 h 839"/>
                <a:gd name="T46" fmla="*/ 0 w 341"/>
                <a:gd name="T47" fmla="*/ 0 h 839"/>
                <a:gd name="T48" fmla="*/ 0 w 341"/>
                <a:gd name="T49" fmla="*/ 0 h 839"/>
                <a:gd name="T50" fmla="*/ 0 w 341"/>
                <a:gd name="T51" fmla="*/ 0 h 8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41" h="839">
                  <a:moveTo>
                    <a:pt x="28" y="35"/>
                  </a:moveTo>
                  <a:lnTo>
                    <a:pt x="83" y="5"/>
                  </a:lnTo>
                  <a:lnTo>
                    <a:pt x="127" y="0"/>
                  </a:lnTo>
                  <a:lnTo>
                    <a:pt x="204" y="52"/>
                  </a:lnTo>
                  <a:lnTo>
                    <a:pt x="248" y="104"/>
                  </a:lnTo>
                  <a:lnTo>
                    <a:pt x="282" y="179"/>
                  </a:lnTo>
                  <a:lnTo>
                    <a:pt x="309" y="277"/>
                  </a:lnTo>
                  <a:lnTo>
                    <a:pt x="337" y="427"/>
                  </a:lnTo>
                  <a:lnTo>
                    <a:pt x="341" y="595"/>
                  </a:lnTo>
                  <a:lnTo>
                    <a:pt x="325" y="705"/>
                  </a:lnTo>
                  <a:lnTo>
                    <a:pt x="298" y="757"/>
                  </a:lnTo>
                  <a:lnTo>
                    <a:pt x="226" y="809"/>
                  </a:lnTo>
                  <a:lnTo>
                    <a:pt x="149" y="839"/>
                  </a:lnTo>
                  <a:lnTo>
                    <a:pt x="100" y="839"/>
                  </a:lnTo>
                  <a:lnTo>
                    <a:pt x="56" y="826"/>
                  </a:lnTo>
                  <a:lnTo>
                    <a:pt x="28" y="757"/>
                  </a:lnTo>
                  <a:lnTo>
                    <a:pt x="18" y="671"/>
                  </a:lnTo>
                  <a:lnTo>
                    <a:pt x="40" y="612"/>
                  </a:lnTo>
                  <a:lnTo>
                    <a:pt x="67" y="561"/>
                  </a:lnTo>
                  <a:lnTo>
                    <a:pt x="61" y="491"/>
                  </a:lnTo>
                  <a:lnTo>
                    <a:pt x="50" y="404"/>
                  </a:lnTo>
                  <a:lnTo>
                    <a:pt x="28" y="317"/>
                  </a:lnTo>
                  <a:lnTo>
                    <a:pt x="0" y="225"/>
                  </a:lnTo>
                  <a:lnTo>
                    <a:pt x="0" y="156"/>
                  </a:lnTo>
                  <a:lnTo>
                    <a:pt x="18" y="81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3921" y="3383"/>
              <a:ext cx="148" cy="268"/>
            </a:xfrm>
            <a:custGeom>
              <a:avLst/>
              <a:gdLst>
                <a:gd name="T0" fmla="*/ 0 w 444"/>
                <a:gd name="T1" fmla="*/ 0 h 1074"/>
                <a:gd name="T2" fmla="*/ 0 w 444"/>
                <a:gd name="T3" fmla="*/ 0 h 1074"/>
                <a:gd name="T4" fmla="*/ 0 w 444"/>
                <a:gd name="T5" fmla="*/ 0 h 1074"/>
                <a:gd name="T6" fmla="*/ 0 w 444"/>
                <a:gd name="T7" fmla="*/ 0 h 1074"/>
                <a:gd name="T8" fmla="*/ 0 w 444"/>
                <a:gd name="T9" fmla="*/ 0 h 1074"/>
                <a:gd name="T10" fmla="*/ 0 w 444"/>
                <a:gd name="T11" fmla="*/ 0 h 1074"/>
                <a:gd name="T12" fmla="*/ 0 w 444"/>
                <a:gd name="T13" fmla="*/ 0 h 1074"/>
                <a:gd name="T14" fmla="*/ 0 w 444"/>
                <a:gd name="T15" fmla="*/ 0 h 1074"/>
                <a:gd name="T16" fmla="*/ 0 w 444"/>
                <a:gd name="T17" fmla="*/ 0 h 1074"/>
                <a:gd name="T18" fmla="*/ 0 w 444"/>
                <a:gd name="T19" fmla="*/ 0 h 1074"/>
                <a:gd name="T20" fmla="*/ 0 w 444"/>
                <a:gd name="T21" fmla="*/ 0 h 1074"/>
                <a:gd name="T22" fmla="*/ 0 w 444"/>
                <a:gd name="T23" fmla="*/ 0 h 1074"/>
                <a:gd name="T24" fmla="*/ 0 w 444"/>
                <a:gd name="T25" fmla="*/ 0 h 1074"/>
                <a:gd name="T26" fmla="*/ 0 w 444"/>
                <a:gd name="T27" fmla="*/ 0 h 1074"/>
                <a:gd name="T28" fmla="*/ 0 w 444"/>
                <a:gd name="T29" fmla="*/ 0 h 1074"/>
                <a:gd name="T30" fmla="*/ 0 w 444"/>
                <a:gd name="T31" fmla="*/ 0 h 1074"/>
                <a:gd name="T32" fmla="*/ 0 w 444"/>
                <a:gd name="T33" fmla="*/ 0 h 1074"/>
                <a:gd name="T34" fmla="*/ 0 w 444"/>
                <a:gd name="T35" fmla="*/ 0 h 1074"/>
                <a:gd name="T36" fmla="*/ 0 w 444"/>
                <a:gd name="T37" fmla="*/ 0 h 1074"/>
                <a:gd name="T38" fmla="*/ 0 w 444"/>
                <a:gd name="T39" fmla="*/ 0 h 1074"/>
                <a:gd name="T40" fmla="*/ 0 w 444"/>
                <a:gd name="T41" fmla="*/ 0 h 1074"/>
                <a:gd name="T42" fmla="*/ 0 w 444"/>
                <a:gd name="T43" fmla="*/ 0 h 1074"/>
                <a:gd name="T44" fmla="*/ 0 w 444"/>
                <a:gd name="T45" fmla="*/ 0 h 1074"/>
                <a:gd name="T46" fmla="*/ 0 w 444"/>
                <a:gd name="T47" fmla="*/ 0 h 1074"/>
                <a:gd name="T48" fmla="*/ 0 w 444"/>
                <a:gd name="T49" fmla="*/ 0 h 1074"/>
                <a:gd name="T50" fmla="*/ 0 w 444"/>
                <a:gd name="T51" fmla="*/ 0 h 1074"/>
                <a:gd name="T52" fmla="*/ 0 w 444"/>
                <a:gd name="T53" fmla="*/ 0 h 1074"/>
                <a:gd name="T54" fmla="*/ 0 w 444"/>
                <a:gd name="T55" fmla="*/ 0 h 1074"/>
                <a:gd name="T56" fmla="*/ 0 w 444"/>
                <a:gd name="T57" fmla="*/ 0 h 1074"/>
                <a:gd name="T58" fmla="*/ 0 w 444"/>
                <a:gd name="T59" fmla="*/ 0 h 1074"/>
                <a:gd name="T60" fmla="*/ 0 w 444"/>
                <a:gd name="T61" fmla="*/ 0 h 1074"/>
                <a:gd name="T62" fmla="*/ 0 w 444"/>
                <a:gd name="T63" fmla="*/ 0 h 1074"/>
                <a:gd name="T64" fmla="*/ 0 w 444"/>
                <a:gd name="T65" fmla="*/ 0 h 1074"/>
                <a:gd name="T66" fmla="*/ 0 w 444"/>
                <a:gd name="T67" fmla="*/ 0 h 1074"/>
                <a:gd name="T68" fmla="*/ 0 w 444"/>
                <a:gd name="T69" fmla="*/ 0 h 1074"/>
                <a:gd name="T70" fmla="*/ 0 w 444"/>
                <a:gd name="T71" fmla="*/ 0 h 1074"/>
                <a:gd name="T72" fmla="*/ 0 w 444"/>
                <a:gd name="T73" fmla="*/ 0 h 10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44" h="1074">
                  <a:moveTo>
                    <a:pt x="0" y="93"/>
                  </a:moveTo>
                  <a:lnTo>
                    <a:pt x="0" y="46"/>
                  </a:lnTo>
                  <a:lnTo>
                    <a:pt x="38" y="0"/>
                  </a:lnTo>
                  <a:lnTo>
                    <a:pt x="66" y="17"/>
                  </a:lnTo>
                  <a:lnTo>
                    <a:pt x="198" y="202"/>
                  </a:lnTo>
                  <a:lnTo>
                    <a:pt x="263" y="306"/>
                  </a:lnTo>
                  <a:lnTo>
                    <a:pt x="280" y="399"/>
                  </a:lnTo>
                  <a:lnTo>
                    <a:pt x="285" y="497"/>
                  </a:lnTo>
                  <a:lnTo>
                    <a:pt x="275" y="630"/>
                  </a:lnTo>
                  <a:lnTo>
                    <a:pt x="236" y="775"/>
                  </a:lnTo>
                  <a:lnTo>
                    <a:pt x="198" y="860"/>
                  </a:lnTo>
                  <a:lnTo>
                    <a:pt x="181" y="947"/>
                  </a:lnTo>
                  <a:lnTo>
                    <a:pt x="186" y="987"/>
                  </a:lnTo>
                  <a:lnTo>
                    <a:pt x="208" y="1000"/>
                  </a:lnTo>
                  <a:lnTo>
                    <a:pt x="340" y="994"/>
                  </a:lnTo>
                  <a:lnTo>
                    <a:pt x="428" y="1011"/>
                  </a:lnTo>
                  <a:lnTo>
                    <a:pt x="444" y="1034"/>
                  </a:lnTo>
                  <a:lnTo>
                    <a:pt x="444" y="1051"/>
                  </a:lnTo>
                  <a:lnTo>
                    <a:pt x="373" y="1074"/>
                  </a:lnTo>
                  <a:lnTo>
                    <a:pt x="357" y="1068"/>
                  </a:lnTo>
                  <a:lnTo>
                    <a:pt x="297" y="1040"/>
                  </a:lnTo>
                  <a:lnTo>
                    <a:pt x="236" y="1040"/>
                  </a:lnTo>
                  <a:lnTo>
                    <a:pt x="153" y="1040"/>
                  </a:lnTo>
                  <a:lnTo>
                    <a:pt x="126" y="1045"/>
                  </a:lnTo>
                  <a:lnTo>
                    <a:pt x="115" y="1023"/>
                  </a:lnTo>
                  <a:lnTo>
                    <a:pt x="115" y="987"/>
                  </a:lnTo>
                  <a:lnTo>
                    <a:pt x="143" y="879"/>
                  </a:lnTo>
                  <a:lnTo>
                    <a:pt x="192" y="762"/>
                  </a:lnTo>
                  <a:lnTo>
                    <a:pt x="224" y="647"/>
                  </a:lnTo>
                  <a:lnTo>
                    <a:pt x="230" y="560"/>
                  </a:lnTo>
                  <a:lnTo>
                    <a:pt x="224" y="439"/>
                  </a:lnTo>
                  <a:lnTo>
                    <a:pt x="202" y="369"/>
                  </a:lnTo>
                  <a:lnTo>
                    <a:pt x="148" y="282"/>
                  </a:lnTo>
                  <a:lnTo>
                    <a:pt x="71" y="202"/>
                  </a:lnTo>
                  <a:lnTo>
                    <a:pt x="16" y="155"/>
                  </a:lnTo>
                  <a:lnTo>
                    <a:pt x="0" y="12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3787" y="3397"/>
              <a:ext cx="125" cy="288"/>
            </a:xfrm>
            <a:custGeom>
              <a:avLst/>
              <a:gdLst>
                <a:gd name="T0" fmla="*/ 0 w 374"/>
                <a:gd name="T1" fmla="*/ 0 h 1149"/>
                <a:gd name="T2" fmla="*/ 0 w 374"/>
                <a:gd name="T3" fmla="*/ 0 h 1149"/>
                <a:gd name="T4" fmla="*/ 0 w 374"/>
                <a:gd name="T5" fmla="*/ 0 h 1149"/>
                <a:gd name="T6" fmla="*/ 0 w 374"/>
                <a:gd name="T7" fmla="*/ 0 h 1149"/>
                <a:gd name="T8" fmla="*/ 0 w 374"/>
                <a:gd name="T9" fmla="*/ 0 h 1149"/>
                <a:gd name="T10" fmla="*/ 0 w 374"/>
                <a:gd name="T11" fmla="*/ 0 h 1149"/>
                <a:gd name="T12" fmla="*/ 0 w 374"/>
                <a:gd name="T13" fmla="*/ 0 h 1149"/>
                <a:gd name="T14" fmla="*/ 0 w 374"/>
                <a:gd name="T15" fmla="*/ 0 h 1149"/>
                <a:gd name="T16" fmla="*/ 0 w 374"/>
                <a:gd name="T17" fmla="*/ 0 h 1149"/>
                <a:gd name="T18" fmla="*/ 0 w 374"/>
                <a:gd name="T19" fmla="*/ 0 h 1149"/>
                <a:gd name="T20" fmla="*/ 0 w 374"/>
                <a:gd name="T21" fmla="*/ 0 h 1149"/>
                <a:gd name="T22" fmla="*/ 0 w 374"/>
                <a:gd name="T23" fmla="*/ 0 h 1149"/>
                <a:gd name="T24" fmla="*/ 0 w 374"/>
                <a:gd name="T25" fmla="*/ 0 h 1149"/>
                <a:gd name="T26" fmla="*/ 0 w 374"/>
                <a:gd name="T27" fmla="*/ 0 h 1149"/>
                <a:gd name="T28" fmla="*/ 0 w 374"/>
                <a:gd name="T29" fmla="*/ 0 h 1149"/>
                <a:gd name="T30" fmla="*/ 0 w 374"/>
                <a:gd name="T31" fmla="*/ 0 h 1149"/>
                <a:gd name="T32" fmla="*/ 0 w 374"/>
                <a:gd name="T33" fmla="*/ 0 h 1149"/>
                <a:gd name="T34" fmla="*/ 0 w 374"/>
                <a:gd name="T35" fmla="*/ 0 h 1149"/>
                <a:gd name="T36" fmla="*/ 0 w 374"/>
                <a:gd name="T37" fmla="*/ 0 h 1149"/>
                <a:gd name="T38" fmla="*/ 0 w 374"/>
                <a:gd name="T39" fmla="*/ 0 h 1149"/>
                <a:gd name="T40" fmla="*/ 0 w 374"/>
                <a:gd name="T41" fmla="*/ 0 h 1149"/>
                <a:gd name="T42" fmla="*/ 0 w 374"/>
                <a:gd name="T43" fmla="*/ 0 h 1149"/>
                <a:gd name="T44" fmla="*/ 0 w 374"/>
                <a:gd name="T45" fmla="*/ 0 h 1149"/>
                <a:gd name="T46" fmla="*/ 0 w 374"/>
                <a:gd name="T47" fmla="*/ 0 h 1149"/>
                <a:gd name="T48" fmla="*/ 0 w 374"/>
                <a:gd name="T49" fmla="*/ 0 h 1149"/>
                <a:gd name="T50" fmla="*/ 0 w 374"/>
                <a:gd name="T51" fmla="*/ 0 h 1149"/>
                <a:gd name="T52" fmla="*/ 0 w 374"/>
                <a:gd name="T53" fmla="*/ 0 h 1149"/>
                <a:gd name="T54" fmla="*/ 0 w 374"/>
                <a:gd name="T55" fmla="*/ 0 h 1149"/>
                <a:gd name="T56" fmla="*/ 0 w 374"/>
                <a:gd name="T57" fmla="*/ 0 h 1149"/>
                <a:gd name="T58" fmla="*/ 0 w 374"/>
                <a:gd name="T59" fmla="*/ 0 h 1149"/>
                <a:gd name="T60" fmla="*/ 0 w 374"/>
                <a:gd name="T61" fmla="*/ 0 h 1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4" h="1149">
                  <a:moveTo>
                    <a:pt x="265" y="28"/>
                  </a:moveTo>
                  <a:lnTo>
                    <a:pt x="297" y="0"/>
                  </a:lnTo>
                  <a:lnTo>
                    <a:pt x="363" y="0"/>
                  </a:lnTo>
                  <a:lnTo>
                    <a:pt x="374" y="34"/>
                  </a:lnTo>
                  <a:lnTo>
                    <a:pt x="363" y="126"/>
                  </a:lnTo>
                  <a:lnTo>
                    <a:pt x="303" y="242"/>
                  </a:lnTo>
                  <a:lnTo>
                    <a:pt x="276" y="368"/>
                  </a:lnTo>
                  <a:lnTo>
                    <a:pt x="265" y="525"/>
                  </a:lnTo>
                  <a:lnTo>
                    <a:pt x="303" y="703"/>
                  </a:lnTo>
                  <a:lnTo>
                    <a:pt x="353" y="877"/>
                  </a:lnTo>
                  <a:lnTo>
                    <a:pt x="358" y="946"/>
                  </a:lnTo>
                  <a:lnTo>
                    <a:pt x="336" y="969"/>
                  </a:lnTo>
                  <a:lnTo>
                    <a:pt x="259" y="969"/>
                  </a:lnTo>
                  <a:lnTo>
                    <a:pt x="182" y="998"/>
                  </a:lnTo>
                  <a:lnTo>
                    <a:pt x="133" y="1073"/>
                  </a:lnTo>
                  <a:lnTo>
                    <a:pt x="89" y="1143"/>
                  </a:lnTo>
                  <a:lnTo>
                    <a:pt x="67" y="1149"/>
                  </a:lnTo>
                  <a:lnTo>
                    <a:pt x="0" y="1107"/>
                  </a:lnTo>
                  <a:lnTo>
                    <a:pt x="0" y="1079"/>
                  </a:lnTo>
                  <a:lnTo>
                    <a:pt x="89" y="998"/>
                  </a:lnTo>
                  <a:lnTo>
                    <a:pt x="194" y="946"/>
                  </a:lnTo>
                  <a:lnTo>
                    <a:pt x="276" y="917"/>
                  </a:lnTo>
                  <a:lnTo>
                    <a:pt x="292" y="905"/>
                  </a:lnTo>
                  <a:lnTo>
                    <a:pt x="287" y="854"/>
                  </a:lnTo>
                  <a:lnTo>
                    <a:pt x="259" y="727"/>
                  </a:lnTo>
                  <a:lnTo>
                    <a:pt x="226" y="582"/>
                  </a:lnTo>
                  <a:lnTo>
                    <a:pt x="210" y="507"/>
                  </a:lnTo>
                  <a:lnTo>
                    <a:pt x="204" y="421"/>
                  </a:lnTo>
                  <a:lnTo>
                    <a:pt x="216" y="323"/>
                  </a:lnTo>
                  <a:lnTo>
                    <a:pt x="237" y="161"/>
                  </a:lnTo>
                  <a:lnTo>
                    <a:pt x="26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AutoShape 11"/>
          <p:cNvSpPr>
            <a:spLocks noChangeArrowheads="1"/>
          </p:cNvSpPr>
          <p:nvPr/>
        </p:nvSpPr>
        <p:spPr bwMode="auto">
          <a:xfrm>
            <a:off x="4724400" y="1828800"/>
            <a:ext cx="3429000" cy="2895600"/>
          </a:xfrm>
          <a:prstGeom prst="wedgeRoundRectCallout">
            <a:avLst>
              <a:gd name="adj1" fmla="val -12500"/>
              <a:gd name="adj2" fmla="val 6633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These are explained in the “pc-education” site.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Most engineers select sensors, do not design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3"/>
          <p:cNvGrpSpPr>
            <a:grpSpLocks/>
          </p:cNvGrpSpPr>
          <p:nvPr/>
        </p:nvGrpSpPr>
        <p:grpSpPr bwMode="auto">
          <a:xfrm>
            <a:off x="2286000" y="2743200"/>
            <a:ext cx="4419600" cy="3505200"/>
            <a:chOff x="2544" y="1104"/>
            <a:chExt cx="2784" cy="2208"/>
          </a:xfrm>
        </p:grpSpPr>
        <p:pic>
          <p:nvPicPr>
            <p:cNvPr id="72710" name="Picture 4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104"/>
              <a:ext cx="2562" cy="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1" name="Rectangle 5"/>
            <p:cNvSpPr>
              <a:spLocks noChangeArrowheads="1"/>
            </p:cNvSpPr>
            <p:nvPr/>
          </p:nvSpPr>
          <p:spPr bwMode="auto">
            <a:xfrm>
              <a:off x="2544" y="1285"/>
              <a:ext cx="1208" cy="1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72712" name="Object 6"/>
            <p:cNvGraphicFramePr>
              <a:graphicFrameLocks noChangeAspect="1"/>
            </p:cNvGraphicFramePr>
            <p:nvPr/>
          </p:nvGraphicFramePr>
          <p:xfrm>
            <a:off x="2544" y="1719"/>
            <a:ext cx="1342" cy="1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2" name="Clip" r:id="rId5" imgW="2747727" imgH="2362954" progId="MS_ClipArt_Gallery.5">
                    <p:embed/>
                  </p:oleObj>
                </mc:Choice>
                <mc:Fallback>
                  <p:oleObj name="Clip" r:id="rId5" imgW="2747727" imgH="2362954" progId="MS_ClipArt_Gallery.5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719"/>
                          <a:ext cx="1342" cy="1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13" name="Text Box 7"/>
            <p:cNvSpPr txBox="1">
              <a:spLocks noChangeArrowheads="1"/>
            </p:cNvSpPr>
            <p:nvPr/>
          </p:nvSpPr>
          <p:spPr bwMode="auto">
            <a:xfrm>
              <a:off x="2640" y="1296"/>
              <a:ext cx="10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Central control room</a:t>
              </a:r>
            </a:p>
          </p:txBody>
        </p:sp>
        <p:sp>
          <p:nvSpPr>
            <p:cNvPr id="72714" name="Rectangle 8"/>
            <p:cNvSpPr>
              <a:spLocks noChangeArrowheads="1"/>
            </p:cNvSpPr>
            <p:nvPr/>
          </p:nvSpPr>
          <p:spPr bwMode="auto">
            <a:xfrm>
              <a:off x="4791" y="2588"/>
              <a:ext cx="537" cy="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5" name="Rectangle 9"/>
            <p:cNvSpPr>
              <a:spLocks noChangeArrowheads="1"/>
            </p:cNvSpPr>
            <p:nvPr/>
          </p:nvSpPr>
          <p:spPr bwMode="auto">
            <a:xfrm>
              <a:off x="2590" y="3094"/>
              <a:ext cx="591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2707" name="Text Box 10"/>
          <p:cNvSpPr txBox="1">
            <a:spLocks noChangeArrowheads="1"/>
          </p:cNvSpPr>
          <p:nvPr/>
        </p:nvSpPr>
        <p:spPr bwMode="auto">
          <a:xfrm>
            <a:off x="304800" y="1219200"/>
            <a:ext cx="84582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Class workshop</a:t>
            </a:r>
            <a:r>
              <a:rPr lang="en-US" altLang="en-US" sz="2400" b="1">
                <a:latin typeface="Tahoma" pitchFamily="34" charset="0"/>
              </a:rPr>
              <a:t>: What are general features that we seek for the transmission of signals from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sensor </a:t>
            </a:r>
            <a:r>
              <a:rPr lang="en-US" altLang="en-US" sz="2400" b="1">
                <a:latin typeface="Tahoma" pitchFamily="34" charset="0"/>
                <a:sym typeface="Symbol" pitchFamily="18" charset="2"/>
              </a:rPr>
              <a:t> computer and from the computer  valve?</a:t>
            </a:r>
          </a:p>
        </p:txBody>
      </p:sp>
      <p:sp>
        <p:nvSpPr>
          <p:cNvPr id="72708" name="Text Box 11"/>
          <p:cNvSpPr txBox="1">
            <a:spLocks noChangeArrowheads="1"/>
          </p:cNvSpPr>
          <p:nvPr/>
        </p:nvSpPr>
        <p:spPr bwMode="auto">
          <a:xfrm>
            <a:off x="182563" y="6019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Hint:</a:t>
            </a:r>
            <a:r>
              <a:rPr lang="en-US" altLang="en-US" sz="2400" b="1"/>
              <a:t> We have lists of features for sensors and for valves already</a:t>
            </a:r>
          </a:p>
        </p:txBody>
      </p:sp>
      <p:sp>
        <p:nvSpPr>
          <p:cNvPr id="69637" name="Text Box 1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Transmission: Why learn about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Transmission: What features do we seek?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153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Accuracy and reproducibility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Noise sensitivity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Reliability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Dynamics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Distance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Interoperability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Safety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Diagnostics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Cost</a:t>
            </a:r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5410200" y="1339850"/>
            <a:ext cx="3368675" cy="711200"/>
            <a:chOff x="3408" y="844"/>
            <a:chExt cx="2122" cy="448"/>
          </a:xfrm>
        </p:grpSpPr>
        <p:sp>
          <p:nvSpPr>
            <p:cNvPr id="73739" name="Text Box 9"/>
            <p:cNvSpPr txBox="1">
              <a:spLocks noChangeArrowheads="1"/>
            </p:cNvSpPr>
            <p:nvPr/>
          </p:nvSpPr>
          <p:spPr bwMode="auto">
            <a:xfrm>
              <a:off x="3754" y="844"/>
              <a:ext cx="1776" cy="4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Typically much better than sensors and valves</a:t>
              </a:r>
            </a:p>
          </p:txBody>
        </p:sp>
        <p:sp>
          <p:nvSpPr>
            <p:cNvPr id="73740" name="Line 10"/>
            <p:cNvSpPr>
              <a:spLocks noChangeShapeType="1"/>
            </p:cNvSpPr>
            <p:nvPr/>
          </p:nvSpPr>
          <p:spPr bwMode="auto">
            <a:xfrm flipH="1">
              <a:off x="3408" y="1056"/>
              <a:ext cx="3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2971800"/>
            <a:ext cx="8229600" cy="3117850"/>
            <a:chOff x="457200" y="2971800"/>
            <a:chExt cx="8229600" cy="3117850"/>
          </a:xfrm>
        </p:grpSpPr>
        <p:grpSp>
          <p:nvGrpSpPr>
            <p:cNvPr id="73734" name="Group 8"/>
            <p:cNvGrpSpPr>
              <a:grpSpLocks/>
            </p:cNvGrpSpPr>
            <p:nvPr/>
          </p:nvGrpSpPr>
          <p:grpSpPr bwMode="auto">
            <a:xfrm>
              <a:off x="457200" y="2971800"/>
              <a:ext cx="8229600" cy="3117850"/>
              <a:chOff x="288" y="1872"/>
              <a:chExt cx="5184" cy="1964"/>
            </a:xfrm>
          </p:grpSpPr>
          <p:sp>
            <p:nvSpPr>
              <p:cNvPr id="73736" name="Rectangle 5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2352" cy="10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pic>
            <p:nvPicPr>
              <p:cNvPr id="73737" name="Picture 6" descr="C:\Program Files\Microsoft Office\Clipart\corpbas\j0078711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1872"/>
                <a:ext cx="471" cy="1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738" name="Text Box 7"/>
              <p:cNvSpPr txBox="1">
                <a:spLocks noChangeArrowheads="1"/>
              </p:cNvSpPr>
              <p:nvPr/>
            </p:nvSpPr>
            <p:spPr bwMode="auto">
              <a:xfrm>
                <a:off x="2352" y="3312"/>
                <a:ext cx="3120" cy="52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chemeClr val="accent2"/>
                    </a:solidFill>
                    <a:latin typeface="Tahoma" pitchFamily="34" charset="0"/>
                  </a:rPr>
                  <a:t>Class Workshop</a:t>
                </a:r>
                <a:r>
                  <a:rPr lang="en-US" altLang="en-US" sz="2400" b="1">
                    <a:latin typeface="Tahoma" pitchFamily="34" charset="0"/>
                  </a:rPr>
                  <a:t>: Explain these features</a:t>
                </a:r>
              </a:p>
            </p:txBody>
          </p:sp>
        </p:grpSp>
        <p:sp>
          <p:nvSpPr>
            <p:cNvPr id="73735" name="Line 12"/>
            <p:cNvSpPr>
              <a:spLocks noChangeShapeType="1"/>
            </p:cNvSpPr>
            <p:nvPr/>
          </p:nvSpPr>
          <p:spPr bwMode="auto">
            <a:xfrm flipH="1" flipV="1">
              <a:off x="4267200" y="4572000"/>
              <a:ext cx="1143000" cy="685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8153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Dynamics:</a:t>
            </a:r>
            <a:r>
              <a:rPr lang="en-US" altLang="en-US" sz="2400" b="1">
                <a:latin typeface="Tahoma" pitchFamily="34" charset="0"/>
              </a:rPr>
              <a:t> Transmission delays are “in the feedback loop”.  Delays in transmission are as bad as delays in the process.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Good news</a:t>
            </a:r>
            <a:r>
              <a:rPr lang="en-US" altLang="en-US" sz="2400" b="1">
                <a:latin typeface="Tahoma" pitchFamily="34" charset="0"/>
              </a:rPr>
              <a:t>: Electronic transmission is very fast compared with other elements in the loop.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Caution</a:t>
            </a:r>
            <a:r>
              <a:rPr lang="en-US" altLang="en-US" sz="2400" b="1">
                <a:latin typeface="Tahoma" pitchFamily="34" charset="0"/>
              </a:rPr>
              <a:t>: Old transmission systems using air pressure (pneumatic signals) can be slow for distance over 50 meters.</a:t>
            </a:r>
          </a:p>
        </p:txBody>
      </p:sp>
      <p:grpSp>
        <p:nvGrpSpPr>
          <p:cNvPr id="74755" name="Group 5"/>
          <p:cNvGrpSpPr>
            <a:grpSpLocks/>
          </p:cNvGrpSpPr>
          <p:nvPr/>
        </p:nvGrpSpPr>
        <p:grpSpPr bwMode="auto">
          <a:xfrm>
            <a:off x="4038600" y="1066800"/>
            <a:ext cx="917575" cy="1006475"/>
            <a:chOff x="2500" y="920"/>
            <a:chExt cx="1534" cy="1298"/>
          </a:xfrm>
        </p:grpSpPr>
        <p:sp>
          <p:nvSpPr>
            <p:cNvPr id="74757" name="Freeform 6"/>
            <p:cNvSpPr>
              <a:spLocks/>
            </p:cNvSpPr>
            <p:nvPr/>
          </p:nvSpPr>
          <p:spPr bwMode="auto">
            <a:xfrm>
              <a:off x="3129" y="1336"/>
              <a:ext cx="371" cy="579"/>
            </a:xfrm>
            <a:custGeom>
              <a:avLst/>
              <a:gdLst>
                <a:gd name="T0" fmla="*/ 124 w 371"/>
                <a:gd name="T1" fmla="*/ 129 h 579"/>
                <a:gd name="T2" fmla="*/ 192 w 371"/>
                <a:gd name="T3" fmla="*/ 45 h 579"/>
                <a:gd name="T4" fmla="*/ 259 w 371"/>
                <a:gd name="T5" fmla="*/ 0 h 579"/>
                <a:gd name="T6" fmla="*/ 309 w 371"/>
                <a:gd name="T7" fmla="*/ 0 h 579"/>
                <a:gd name="T8" fmla="*/ 360 w 371"/>
                <a:gd name="T9" fmla="*/ 34 h 579"/>
                <a:gd name="T10" fmla="*/ 371 w 371"/>
                <a:gd name="T11" fmla="*/ 73 h 579"/>
                <a:gd name="T12" fmla="*/ 354 w 371"/>
                <a:gd name="T13" fmla="*/ 135 h 579"/>
                <a:gd name="T14" fmla="*/ 315 w 371"/>
                <a:gd name="T15" fmla="*/ 191 h 579"/>
                <a:gd name="T16" fmla="*/ 270 w 371"/>
                <a:gd name="T17" fmla="*/ 269 h 579"/>
                <a:gd name="T18" fmla="*/ 248 w 371"/>
                <a:gd name="T19" fmla="*/ 370 h 579"/>
                <a:gd name="T20" fmla="*/ 231 w 371"/>
                <a:gd name="T21" fmla="*/ 449 h 579"/>
                <a:gd name="T22" fmla="*/ 220 w 371"/>
                <a:gd name="T23" fmla="*/ 505 h 579"/>
                <a:gd name="T24" fmla="*/ 175 w 371"/>
                <a:gd name="T25" fmla="*/ 557 h 579"/>
                <a:gd name="T26" fmla="*/ 102 w 371"/>
                <a:gd name="T27" fmla="*/ 579 h 579"/>
                <a:gd name="T28" fmla="*/ 22 w 371"/>
                <a:gd name="T29" fmla="*/ 551 h 579"/>
                <a:gd name="T30" fmla="*/ 0 w 371"/>
                <a:gd name="T31" fmla="*/ 488 h 579"/>
                <a:gd name="T32" fmla="*/ 6 w 371"/>
                <a:gd name="T33" fmla="*/ 382 h 579"/>
                <a:gd name="T34" fmla="*/ 28 w 371"/>
                <a:gd name="T35" fmla="*/ 281 h 579"/>
                <a:gd name="T36" fmla="*/ 74 w 371"/>
                <a:gd name="T37" fmla="*/ 202 h 579"/>
                <a:gd name="T38" fmla="*/ 124 w 371"/>
                <a:gd name="T39" fmla="*/ 129 h 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1" h="579">
                  <a:moveTo>
                    <a:pt x="124" y="129"/>
                  </a:moveTo>
                  <a:lnTo>
                    <a:pt x="192" y="45"/>
                  </a:lnTo>
                  <a:lnTo>
                    <a:pt x="259" y="0"/>
                  </a:lnTo>
                  <a:lnTo>
                    <a:pt x="309" y="0"/>
                  </a:lnTo>
                  <a:lnTo>
                    <a:pt x="360" y="34"/>
                  </a:lnTo>
                  <a:lnTo>
                    <a:pt x="371" y="73"/>
                  </a:lnTo>
                  <a:lnTo>
                    <a:pt x="354" y="135"/>
                  </a:lnTo>
                  <a:lnTo>
                    <a:pt x="315" y="191"/>
                  </a:lnTo>
                  <a:lnTo>
                    <a:pt x="270" y="269"/>
                  </a:lnTo>
                  <a:lnTo>
                    <a:pt x="248" y="370"/>
                  </a:lnTo>
                  <a:lnTo>
                    <a:pt x="231" y="449"/>
                  </a:lnTo>
                  <a:lnTo>
                    <a:pt x="220" y="505"/>
                  </a:lnTo>
                  <a:lnTo>
                    <a:pt x="175" y="557"/>
                  </a:lnTo>
                  <a:lnTo>
                    <a:pt x="102" y="579"/>
                  </a:lnTo>
                  <a:lnTo>
                    <a:pt x="22" y="551"/>
                  </a:lnTo>
                  <a:lnTo>
                    <a:pt x="0" y="488"/>
                  </a:lnTo>
                  <a:lnTo>
                    <a:pt x="6" y="382"/>
                  </a:lnTo>
                  <a:lnTo>
                    <a:pt x="28" y="281"/>
                  </a:lnTo>
                  <a:lnTo>
                    <a:pt x="74" y="202"/>
                  </a:lnTo>
                  <a:lnTo>
                    <a:pt x="12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8" name="Freeform 7"/>
            <p:cNvSpPr>
              <a:spLocks/>
            </p:cNvSpPr>
            <p:nvPr/>
          </p:nvSpPr>
          <p:spPr bwMode="auto">
            <a:xfrm>
              <a:off x="2882" y="1286"/>
              <a:ext cx="495" cy="454"/>
            </a:xfrm>
            <a:custGeom>
              <a:avLst/>
              <a:gdLst>
                <a:gd name="T0" fmla="*/ 343 w 495"/>
                <a:gd name="T1" fmla="*/ 34 h 454"/>
                <a:gd name="T2" fmla="*/ 478 w 495"/>
                <a:gd name="T3" fmla="*/ 45 h 454"/>
                <a:gd name="T4" fmla="*/ 495 w 495"/>
                <a:gd name="T5" fmla="*/ 73 h 454"/>
                <a:gd name="T6" fmla="*/ 467 w 495"/>
                <a:gd name="T7" fmla="*/ 106 h 454"/>
                <a:gd name="T8" fmla="*/ 394 w 495"/>
                <a:gd name="T9" fmla="*/ 112 h 454"/>
                <a:gd name="T10" fmla="*/ 269 w 495"/>
                <a:gd name="T11" fmla="*/ 84 h 454"/>
                <a:gd name="T12" fmla="*/ 174 w 495"/>
                <a:gd name="T13" fmla="*/ 50 h 454"/>
                <a:gd name="T14" fmla="*/ 112 w 495"/>
                <a:gd name="T15" fmla="*/ 50 h 454"/>
                <a:gd name="T16" fmla="*/ 73 w 495"/>
                <a:gd name="T17" fmla="*/ 123 h 454"/>
                <a:gd name="T18" fmla="*/ 67 w 495"/>
                <a:gd name="T19" fmla="*/ 207 h 454"/>
                <a:gd name="T20" fmla="*/ 79 w 495"/>
                <a:gd name="T21" fmla="*/ 314 h 454"/>
                <a:gd name="T22" fmla="*/ 112 w 495"/>
                <a:gd name="T23" fmla="*/ 359 h 454"/>
                <a:gd name="T24" fmla="*/ 140 w 495"/>
                <a:gd name="T25" fmla="*/ 376 h 454"/>
                <a:gd name="T26" fmla="*/ 129 w 495"/>
                <a:gd name="T27" fmla="*/ 415 h 454"/>
                <a:gd name="T28" fmla="*/ 45 w 495"/>
                <a:gd name="T29" fmla="*/ 454 h 454"/>
                <a:gd name="T30" fmla="*/ 0 w 495"/>
                <a:gd name="T31" fmla="*/ 432 h 454"/>
                <a:gd name="T32" fmla="*/ 6 w 495"/>
                <a:gd name="T33" fmla="*/ 331 h 454"/>
                <a:gd name="T34" fmla="*/ 17 w 495"/>
                <a:gd name="T35" fmla="*/ 297 h 454"/>
                <a:gd name="T36" fmla="*/ 22 w 495"/>
                <a:gd name="T37" fmla="*/ 168 h 454"/>
                <a:gd name="T38" fmla="*/ 39 w 495"/>
                <a:gd name="T39" fmla="*/ 67 h 454"/>
                <a:gd name="T40" fmla="*/ 90 w 495"/>
                <a:gd name="T41" fmla="*/ 11 h 454"/>
                <a:gd name="T42" fmla="*/ 146 w 495"/>
                <a:gd name="T43" fmla="*/ 0 h 454"/>
                <a:gd name="T44" fmla="*/ 225 w 495"/>
                <a:gd name="T45" fmla="*/ 17 h 454"/>
                <a:gd name="T46" fmla="*/ 293 w 495"/>
                <a:gd name="T47" fmla="*/ 34 h 454"/>
                <a:gd name="T48" fmla="*/ 343 w 495"/>
                <a:gd name="T49" fmla="*/ 34 h 4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95" h="454">
                  <a:moveTo>
                    <a:pt x="343" y="34"/>
                  </a:moveTo>
                  <a:lnTo>
                    <a:pt x="478" y="45"/>
                  </a:lnTo>
                  <a:lnTo>
                    <a:pt x="495" y="73"/>
                  </a:lnTo>
                  <a:lnTo>
                    <a:pt x="467" y="106"/>
                  </a:lnTo>
                  <a:lnTo>
                    <a:pt x="394" y="112"/>
                  </a:lnTo>
                  <a:lnTo>
                    <a:pt x="269" y="84"/>
                  </a:lnTo>
                  <a:lnTo>
                    <a:pt x="174" y="50"/>
                  </a:lnTo>
                  <a:lnTo>
                    <a:pt x="112" y="50"/>
                  </a:lnTo>
                  <a:lnTo>
                    <a:pt x="73" y="123"/>
                  </a:lnTo>
                  <a:lnTo>
                    <a:pt x="67" y="207"/>
                  </a:lnTo>
                  <a:lnTo>
                    <a:pt x="79" y="314"/>
                  </a:lnTo>
                  <a:lnTo>
                    <a:pt x="112" y="359"/>
                  </a:lnTo>
                  <a:lnTo>
                    <a:pt x="140" y="376"/>
                  </a:lnTo>
                  <a:lnTo>
                    <a:pt x="129" y="415"/>
                  </a:lnTo>
                  <a:lnTo>
                    <a:pt x="45" y="454"/>
                  </a:lnTo>
                  <a:lnTo>
                    <a:pt x="0" y="432"/>
                  </a:lnTo>
                  <a:lnTo>
                    <a:pt x="6" y="331"/>
                  </a:lnTo>
                  <a:lnTo>
                    <a:pt x="17" y="297"/>
                  </a:lnTo>
                  <a:lnTo>
                    <a:pt x="22" y="168"/>
                  </a:lnTo>
                  <a:lnTo>
                    <a:pt x="39" y="67"/>
                  </a:lnTo>
                  <a:lnTo>
                    <a:pt x="90" y="11"/>
                  </a:lnTo>
                  <a:lnTo>
                    <a:pt x="146" y="0"/>
                  </a:lnTo>
                  <a:lnTo>
                    <a:pt x="225" y="17"/>
                  </a:lnTo>
                  <a:lnTo>
                    <a:pt x="293" y="34"/>
                  </a:lnTo>
                  <a:lnTo>
                    <a:pt x="34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9" name="Freeform 8"/>
            <p:cNvSpPr>
              <a:spLocks/>
            </p:cNvSpPr>
            <p:nvPr/>
          </p:nvSpPr>
          <p:spPr bwMode="auto">
            <a:xfrm>
              <a:off x="3427" y="1403"/>
              <a:ext cx="495" cy="354"/>
            </a:xfrm>
            <a:custGeom>
              <a:avLst/>
              <a:gdLst>
                <a:gd name="T0" fmla="*/ 17 w 495"/>
                <a:gd name="T1" fmla="*/ 11 h 354"/>
                <a:gd name="T2" fmla="*/ 67 w 495"/>
                <a:gd name="T3" fmla="*/ 0 h 354"/>
                <a:gd name="T4" fmla="*/ 84 w 495"/>
                <a:gd name="T5" fmla="*/ 28 h 354"/>
                <a:gd name="T6" fmla="*/ 79 w 495"/>
                <a:gd name="T7" fmla="*/ 96 h 354"/>
                <a:gd name="T8" fmla="*/ 67 w 495"/>
                <a:gd name="T9" fmla="*/ 157 h 354"/>
                <a:gd name="T10" fmla="*/ 79 w 495"/>
                <a:gd name="T11" fmla="*/ 208 h 354"/>
                <a:gd name="T12" fmla="*/ 112 w 495"/>
                <a:gd name="T13" fmla="*/ 264 h 354"/>
                <a:gd name="T14" fmla="*/ 152 w 495"/>
                <a:gd name="T15" fmla="*/ 303 h 354"/>
                <a:gd name="T16" fmla="*/ 180 w 495"/>
                <a:gd name="T17" fmla="*/ 298 h 354"/>
                <a:gd name="T18" fmla="*/ 292 w 495"/>
                <a:gd name="T19" fmla="*/ 202 h 354"/>
                <a:gd name="T20" fmla="*/ 372 w 495"/>
                <a:gd name="T21" fmla="*/ 124 h 354"/>
                <a:gd name="T22" fmla="*/ 428 w 495"/>
                <a:gd name="T23" fmla="*/ 73 h 354"/>
                <a:gd name="T24" fmla="*/ 478 w 495"/>
                <a:gd name="T25" fmla="*/ 73 h 354"/>
                <a:gd name="T26" fmla="*/ 495 w 495"/>
                <a:gd name="T27" fmla="*/ 118 h 354"/>
                <a:gd name="T28" fmla="*/ 456 w 495"/>
                <a:gd name="T29" fmla="*/ 225 h 354"/>
                <a:gd name="T30" fmla="*/ 433 w 495"/>
                <a:gd name="T31" fmla="*/ 247 h 354"/>
                <a:gd name="T32" fmla="*/ 400 w 495"/>
                <a:gd name="T33" fmla="*/ 253 h 354"/>
                <a:gd name="T34" fmla="*/ 372 w 495"/>
                <a:gd name="T35" fmla="*/ 236 h 354"/>
                <a:gd name="T36" fmla="*/ 372 w 495"/>
                <a:gd name="T37" fmla="*/ 185 h 354"/>
                <a:gd name="T38" fmla="*/ 314 w 495"/>
                <a:gd name="T39" fmla="*/ 225 h 354"/>
                <a:gd name="T40" fmla="*/ 225 w 495"/>
                <a:gd name="T41" fmla="*/ 303 h 354"/>
                <a:gd name="T42" fmla="*/ 180 w 495"/>
                <a:gd name="T43" fmla="*/ 337 h 354"/>
                <a:gd name="T44" fmla="*/ 146 w 495"/>
                <a:gd name="T45" fmla="*/ 354 h 354"/>
                <a:gd name="T46" fmla="*/ 124 w 495"/>
                <a:gd name="T47" fmla="*/ 348 h 354"/>
                <a:gd name="T48" fmla="*/ 101 w 495"/>
                <a:gd name="T49" fmla="*/ 332 h 354"/>
                <a:gd name="T50" fmla="*/ 51 w 495"/>
                <a:gd name="T51" fmla="*/ 247 h 354"/>
                <a:gd name="T52" fmla="*/ 28 w 495"/>
                <a:gd name="T53" fmla="*/ 191 h 354"/>
                <a:gd name="T54" fmla="*/ 11 w 495"/>
                <a:gd name="T55" fmla="*/ 135 h 354"/>
                <a:gd name="T56" fmla="*/ 0 w 495"/>
                <a:gd name="T57" fmla="*/ 73 h 354"/>
                <a:gd name="T58" fmla="*/ 0 w 495"/>
                <a:gd name="T59" fmla="*/ 39 h 354"/>
                <a:gd name="T60" fmla="*/ 17 w 495"/>
                <a:gd name="T61" fmla="*/ 11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5" h="354">
                  <a:moveTo>
                    <a:pt x="17" y="11"/>
                  </a:moveTo>
                  <a:lnTo>
                    <a:pt x="67" y="0"/>
                  </a:lnTo>
                  <a:lnTo>
                    <a:pt x="84" y="28"/>
                  </a:lnTo>
                  <a:lnTo>
                    <a:pt x="79" y="96"/>
                  </a:lnTo>
                  <a:lnTo>
                    <a:pt x="67" y="157"/>
                  </a:lnTo>
                  <a:lnTo>
                    <a:pt x="79" y="208"/>
                  </a:lnTo>
                  <a:lnTo>
                    <a:pt x="112" y="264"/>
                  </a:lnTo>
                  <a:lnTo>
                    <a:pt x="152" y="303"/>
                  </a:lnTo>
                  <a:lnTo>
                    <a:pt x="180" y="298"/>
                  </a:lnTo>
                  <a:lnTo>
                    <a:pt x="292" y="202"/>
                  </a:lnTo>
                  <a:lnTo>
                    <a:pt x="372" y="124"/>
                  </a:lnTo>
                  <a:lnTo>
                    <a:pt x="428" y="73"/>
                  </a:lnTo>
                  <a:lnTo>
                    <a:pt x="478" y="73"/>
                  </a:lnTo>
                  <a:lnTo>
                    <a:pt x="495" y="118"/>
                  </a:lnTo>
                  <a:lnTo>
                    <a:pt x="456" y="225"/>
                  </a:lnTo>
                  <a:lnTo>
                    <a:pt x="433" y="247"/>
                  </a:lnTo>
                  <a:lnTo>
                    <a:pt x="400" y="253"/>
                  </a:lnTo>
                  <a:lnTo>
                    <a:pt x="372" y="236"/>
                  </a:lnTo>
                  <a:lnTo>
                    <a:pt x="372" y="185"/>
                  </a:lnTo>
                  <a:lnTo>
                    <a:pt x="314" y="225"/>
                  </a:lnTo>
                  <a:lnTo>
                    <a:pt x="225" y="303"/>
                  </a:lnTo>
                  <a:lnTo>
                    <a:pt x="180" y="337"/>
                  </a:lnTo>
                  <a:lnTo>
                    <a:pt x="146" y="354"/>
                  </a:lnTo>
                  <a:lnTo>
                    <a:pt x="124" y="348"/>
                  </a:lnTo>
                  <a:lnTo>
                    <a:pt x="101" y="332"/>
                  </a:lnTo>
                  <a:lnTo>
                    <a:pt x="51" y="247"/>
                  </a:lnTo>
                  <a:lnTo>
                    <a:pt x="28" y="191"/>
                  </a:lnTo>
                  <a:lnTo>
                    <a:pt x="11" y="135"/>
                  </a:lnTo>
                  <a:lnTo>
                    <a:pt x="0" y="73"/>
                  </a:lnTo>
                  <a:lnTo>
                    <a:pt x="0" y="39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0" name="Freeform 9"/>
            <p:cNvSpPr>
              <a:spLocks/>
            </p:cNvSpPr>
            <p:nvPr/>
          </p:nvSpPr>
          <p:spPr bwMode="auto">
            <a:xfrm>
              <a:off x="3181" y="1773"/>
              <a:ext cx="853" cy="445"/>
            </a:xfrm>
            <a:custGeom>
              <a:avLst/>
              <a:gdLst>
                <a:gd name="T0" fmla="*/ 0 w 853"/>
                <a:gd name="T1" fmla="*/ 17 h 445"/>
                <a:gd name="T2" fmla="*/ 0 w 853"/>
                <a:gd name="T3" fmla="*/ 91 h 445"/>
                <a:gd name="T4" fmla="*/ 56 w 853"/>
                <a:gd name="T5" fmla="*/ 136 h 445"/>
                <a:gd name="T6" fmla="*/ 168 w 853"/>
                <a:gd name="T7" fmla="*/ 147 h 445"/>
                <a:gd name="T8" fmla="*/ 291 w 853"/>
                <a:gd name="T9" fmla="*/ 142 h 445"/>
                <a:gd name="T10" fmla="*/ 370 w 853"/>
                <a:gd name="T11" fmla="*/ 114 h 445"/>
                <a:gd name="T12" fmla="*/ 443 w 853"/>
                <a:gd name="T13" fmla="*/ 73 h 445"/>
                <a:gd name="T14" fmla="*/ 482 w 853"/>
                <a:gd name="T15" fmla="*/ 62 h 445"/>
                <a:gd name="T16" fmla="*/ 499 w 853"/>
                <a:gd name="T17" fmla="*/ 80 h 445"/>
                <a:gd name="T18" fmla="*/ 499 w 853"/>
                <a:gd name="T19" fmla="*/ 147 h 445"/>
                <a:gd name="T20" fmla="*/ 516 w 853"/>
                <a:gd name="T21" fmla="*/ 299 h 445"/>
                <a:gd name="T22" fmla="*/ 549 w 853"/>
                <a:gd name="T23" fmla="*/ 400 h 445"/>
                <a:gd name="T24" fmla="*/ 612 w 853"/>
                <a:gd name="T25" fmla="*/ 445 h 445"/>
                <a:gd name="T26" fmla="*/ 646 w 853"/>
                <a:gd name="T27" fmla="*/ 416 h 445"/>
                <a:gd name="T28" fmla="*/ 713 w 853"/>
                <a:gd name="T29" fmla="*/ 349 h 445"/>
                <a:gd name="T30" fmla="*/ 814 w 853"/>
                <a:gd name="T31" fmla="*/ 282 h 445"/>
                <a:gd name="T32" fmla="*/ 853 w 853"/>
                <a:gd name="T33" fmla="*/ 248 h 445"/>
                <a:gd name="T34" fmla="*/ 842 w 853"/>
                <a:gd name="T35" fmla="*/ 220 h 445"/>
                <a:gd name="T36" fmla="*/ 797 w 853"/>
                <a:gd name="T37" fmla="*/ 237 h 445"/>
                <a:gd name="T38" fmla="*/ 741 w 853"/>
                <a:gd name="T39" fmla="*/ 287 h 445"/>
                <a:gd name="T40" fmla="*/ 634 w 853"/>
                <a:gd name="T41" fmla="*/ 366 h 445"/>
                <a:gd name="T42" fmla="*/ 623 w 853"/>
                <a:gd name="T43" fmla="*/ 388 h 445"/>
                <a:gd name="T44" fmla="*/ 590 w 853"/>
                <a:gd name="T45" fmla="*/ 377 h 445"/>
                <a:gd name="T46" fmla="*/ 555 w 853"/>
                <a:gd name="T47" fmla="*/ 265 h 445"/>
                <a:gd name="T48" fmla="*/ 555 w 853"/>
                <a:gd name="T49" fmla="*/ 142 h 445"/>
                <a:gd name="T50" fmla="*/ 549 w 853"/>
                <a:gd name="T51" fmla="*/ 45 h 445"/>
                <a:gd name="T52" fmla="*/ 516 w 853"/>
                <a:gd name="T53" fmla="*/ 12 h 445"/>
                <a:gd name="T54" fmla="*/ 476 w 853"/>
                <a:gd name="T55" fmla="*/ 0 h 445"/>
                <a:gd name="T56" fmla="*/ 432 w 853"/>
                <a:gd name="T57" fmla="*/ 23 h 445"/>
                <a:gd name="T58" fmla="*/ 297 w 853"/>
                <a:gd name="T59" fmla="*/ 45 h 445"/>
                <a:gd name="T60" fmla="*/ 185 w 853"/>
                <a:gd name="T61" fmla="*/ 51 h 445"/>
                <a:gd name="T62" fmla="*/ 90 w 853"/>
                <a:gd name="T63" fmla="*/ 29 h 445"/>
                <a:gd name="T64" fmla="*/ 45 w 853"/>
                <a:gd name="T65" fmla="*/ 17 h 445"/>
                <a:gd name="T66" fmla="*/ 0 w 853"/>
                <a:gd name="T67" fmla="*/ 17 h 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53" h="445">
                  <a:moveTo>
                    <a:pt x="0" y="17"/>
                  </a:moveTo>
                  <a:lnTo>
                    <a:pt x="0" y="91"/>
                  </a:lnTo>
                  <a:lnTo>
                    <a:pt x="56" y="136"/>
                  </a:lnTo>
                  <a:lnTo>
                    <a:pt x="168" y="147"/>
                  </a:lnTo>
                  <a:lnTo>
                    <a:pt x="291" y="142"/>
                  </a:lnTo>
                  <a:lnTo>
                    <a:pt x="370" y="114"/>
                  </a:lnTo>
                  <a:lnTo>
                    <a:pt x="443" y="73"/>
                  </a:lnTo>
                  <a:lnTo>
                    <a:pt x="482" y="62"/>
                  </a:lnTo>
                  <a:lnTo>
                    <a:pt x="499" y="80"/>
                  </a:lnTo>
                  <a:lnTo>
                    <a:pt x="499" y="147"/>
                  </a:lnTo>
                  <a:lnTo>
                    <a:pt x="516" y="299"/>
                  </a:lnTo>
                  <a:lnTo>
                    <a:pt x="549" y="400"/>
                  </a:lnTo>
                  <a:lnTo>
                    <a:pt x="612" y="445"/>
                  </a:lnTo>
                  <a:lnTo>
                    <a:pt x="646" y="416"/>
                  </a:lnTo>
                  <a:lnTo>
                    <a:pt x="713" y="349"/>
                  </a:lnTo>
                  <a:lnTo>
                    <a:pt x="814" y="282"/>
                  </a:lnTo>
                  <a:lnTo>
                    <a:pt x="853" y="248"/>
                  </a:lnTo>
                  <a:lnTo>
                    <a:pt x="842" y="220"/>
                  </a:lnTo>
                  <a:lnTo>
                    <a:pt x="797" y="237"/>
                  </a:lnTo>
                  <a:lnTo>
                    <a:pt x="741" y="287"/>
                  </a:lnTo>
                  <a:lnTo>
                    <a:pt x="634" y="366"/>
                  </a:lnTo>
                  <a:lnTo>
                    <a:pt x="623" y="388"/>
                  </a:lnTo>
                  <a:lnTo>
                    <a:pt x="590" y="377"/>
                  </a:lnTo>
                  <a:lnTo>
                    <a:pt x="555" y="265"/>
                  </a:lnTo>
                  <a:lnTo>
                    <a:pt x="555" y="142"/>
                  </a:lnTo>
                  <a:lnTo>
                    <a:pt x="549" y="45"/>
                  </a:lnTo>
                  <a:lnTo>
                    <a:pt x="516" y="12"/>
                  </a:lnTo>
                  <a:lnTo>
                    <a:pt x="476" y="0"/>
                  </a:lnTo>
                  <a:lnTo>
                    <a:pt x="432" y="23"/>
                  </a:lnTo>
                  <a:lnTo>
                    <a:pt x="297" y="45"/>
                  </a:lnTo>
                  <a:lnTo>
                    <a:pt x="185" y="51"/>
                  </a:lnTo>
                  <a:lnTo>
                    <a:pt x="90" y="29"/>
                  </a:lnTo>
                  <a:lnTo>
                    <a:pt x="45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1" name="Freeform 10"/>
            <p:cNvSpPr>
              <a:spLocks/>
            </p:cNvSpPr>
            <p:nvPr/>
          </p:nvSpPr>
          <p:spPr bwMode="auto">
            <a:xfrm>
              <a:off x="2500" y="1656"/>
              <a:ext cx="776" cy="467"/>
            </a:xfrm>
            <a:custGeom>
              <a:avLst/>
              <a:gdLst>
                <a:gd name="T0" fmla="*/ 607 w 776"/>
                <a:gd name="T1" fmla="*/ 315 h 467"/>
                <a:gd name="T2" fmla="*/ 663 w 776"/>
                <a:gd name="T3" fmla="*/ 180 h 467"/>
                <a:gd name="T4" fmla="*/ 720 w 776"/>
                <a:gd name="T5" fmla="*/ 112 h 467"/>
                <a:gd name="T6" fmla="*/ 776 w 776"/>
                <a:gd name="T7" fmla="*/ 124 h 467"/>
                <a:gd name="T8" fmla="*/ 776 w 776"/>
                <a:gd name="T9" fmla="*/ 209 h 467"/>
                <a:gd name="T10" fmla="*/ 703 w 776"/>
                <a:gd name="T11" fmla="*/ 315 h 467"/>
                <a:gd name="T12" fmla="*/ 629 w 776"/>
                <a:gd name="T13" fmla="*/ 428 h 467"/>
                <a:gd name="T14" fmla="*/ 584 w 776"/>
                <a:gd name="T15" fmla="*/ 456 h 467"/>
                <a:gd name="T16" fmla="*/ 528 w 776"/>
                <a:gd name="T17" fmla="*/ 467 h 467"/>
                <a:gd name="T18" fmla="*/ 483 w 776"/>
                <a:gd name="T19" fmla="*/ 461 h 467"/>
                <a:gd name="T20" fmla="*/ 438 w 776"/>
                <a:gd name="T21" fmla="*/ 433 h 467"/>
                <a:gd name="T22" fmla="*/ 382 w 776"/>
                <a:gd name="T23" fmla="*/ 372 h 467"/>
                <a:gd name="T24" fmla="*/ 315 w 776"/>
                <a:gd name="T25" fmla="*/ 265 h 467"/>
                <a:gd name="T26" fmla="*/ 248 w 776"/>
                <a:gd name="T27" fmla="*/ 163 h 467"/>
                <a:gd name="T28" fmla="*/ 220 w 776"/>
                <a:gd name="T29" fmla="*/ 90 h 467"/>
                <a:gd name="T30" fmla="*/ 203 w 776"/>
                <a:gd name="T31" fmla="*/ 90 h 467"/>
                <a:gd name="T32" fmla="*/ 169 w 776"/>
                <a:gd name="T33" fmla="*/ 157 h 467"/>
                <a:gd name="T34" fmla="*/ 113 w 776"/>
                <a:gd name="T35" fmla="*/ 209 h 467"/>
                <a:gd name="T36" fmla="*/ 62 w 776"/>
                <a:gd name="T37" fmla="*/ 242 h 467"/>
                <a:gd name="T38" fmla="*/ 11 w 776"/>
                <a:gd name="T39" fmla="*/ 242 h 467"/>
                <a:gd name="T40" fmla="*/ 0 w 776"/>
                <a:gd name="T41" fmla="*/ 226 h 467"/>
                <a:gd name="T42" fmla="*/ 11 w 776"/>
                <a:gd name="T43" fmla="*/ 209 h 467"/>
                <a:gd name="T44" fmla="*/ 62 w 776"/>
                <a:gd name="T45" fmla="*/ 198 h 467"/>
                <a:gd name="T46" fmla="*/ 124 w 776"/>
                <a:gd name="T47" fmla="*/ 146 h 467"/>
                <a:gd name="T48" fmla="*/ 164 w 776"/>
                <a:gd name="T49" fmla="*/ 79 h 467"/>
                <a:gd name="T50" fmla="*/ 192 w 776"/>
                <a:gd name="T51" fmla="*/ 17 h 467"/>
                <a:gd name="T52" fmla="*/ 214 w 776"/>
                <a:gd name="T53" fmla="*/ 0 h 467"/>
                <a:gd name="T54" fmla="*/ 248 w 776"/>
                <a:gd name="T55" fmla="*/ 0 h 467"/>
                <a:gd name="T56" fmla="*/ 259 w 776"/>
                <a:gd name="T57" fmla="*/ 45 h 467"/>
                <a:gd name="T58" fmla="*/ 276 w 776"/>
                <a:gd name="T59" fmla="*/ 118 h 467"/>
                <a:gd name="T60" fmla="*/ 298 w 776"/>
                <a:gd name="T61" fmla="*/ 180 h 467"/>
                <a:gd name="T62" fmla="*/ 354 w 776"/>
                <a:gd name="T63" fmla="*/ 254 h 467"/>
                <a:gd name="T64" fmla="*/ 405 w 776"/>
                <a:gd name="T65" fmla="*/ 315 h 467"/>
                <a:gd name="T66" fmla="*/ 455 w 776"/>
                <a:gd name="T67" fmla="*/ 383 h 467"/>
                <a:gd name="T68" fmla="*/ 511 w 776"/>
                <a:gd name="T69" fmla="*/ 416 h 467"/>
                <a:gd name="T70" fmla="*/ 545 w 776"/>
                <a:gd name="T71" fmla="*/ 422 h 467"/>
                <a:gd name="T72" fmla="*/ 573 w 776"/>
                <a:gd name="T73" fmla="*/ 405 h 467"/>
                <a:gd name="T74" fmla="*/ 607 w 776"/>
                <a:gd name="T75" fmla="*/ 315 h 4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6" h="467">
                  <a:moveTo>
                    <a:pt x="607" y="315"/>
                  </a:moveTo>
                  <a:lnTo>
                    <a:pt x="663" y="180"/>
                  </a:lnTo>
                  <a:lnTo>
                    <a:pt x="720" y="112"/>
                  </a:lnTo>
                  <a:lnTo>
                    <a:pt x="776" y="124"/>
                  </a:lnTo>
                  <a:lnTo>
                    <a:pt x="776" y="209"/>
                  </a:lnTo>
                  <a:lnTo>
                    <a:pt x="703" y="315"/>
                  </a:lnTo>
                  <a:lnTo>
                    <a:pt x="629" y="428"/>
                  </a:lnTo>
                  <a:lnTo>
                    <a:pt x="584" y="456"/>
                  </a:lnTo>
                  <a:lnTo>
                    <a:pt x="528" y="467"/>
                  </a:lnTo>
                  <a:lnTo>
                    <a:pt x="483" y="461"/>
                  </a:lnTo>
                  <a:lnTo>
                    <a:pt x="438" y="433"/>
                  </a:lnTo>
                  <a:lnTo>
                    <a:pt x="382" y="372"/>
                  </a:lnTo>
                  <a:lnTo>
                    <a:pt x="315" y="265"/>
                  </a:lnTo>
                  <a:lnTo>
                    <a:pt x="248" y="163"/>
                  </a:lnTo>
                  <a:lnTo>
                    <a:pt x="220" y="90"/>
                  </a:lnTo>
                  <a:lnTo>
                    <a:pt x="203" y="90"/>
                  </a:lnTo>
                  <a:lnTo>
                    <a:pt x="169" y="157"/>
                  </a:lnTo>
                  <a:lnTo>
                    <a:pt x="113" y="209"/>
                  </a:lnTo>
                  <a:lnTo>
                    <a:pt x="62" y="242"/>
                  </a:lnTo>
                  <a:lnTo>
                    <a:pt x="11" y="242"/>
                  </a:lnTo>
                  <a:lnTo>
                    <a:pt x="0" y="226"/>
                  </a:lnTo>
                  <a:lnTo>
                    <a:pt x="11" y="209"/>
                  </a:lnTo>
                  <a:lnTo>
                    <a:pt x="62" y="198"/>
                  </a:lnTo>
                  <a:lnTo>
                    <a:pt x="124" y="146"/>
                  </a:lnTo>
                  <a:lnTo>
                    <a:pt x="164" y="79"/>
                  </a:lnTo>
                  <a:lnTo>
                    <a:pt x="192" y="17"/>
                  </a:lnTo>
                  <a:lnTo>
                    <a:pt x="214" y="0"/>
                  </a:lnTo>
                  <a:lnTo>
                    <a:pt x="248" y="0"/>
                  </a:lnTo>
                  <a:lnTo>
                    <a:pt x="259" y="45"/>
                  </a:lnTo>
                  <a:lnTo>
                    <a:pt x="276" y="118"/>
                  </a:lnTo>
                  <a:lnTo>
                    <a:pt x="298" y="180"/>
                  </a:lnTo>
                  <a:lnTo>
                    <a:pt x="354" y="254"/>
                  </a:lnTo>
                  <a:lnTo>
                    <a:pt x="405" y="315"/>
                  </a:lnTo>
                  <a:lnTo>
                    <a:pt x="455" y="383"/>
                  </a:lnTo>
                  <a:lnTo>
                    <a:pt x="511" y="416"/>
                  </a:lnTo>
                  <a:lnTo>
                    <a:pt x="545" y="422"/>
                  </a:lnTo>
                  <a:lnTo>
                    <a:pt x="573" y="405"/>
                  </a:lnTo>
                  <a:lnTo>
                    <a:pt x="607" y="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2" name="Freeform 11"/>
            <p:cNvSpPr>
              <a:spLocks/>
            </p:cNvSpPr>
            <p:nvPr/>
          </p:nvSpPr>
          <p:spPr bwMode="auto">
            <a:xfrm flipH="1">
              <a:off x="3259" y="920"/>
              <a:ext cx="421" cy="405"/>
            </a:xfrm>
            <a:custGeom>
              <a:avLst/>
              <a:gdLst>
                <a:gd name="T0" fmla="*/ 157 w 421"/>
                <a:gd name="T1" fmla="*/ 123 h 405"/>
                <a:gd name="T2" fmla="*/ 207 w 421"/>
                <a:gd name="T3" fmla="*/ 45 h 405"/>
                <a:gd name="T4" fmla="*/ 252 w 421"/>
                <a:gd name="T5" fmla="*/ 17 h 405"/>
                <a:gd name="T6" fmla="*/ 325 w 421"/>
                <a:gd name="T7" fmla="*/ 0 h 405"/>
                <a:gd name="T8" fmla="*/ 387 w 421"/>
                <a:gd name="T9" fmla="*/ 22 h 405"/>
                <a:gd name="T10" fmla="*/ 409 w 421"/>
                <a:gd name="T11" fmla="*/ 56 h 405"/>
                <a:gd name="T12" fmla="*/ 421 w 421"/>
                <a:gd name="T13" fmla="*/ 101 h 405"/>
                <a:gd name="T14" fmla="*/ 421 w 421"/>
                <a:gd name="T15" fmla="*/ 168 h 405"/>
                <a:gd name="T16" fmla="*/ 404 w 421"/>
                <a:gd name="T17" fmla="*/ 269 h 405"/>
                <a:gd name="T18" fmla="*/ 353 w 421"/>
                <a:gd name="T19" fmla="*/ 349 h 405"/>
                <a:gd name="T20" fmla="*/ 297 w 421"/>
                <a:gd name="T21" fmla="*/ 394 h 405"/>
                <a:gd name="T22" fmla="*/ 230 w 421"/>
                <a:gd name="T23" fmla="*/ 405 h 405"/>
                <a:gd name="T24" fmla="*/ 185 w 421"/>
                <a:gd name="T25" fmla="*/ 394 h 405"/>
                <a:gd name="T26" fmla="*/ 157 w 421"/>
                <a:gd name="T27" fmla="*/ 343 h 405"/>
                <a:gd name="T28" fmla="*/ 145 w 421"/>
                <a:gd name="T29" fmla="*/ 264 h 405"/>
                <a:gd name="T30" fmla="*/ 145 w 421"/>
                <a:gd name="T31" fmla="*/ 174 h 405"/>
                <a:gd name="T32" fmla="*/ 0 w 421"/>
                <a:gd name="T33" fmla="*/ 180 h 405"/>
                <a:gd name="T34" fmla="*/ 11 w 421"/>
                <a:gd name="T35" fmla="*/ 151 h 405"/>
                <a:gd name="T36" fmla="*/ 151 w 421"/>
                <a:gd name="T37" fmla="*/ 146 h 405"/>
                <a:gd name="T38" fmla="*/ 157 w 421"/>
                <a:gd name="T39" fmla="*/ 123 h 4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1" h="405">
                  <a:moveTo>
                    <a:pt x="157" y="123"/>
                  </a:moveTo>
                  <a:lnTo>
                    <a:pt x="207" y="45"/>
                  </a:lnTo>
                  <a:lnTo>
                    <a:pt x="252" y="17"/>
                  </a:lnTo>
                  <a:lnTo>
                    <a:pt x="325" y="0"/>
                  </a:lnTo>
                  <a:lnTo>
                    <a:pt x="387" y="22"/>
                  </a:lnTo>
                  <a:lnTo>
                    <a:pt x="409" y="56"/>
                  </a:lnTo>
                  <a:lnTo>
                    <a:pt x="421" y="101"/>
                  </a:lnTo>
                  <a:lnTo>
                    <a:pt x="421" y="168"/>
                  </a:lnTo>
                  <a:lnTo>
                    <a:pt x="404" y="269"/>
                  </a:lnTo>
                  <a:lnTo>
                    <a:pt x="353" y="349"/>
                  </a:lnTo>
                  <a:lnTo>
                    <a:pt x="297" y="394"/>
                  </a:lnTo>
                  <a:lnTo>
                    <a:pt x="230" y="405"/>
                  </a:lnTo>
                  <a:lnTo>
                    <a:pt x="185" y="394"/>
                  </a:lnTo>
                  <a:lnTo>
                    <a:pt x="157" y="343"/>
                  </a:lnTo>
                  <a:lnTo>
                    <a:pt x="145" y="264"/>
                  </a:lnTo>
                  <a:lnTo>
                    <a:pt x="145" y="174"/>
                  </a:lnTo>
                  <a:lnTo>
                    <a:pt x="0" y="180"/>
                  </a:lnTo>
                  <a:lnTo>
                    <a:pt x="11" y="151"/>
                  </a:lnTo>
                  <a:lnTo>
                    <a:pt x="151" y="146"/>
                  </a:lnTo>
                  <a:lnTo>
                    <a:pt x="157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4" name="Text Box 1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Transmission: What features do we seek?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Distance:</a:t>
            </a:r>
            <a:r>
              <a:rPr lang="en-US" altLang="en-US" sz="2400" b="1">
                <a:latin typeface="Tahoma" pitchFamily="34" charset="0"/>
              </a:rPr>
              <a:t> Process plants can extend over 1000’s of meters.  The transmission must be capable of these distances.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Good news</a:t>
            </a:r>
            <a:r>
              <a:rPr lang="en-US" altLang="en-US" sz="2400" b="1">
                <a:latin typeface="Tahoma" pitchFamily="34" charset="0"/>
              </a:rPr>
              <a:t>: Electronic transmission via “hard wire” has a large enough range.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Caution</a:t>
            </a:r>
            <a:r>
              <a:rPr lang="en-US" altLang="en-US" sz="2400" b="1">
                <a:latin typeface="Tahoma" pitchFamily="34" charset="0"/>
              </a:rPr>
              <a:t>: Pneumatic signals have limited range.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Note:</a:t>
            </a:r>
            <a:r>
              <a:rPr lang="en-US" altLang="en-US" sz="2400" b="1">
                <a:latin typeface="Tahoma" pitchFamily="34" charset="0"/>
              </a:rPr>
              <a:t> Telemetry is not now widely used for process control.  It is used for monitoring remote equipment (wells)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Transmission: What features do we seek?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24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Interoperability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When you purchase one loop element from a company, do you want to buy all other elements from the same company for the life of the plant?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NO!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Standards are recognized so that equipment from various manufacturers can be used interchangeably.  This was easy for older, analog technology.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Standards are available for digital technology.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Transmission: What features do we seek?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026"/>
          <p:cNvSpPr txBox="1">
            <a:spLocks noChangeArrowheads="1"/>
          </p:cNvSpPr>
          <p:nvPr/>
        </p:nvSpPr>
        <p:spPr bwMode="auto">
          <a:xfrm>
            <a:off x="228600" y="304800"/>
            <a:ext cx="8763000" cy="10144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Transmission: Two typical designs.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Life is exciting during a revolution!</a:t>
            </a:r>
          </a:p>
        </p:txBody>
      </p:sp>
      <p:grpSp>
        <p:nvGrpSpPr>
          <p:cNvPr id="77827" name="Group 1027"/>
          <p:cNvGrpSpPr>
            <a:grpSpLocks/>
          </p:cNvGrpSpPr>
          <p:nvPr/>
        </p:nvGrpSpPr>
        <p:grpSpPr bwMode="auto">
          <a:xfrm>
            <a:off x="5105400" y="2895600"/>
            <a:ext cx="3276600" cy="2743200"/>
            <a:chOff x="2544" y="1104"/>
            <a:chExt cx="2784" cy="2208"/>
          </a:xfrm>
        </p:grpSpPr>
        <p:pic>
          <p:nvPicPr>
            <p:cNvPr id="77839" name="Picture 1028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1104"/>
              <a:ext cx="2562" cy="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40" name="Rectangle 1029"/>
            <p:cNvSpPr>
              <a:spLocks noChangeArrowheads="1"/>
            </p:cNvSpPr>
            <p:nvPr/>
          </p:nvSpPr>
          <p:spPr bwMode="auto">
            <a:xfrm>
              <a:off x="2544" y="1285"/>
              <a:ext cx="1208" cy="1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77841" name="Object 1030"/>
            <p:cNvGraphicFramePr>
              <a:graphicFrameLocks noChangeAspect="1"/>
            </p:cNvGraphicFramePr>
            <p:nvPr/>
          </p:nvGraphicFramePr>
          <p:xfrm>
            <a:off x="2544" y="1719"/>
            <a:ext cx="1342" cy="1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7" name="Clip" r:id="rId5" imgW="2747727" imgH="2362954" progId="MS_ClipArt_Gallery.5">
                    <p:embed/>
                  </p:oleObj>
                </mc:Choice>
                <mc:Fallback>
                  <p:oleObj name="Clip" r:id="rId5" imgW="2747727" imgH="2362954" progId="MS_ClipArt_Gallery.5">
                    <p:embed/>
                    <p:pic>
                      <p:nvPicPr>
                        <p:cNvPr id="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719"/>
                          <a:ext cx="1342" cy="1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42" name="Text Box 1031"/>
            <p:cNvSpPr txBox="1">
              <a:spLocks noChangeArrowheads="1"/>
            </p:cNvSpPr>
            <p:nvPr/>
          </p:nvSpPr>
          <p:spPr bwMode="auto">
            <a:xfrm>
              <a:off x="2640" y="1296"/>
              <a:ext cx="100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 b="1"/>
            </a:p>
          </p:txBody>
        </p:sp>
        <p:sp>
          <p:nvSpPr>
            <p:cNvPr id="77843" name="Rectangle 1032"/>
            <p:cNvSpPr>
              <a:spLocks noChangeArrowheads="1"/>
            </p:cNvSpPr>
            <p:nvPr/>
          </p:nvSpPr>
          <p:spPr bwMode="auto">
            <a:xfrm>
              <a:off x="4791" y="2588"/>
              <a:ext cx="537" cy="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7844" name="Rectangle 1033"/>
            <p:cNvSpPr>
              <a:spLocks noChangeArrowheads="1"/>
            </p:cNvSpPr>
            <p:nvPr/>
          </p:nvSpPr>
          <p:spPr bwMode="auto">
            <a:xfrm>
              <a:off x="2590" y="3094"/>
              <a:ext cx="591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77828" name="Group 1043"/>
          <p:cNvGrpSpPr>
            <a:grpSpLocks/>
          </p:cNvGrpSpPr>
          <p:nvPr/>
        </p:nvGrpSpPr>
        <p:grpSpPr bwMode="auto">
          <a:xfrm>
            <a:off x="609600" y="2895600"/>
            <a:ext cx="3276600" cy="2743200"/>
            <a:chOff x="384" y="2112"/>
            <a:chExt cx="2064" cy="1728"/>
          </a:xfrm>
        </p:grpSpPr>
        <p:pic>
          <p:nvPicPr>
            <p:cNvPr id="77834" name="Picture 1035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112"/>
              <a:ext cx="1899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5" name="Rectangle 1036"/>
            <p:cNvSpPr>
              <a:spLocks noChangeArrowheads="1"/>
            </p:cNvSpPr>
            <p:nvPr/>
          </p:nvSpPr>
          <p:spPr bwMode="auto">
            <a:xfrm>
              <a:off x="384" y="2254"/>
              <a:ext cx="896" cy="1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77836" name="Object 1037"/>
            <p:cNvGraphicFramePr>
              <a:graphicFrameLocks noChangeAspect="1"/>
            </p:cNvGraphicFramePr>
            <p:nvPr/>
          </p:nvGraphicFramePr>
          <p:xfrm>
            <a:off x="384" y="2593"/>
            <a:ext cx="995" cy="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8" name="Clip" r:id="rId7" imgW="2747727" imgH="2362954" progId="MS_ClipArt_Gallery.5">
                    <p:embed/>
                  </p:oleObj>
                </mc:Choice>
                <mc:Fallback>
                  <p:oleObj name="Clip" r:id="rId7" imgW="2747727" imgH="2362954" progId="MS_ClipArt_Gallery.5">
                    <p:embed/>
                    <p:pic>
                      <p:nvPicPr>
                        <p:cNvPr id="0" name="Object 10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593"/>
                          <a:ext cx="995" cy="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37" name="Rectangle 1039"/>
            <p:cNvSpPr>
              <a:spLocks noChangeArrowheads="1"/>
            </p:cNvSpPr>
            <p:nvPr/>
          </p:nvSpPr>
          <p:spPr bwMode="auto">
            <a:xfrm>
              <a:off x="2050" y="3273"/>
              <a:ext cx="398" cy="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7838" name="Rectangle 1040"/>
            <p:cNvSpPr>
              <a:spLocks noChangeArrowheads="1"/>
            </p:cNvSpPr>
            <p:nvPr/>
          </p:nvSpPr>
          <p:spPr bwMode="auto">
            <a:xfrm>
              <a:off x="418" y="3669"/>
              <a:ext cx="438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7829" name="Line 1041"/>
          <p:cNvSpPr>
            <a:spLocks noChangeShapeType="1"/>
          </p:cNvSpPr>
          <p:nvPr/>
        </p:nvSpPr>
        <p:spPr bwMode="auto">
          <a:xfrm>
            <a:off x="4572000" y="1447800"/>
            <a:ext cx="0" cy="5222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Text Box 1044"/>
          <p:cNvSpPr txBox="1">
            <a:spLocks noChangeArrowheads="1"/>
          </p:cNvSpPr>
          <p:nvPr/>
        </p:nvSpPr>
        <p:spPr bwMode="auto">
          <a:xfrm>
            <a:off x="533400" y="1828800"/>
            <a:ext cx="373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Analog transmission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Continuous electronic signal</a:t>
            </a:r>
          </a:p>
        </p:txBody>
      </p:sp>
      <p:sp>
        <p:nvSpPr>
          <p:cNvPr id="77831" name="Text Box 1045"/>
          <p:cNvSpPr txBox="1">
            <a:spLocks noChangeArrowheads="1"/>
          </p:cNvSpPr>
          <p:nvPr/>
        </p:nvSpPr>
        <p:spPr bwMode="auto">
          <a:xfrm>
            <a:off x="4953000" y="1828800"/>
            <a:ext cx="373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Digital transmission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Digital numeric representation</a:t>
            </a:r>
          </a:p>
        </p:txBody>
      </p:sp>
      <p:sp>
        <p:nvSpPr>
          <p:cNvPr id="77832" name="Text Box 1046"/>
          <p:cNvSpPr txBox="1">
            <a:spLocks noChangeArrowheads="1"/>
          </p:cNvSpPr>
          <p:nvPr/>
        </p:nvSpPr>
        <p:spPr bwMode="auto">
          <a:xfrm>
            <a:off x="381000" y="548640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Older technology, but widely employed and will be in use for decades</a:t>
            </a:r>
          </a:p>
        </p:txBody>
      </p:sp>
      <p:sp>
        <p:nvSpPr>
          <p:cNvPr id="77833" name="Text Box 1047"/>
          <p:cNvSpPr txBox="1">
            <a:spLocks noChangeArrowheads="1"/>
          </p:cNvSpPr>
          <p:nvPr/>
        </p:nvSpPr>
        <p:spPr bwMode="auto">
          <a:xfrm>
            <a:off x="4876800" y="548640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Newer technology, generally used in new facilities and when replacing analog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8675"/>
            <a:ext cx="7972425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228600" y="2286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latin typeface="Tahoma" pitchFamily="34" charset="0"/>
              </a:rPr>
              <a:t>Loop Elements: A Typical Analog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41"/>
          <p:cNvSpPr>
            <a:spLocks noChangeArrowheads="1"/>
          </p:cNvSpPr>
          <p:nvPr/>
        </p:nvSpPr>
        <p:spPr bwMode="auto">
          <a:xfrm>
            <a:off x="7426325" y="6037263"/>
            <a:ext cx="1052513" cy="609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5" name="Rectangle 842"/>
          <p:cNvSpPr>
            <a:spLocks noChangeArrowheads="1"/>
          </p:cNvSpPr>
          <p:nvPr/>
        </p:nvSpPr>
        <p:spPr bwMode="auto">
          <a:xfrm>
            <a:off x="6418263" y="6037263"/>
            <a:ext cx="1052512" cy="609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6" name="Rectangle 840"/>
          <p:cNvSpPr>
            <a:spLocks noChangeArrowheads="1"/>
          </p:cNvSpPr>
          <p:nvPr/>
        </p:nvSpPr>
        <p:spPr bwMode="auto">
          <a:xfrm>
            <a:off x="7243763" y="889000"/>
            <a:ext cx="1052512" cy="6096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7" name="Rectangle 836"/>
          <p:cNvSpPr>
            <a:spLocks noChangeArrowheads="1"/>
          </p:cNvSpPr>
          <p:nvPr/>
        </p:nvSpPr>
        <p:spPr bwMode="auto">
          <a:xfrm>
            <a:off x="6248400" y="884238"/>
            <a:ext cx="990600" cy="609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82" name="Text Box 19"/>
          <p:cNvSpPr txBox="1">
            <a:spLocks noChangeArrowheads="1"/>
          </p:cNvSpPr>
          <p:nvPr/>
        </p:nvSpPr>
        <p:spPr bwMode="auto">
          <a:xfrm>
            <a:off x="228600" y="2286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 smtClean="0">
                <a:latin typeface="Tahoma" pitchFamily="34" charset="0"/>
              </a:rPr>
              <a:t>Loop Elements: A Typical Digital Loop</a:t>
            </a:r>
          </a:p>
        </p:txBody>
      </p:sp>
      <p:graphicFrame>
        <p:nvGraphicFramePr>
          <p:cNvPr id="79879" name="Object 783"/>
          <p:cNvGraphicFramePr>
            <a:graphicFrameLocks noChangeAspect="1"/>
          </p:cNvGraphicFramePr>
          <p:nvPr/>
        </p:nvGraphicFramePr>
        <p:xfrm>
          <a:off x="1447800" y="1916113"/>
          <a:ext cx="1023938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8" name="Visio" r:id="rId4" imgW="1461044" imgH="3056790" progId="Visio.Drawing.6">
                  <p:embed/>
                </p:oleObj>
              </mc:Choice>
              <mc:Fallback>
                <p:oleObj name="Visio" r:id="rId4" imgW="1461044" imgH="3056790" progId="Visio.Drawing.6">
                  <p:embed/>
                  <p:pic>
                    <p:nvPicPr>
                      <p:cNvPr id="0" name="Object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16113"/>
                        <a:ext cx="1023938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80" name="Group 784"/>
          <p:cNvGrpSpPr>
            <a:grpSpLocks/>
          </p:cNvGrpSpPr>
          <p:nvPr/>
        </p:nvGrpSpPr>
        <p:grpSpPr bwMode="auto">
          <a:xfrm rot="5400000">
            <a:off x="2120900" y="4700588"/>
            <a:ext cx="447675" cy="304800"/>
            <a:chOff x="874" y="2746"/>
            <a:chExt cx="432" cy="324"/>
          </a:xfrm>
        </p:grpSpPr>
        <p:sp>
          <p:nvSpPr>
            <p:cNvPr id="79922" name="Freeform 785"/>
            <p:cNvSpPr>
              <a:spLocks noEditPoints="1"/>
            </p:cNvSpPr>
            <p:nvPr/>
          </p:nvSpPr>
          <p:spPr bwMode="auto">
            <a:xfrm>
              <a:off x="874" y="2746"/>
              <a:ext cx="432" cy="324"/>
            </a:xfrm>
            <a:custGeom>
              <a:avLst/>
              <a:gdLst>
                <a:gd name="T0" fmla="*/ 0 w 1295"/>
                <a:gd name="T1" fmla="*/ 0 h 971"/>
                <a:gd name="T2" fmla="*/ 0 w 1295"/>
                <a:gd name="T3" fmla="*/ 0 h 971"/>
                <a:gd name="T4" fmla="*/ 0 w 1295"/>
                <a:gd name="T5" fmla="*/ 0 h 971"/>
                <a:gd name="T6" fmla="*/ 0 w 1295"/>
                <a:gd name="T7" fmla="*/ 0 h 971"/>
                <a:gd name="T8" fmla="*/ 0 w 1295"/>
                <a:gd name="T9" fmla="*/ 0 h 971"/>
                <a:gd name="T10" fmla="*/ 0 w 1295"/>
                <a:gd name="T11" fmla="*/ 0 h 971"/>
                <a:gd name="T12" fmla="*/ 0 w 1295"/>
                <a:gd name="T13" fmla="*/ 0 h 971"/>
                <a:gd name="T14" fmla="*/ 0 w 1295"/>
                <a:gd name="T15" fmla="*/ 0 h 971"/>
                <a:gd name="T16" fmla="*/ 0 w 1295"/>
                <a:gd name="T17" fmla="*/ 0 h 971"/>
                <a:gd name="T18" fmla="*/ 0 w 1295"/>
                <a:gd name="T19" fmla="*/ 0 h 971"/>
                <a:gd name="T20" fmla="*/ 0 w 1295"/>
                <a:gd name="T21" fmla="*/ 0 h 971"/>
                <a:gd name="T22" fmla="*/ 0 w 1295"/>
                <a:gd name="T23" fmla="*/ 0 h 971"/>
                <a:gd name="T24" fmla="*/ 0 w 1295"/>
                <a:gd name="T25" fmla="*/ 0 h 971"/>
                <a:gd name="T26" fmla="*/ 0 w 1295"/>
                <a:gd name="T27" fmla="*/ 0 h 971"/>
                <a:gd name="T28" fmla="*/ 0 w 1295"/>
                <a:gd name="T29" fmla="*/ 0 h 971"/>
                <a:gd name="T30" fmla="*/ 0 w 1295"/>
                <a:gd name="T31" fmla="*/ 0 h 971"/>
                <a:gd name="T32" fmla="*/ 0 w 1295"/>
                <a:gd name="T33" fmla="*/ 0 h 971"/>
                <a:gd name="T34" fmla="*/ 0 w 1295"/>
                <a:gd name="T35" fmla="*/ 0 h 971"/>
                <a:gd name="T36" fmla="*/ 0 w 1295"/>
                <a:gd name="T37" fmla="*/ 0 h 971"/>
                <a:gd name="T38" fmla="*/ 0 w 1295"/>
                <a:gd name="T39" fmla="*/ 0 h 971"/>
                <a:gd name="T40" fmla="*/ 0 w 1295"/>
                <a:gd name="T41" fmla="*/ 0 h 971"/>
                <a:gd name="T42" fmla="*/ 0 w 1295"/>
                <a:gd name="T43" fmla="*/ 0 h 971"/>
                <a:gd name="T44" fmla="*/ 0 w 1295"/>
                <a:gd name="T45" fmla="*/ 0 h 971"/>
                <a:gd name="T46" fmla="*/ 0 w 1295"/>
                <a:gd name="T47" fmla="*/ 0 h 971"/>
                <a:gd name="T48" fmla="*/ 0 w 1295"/>
                <a:gd name="T49" fmla="*/ 0 h 971"/>
                <a:gd name="T50" fmla="*/ 0 w 1295"/>
                <a:gd name="T51" fmla="*/ 0 h 971"/>
                <a:gd name="T52" fmla="*/ 0 w 1295"/>
                <a:gd name="T53" fmla="*/ 0 h 971"/>
                <a:gd name="T54" fmla="*/ 0 w 1295"/>
                <a:gd name="T55" fmla="*/ 0 h 971"/>
                <a:gd name="T56" fmla="*/ 0 w 1295"/>
                <a:gd name="T57" fmla="*/ 0 h 971"/>
                <a:gd name="T58" fmla="*/ 0 w 1295"/>
                <a:gd name="T59" fmla="*/ 0 h 971"/>
                <a:gd name="T60" fmla="*/ 0 w 1295"/>
                <a:gd name="T61" fmla="*/ 0 h 971"/>
                <a:gd name="T62" fmla="*/ 0 w 1295"/>
                <a:gd name="T63" fmla="*/ 0 h 971"/>
                <a:gd name="T64" fmla="*/ 0 w 1295"/>
                <a:gd name="T65" fmla="*/ 0 h 971"/>
                <a:gd name="T66" fmla="*/ 0 w 1295"/>
                <a:gd name="T67" fmla="*/ 0 h 971"/>
                <a:gd name="T68" fmla="*/ 0 w 1295"/>
                <a:gd name="T69" fmla="*/ 0 h 971"/>
                <a:gd name="T70" fmla="*/ 0 w 1295"/>
                <a:gd name="T71" fmla="*/ 0 h 971"/>
                <a:gd name="T72" fmla="*/ 0 w 1295"/>
                <a:gd name="T73" fmla="*/ 0 h 971"/>
                <a:gd name="T74" fmla="*/ 0 w 1295"/>
                <a:gd name="T75" fmla="*/ 0 h 971"/>
                <a:gd name="T76" fmla="*/ 0 w 1295"/>
                <a:gd name="T77" fmla="*/ 0 h 971"/>
                <a:gd name="T78" fmla="*/ 0 w 1295"/>
                <a:gd name="T79" fmla="*/ 0 h 971"/>
                <a:gd name="T80" fmla="*/ 0 w 1295"/>
                <a:gd name="T81" fmla="*/ 0 h 971"/>
                <a:gd name="T82" fmla="*/ 0 w 1295"/>
                <a:gd name="T83" fmla="*/ 0 h 971"/>
                <a:gd name="T84" fmla="*/ 0 w 1295"/>
                <a:gd name="T85" fmla="*/ 0 h 971"/>
                <a:gd name="T86" fmla="*/ 0 w 1295"/>
                <a:gd name="T87" fmla="*/ 0 h 971"/>
                <a:gd name="T88" fmla="*/ 0 w 1295"/>
                <a:gd name="T89" fmla="*/ 0 h 971"/>
                <a:gd name="T90" fmla="*/ 0 w 1295"/>
                <a:gd name="T91" fmla="*/ 0 h 971"/>
                <a:gd name="T92" fmla="*/ 0 w 1295"/>
                <a:gd name="T93" fmla="*/ 0 h 971"/>
                <a:gd name="T94" fmla="*/ 0 w 1295"/>
                <a:gd name="T95" fmla="*/ 0 h 971"/>
                <a:gd name="T96" fmla="*/ 0 w 1295"/>
                <a:gd name="T97" fmla="*/ 0 h 971"/>
                <a:gd name="T98" fmla="*/ 0 w 1295"/>
                <a:gd name="T99" fmla="*/ 0 h 971"/>
                <a:gd name="T100" fmla="*/ 0 w 1295"/>
                <a:gd name="T101" fmla="*/ 0 h 971"/>
                <a:gd name="T102" fmla="*/ 0 w 1295"/>
                <a:gd name="T103" fmla="*/ 0 h 971"/>
                <a:gd name="T104" fmla="*/ 0 w 1295"/>
                <a:gd name="T105" fmla="*/ 0 h 971"/>
                <a:gd name="T106" fmla="*/ 0 w 1295"/>
                <a:gd name="T107" fmla="*/ 0 h 971"/>
                <a:gd name="T108" fmla="*/ 0 w 1295"/>
                <a:gd name="T109" fmla="*/ 0 h 971"/>
                <a:gd name="T110" fmla="*/ 0 w 1295"/>
                <a:gd name="T111" fmla="*/ 0 h 971"/>
                <a:gd name="T112" fmla="*/ 0 w 1295"/>
                <a:gd name="T113" fmla="*/ 0 h 9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5" h="971">
                  <a:moveTo>
                    <a:pt x="0" y="971"/>
                  </a:moveTo>
                  <a:lnTo>
                    <a:pt x="0" y="324"/>
                  </a:lnTo>
                  <a:lnTo>
                    <a:pt x="1295" y="971"/>
                  </a:lnTo>
                  <a:lnTo>
                    <a:pt x="1295" y="324"/>
                  </a:lnTo>
                  <a:lnTo>
                    <a:pt x="0" y="971"/>
                  </a:lnTo>
                  <a:close/>
                  <a:moveTo>
                    <a:pt x="388" y="162"/>
                  </a:moveTo>
                  <a:lnTo>
                    <a:pt x="907" y="162"/>
                  </a:lnTo>
                  <a:lnTo>
                    <a:pt x="900" y="149"/>
                  </a:lnTo>
                  <a:lnTo>
                    <a:pt x="892" y="135"/>
                  </a:lnTo>
                  <a:lnTo>
                    <a:pt x="884" y="123"/>
                  </a:lnTo>
                  <a:lnTo>
                    <a:pt x="876" y="113"/>
                  </a:lnTo>
                  <a:lnTo>
                    <a:pt x="866" y="101"/>
                  </a:lnTo>
                  <a:lnTo>
                    <a:pt x="857" y="91"/>
                  </a:lnTo>
                  <a:lnTo>
                    <a:pt x="847" y="80"/>
                  </a:lnTo>
                  <a:lnTo>
                    <a:pt x="837" y="71"/>
                  </a:lnTo>
                  <a:lnTo>
                    <a:pt x="826" y="61"/>
                  </a:lnTo>
                  <a:lnTo>
                    <a:pt x="815" y="53"/>
                  </a:lnTo>
                  <a:lnTo>
                    <a:pt x="803" y="45"/>
                  </a:lnTo>
                  <a:lnTo>
                    <a:pt x="792" y="39"/>
                  </a:lnTo>
                  <a:lnTo>
                    <a:pt x="780" y="32"/>
                  </a:lnTo>
                  <a:lnTo>
                    <a:pt x="767" y="27"/>
                  </a:lnTo>
                  <a:lnTo>
                    <a:pt x="754" y="21"/>
                  </a:lnTo>
                  <a:lnTo>
                    <a:pt x="741" y="16"/>
                  </a:lnTo>
                  <a:lnTo>
                    <a:pt x="729" y="12"/>
                  </a:lnTo>
                  <a:lnTo>
                    <a:pt x="715" y="8"/>
                  </a:lnTo>
                  <a:lnTo>
                    <a:pt x="702" y="5"/>
                  </a:lnTo>
                  <a:lnTo>
                    <a:pt x="687" y="2"/>
                  </a:lnTo>
                  <a:lnTo>
                    <a:pt x="674" y="1"/>
                  </a:lnTo>
                  <a:lnTo>
                    <a:pt x="660" y="0"/>
                  </a:lnTo>
                  <a:lnTo>
                    <a:pt x="647" y="0"/>
                  </a:lnTo>
                  <a:lnTo>
                    <a:pt x="632" y="1"/>
                  </a:lnTo>
                  <a:lnTo>
                    <a:pt x="618" y="1"/>
                  </a:lnTo>
                  <a:lnTo>
                    <a:pt x="604" y="4"/>
                  </a:lnTo>
                  <a:lnTo>
                    <a:pt x="590" y="6"/>
                  </a:lnTo>
                  <a:lnTo>
                    <a:pt x="577" y="9"/>
                  </a:lnTo>
                  <a:lnTo>
                    <a:pt x="562" y="13"/>
                  </a:lnTo>
                  <a:lnTo>
                    <a:pt x="548" y="17"/>
                  </a:lnTo>
                  <a:lnTo>
                    <a:pt x="535" y="22"/>
                  </a:lnTo>
                  <a:lnTo>
                    <a:pt x="521" y="29"/>
                  </a:lnTo>
                  <a:lnTo>
                    <a:pt x="511" y="35"/>
                  </a:lnTo>
                  <a:lnTo>
                    <a:pt x="500" y="40"/>
                  </a:lnTo>
                  <a:lnTo>
                    <a:pt x="490" y="47"/>
                  </a:lnTo>
                  <a:lnTo>
                    <a:pt x="480" y="53"/>
                  </a:lnTo>
                  <a:lnTo>
                    <a:pt x="470" y="60"/>
                  </a:lnTo>
                  <a:lnTo>
                    <a:pt x="461" y="68"/>
                  </a:lnTo>
                  <a:lnTo>
                    <a:pt x="453" y="76"/>
                  </a:lnTo>
                  <a:lnTo>
                    <a:pt x="443" y="84"/>
                  </a:lnTo>
                  <a:lnTo>
                    <a:pt x="435" y="92"/>
                  </a:lnTo>
                  <a:lnTo>
                    <a:pt x="428" y="102"/>
                  </a:lnTo>
                  <a:lnTo>
                    <a:pt x="420" y="111"/>
                  </a:lnTo>
                  <a:lnTo>
                    <a:pt x="413" y="121"/>
                  </a:lnTo>
                  <a:lnTo>
                    <a:pt x="407" y="130"/>
                  </a:lnTo>
                  <a:lnTo>
                    <a:pt x="400" y="141"/>
                  </a:lnTo>
                  <a:lnTo>
                    <a:pt x="395" y="152"/>
                  </a:lnTo>
                  <a:lnTo>
                    <a:pt x="388" y="16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3" name="Freeform 786"/>
            <p:cNvSpPr>
              <a:spLocks/>
            </p:cNvSpPr>
            <p:nvPr/>
          </p:nvSpPr>
          <p:spPr bwMode="auto">
            <a:xfrm>
              <a:off x="874" y="2854"/>
              <a:ext cx="432" cy="216"/>
            </a:xfrm>
            <a:custGeom>
              <a:avLst/>
              <a:gdLst>
                <a:gd name="T0" fmla="*/ 0 w 1295"/>
                <a:gd name="T1" fmla="*/ 0 h 647"/>
                <a:gd name="T2" fmla="*/ 0 w 1295"/>
                <a:gd name="T3" fmla="*/ 0 h 647"/>
                <a:gd name="T4" fmla="*/ 0 w 1295"/>
                <a:gd name="T5" fmla="*/ 0 h 647"/>
                <a:gd name="T6" fmla="*/ 0 w 1295"/>
                <a:gd name="T7" fmla="*/ 0 h 647"/>
                <a:gd name="T8" fmla="*/ 0 w 1295"/>
                <a:gd name="T9" fmla="*/ 0 h 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5" h="647">
                  <a:moveTo>
                    <a:pt x="0" y="647"/>
                  </a:moveTo>
                  <a:lnTo>
                    <a:pt x="0" y="0"/>
                  </a:lnTo>
                  <a:lnTo>
                    <a:pt x="1295" y="647"/>
                  </a:lnTo>
                  <a:lnTo>
                    <a:pt x="1295" y="0"/>
                  </a:lnTo>
                  <a:lnTo>
                    <a:pt x="0" y="647"/>
                  </a:lnTo>
                </a:path>
              </a:pathLst>
            </a:custGeom>
            <a:solidFill>
              <a:srgbClr val="DDDDDD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787"/>
            <p:cNvSpPr>
              <a:spLocks noChangeShapeType="1"/>
            </p:cNvSpPr>
            <p:nvPr/>
          </p:nvSpPr>
          <p:spPr bwMode="auto">
            <a:xfrm flipV="1">
              <a:off x="1090" y="2800"/>
              <a:ext cx="1" cy="1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Freeform 788"/>
            <p:cNvSpPr>
              <a:spLocks/>
            </p:cNvSpPr>
            <p:nvPr/>
          </p:nvSpPr>
          <p:spPr bwMode="auto">
            <a:xfrm>
              <a:off x="1003" y="2746"/>
              <a:ext cx="173" cy="54"/>
            </a:xfrm>
            <a:custGeom>
              <a:avLst/>
              <a:gdLst>
                <a:gd name="T0" fmla="*/ 0 w 519"/>
                <a:gd name="T1" fmla="*/ 0 h 162"/>
                <a:gd name="T2" fmla="*/ 0 w 519"/>
                <a:gd name="T3" fmla="*/ 0 h 162"/>
                <a:gd name="T4" fmla="*/ 0 w 519"/>
                <a:gd name="T5" fmla="*/ 0 h 162"/>
                <a:gd name="T6" fmla="*/ 0 w 519"/>
                <a:gd name="T7" fmla="*/ 0 h 162"/>
                <a:gd name="T8" fmla="*/ 0 w 519"/>
                <a:gd name="T9" fmla="*/ 0 h 162"/>
                <a:gd name="T10" fmla="*/ 0 w 519"/>
                <a:gd name="T11" fmla="*/ 0 h 162"/>
                <a:gd name="T12" fmla="*/ 0 w 519"/>
                <a:gd name="T13" fmla="*/ 0 h 162"/>
                <a:gd name="T14" fmla="*/ 0 w 519"/>
                <a:gd name="T15" fmla="*/ 0 h 162"/>
                <a:gd name="T16" fmla="*/ 0 w 519"/>
                <a:gd name="T17" fmla="*/ 0 h 162"/>
                <a:gd name="T18" fmla="*/ 0 w 519"/>
                <a:gd name="T19" fmla="*/ 0 h 162"/>
                <a:gd name="T20" fmla="*/ 0 w 519"/>
                <a:gd name="T21" fmla="*/ 0 h 162"/>
                <a:gd name="T22" fmla="*/ 0 w 519"/>
                <a:gd name="T23" fmla="*/ 0 h 162"/>
                <a:gd name="T24" fmla="*/ 0 w 519"/>
                <a:gd name="T25" fmla="*/ 0 h 162"/>
                <a:gd name="T26" fmla="*/ 0 w 519"/>
                <a:gd name="T27" fmla="*/ 0 h 162"/>
                <a:gd name="T28" fmla="*/ 0 w 519"/>
                <a:gd name="T29" fmla="*/ 0 h 162"/>
                <a:gd name="T30" fmla="*/ 0 w 519"/>
                <a:gd name="T31" fmla="*/ 0 h 162"/>
                <a:gd name="T32" fmla="*/ 0 w 519"/>
                <a:gd name="T33" fmla="*/ 0 h 162"/>
                <a:gd name="T34" fmla="*/ 0 w 519"/>
                <a:gd name="T35" fmla="*/ 0 h 162"/>
                <a:gd name="T36" fmla="*/ 0 w 519"/>
                <a:gd name="T37" fmla="*/ 0 h 162"/>
                <a:gd name="T38" fmla="*/ 0 w 519"/>
                <a:gd name="T39" fmla="*/ 0 h 162"/>
                <a:gd name="T40" fmla="*/ 0 w 519"/>
                <a:gd name="T41" fmla="*/ 0 h 162"/>
                <a:gd name="T42" fmla="*/ 0 w 519"/>
                <a:gd name="T43" fmla="*/ 0 h 162"/>
                <a:gd name="T44" fmla="*/ 0 w 519"/>
                <a:gd name="T45" fmla="*/ 0 h 162"/>
                <a:gd name="T46" fmla="*/ 0 w 519"/>
                <a:gd name="T47" fmla="*/ 0 h 162"/>
                <a:gd name="T48" fmla="*/ 0 w 519"/>
                <a:gd name="T49" fmla="*/ 0 h 162"/>
                <a:gd name="T50" fmla="*/ 0 w 519"/>
                <a:gd name="T51" fmla="*/ 0 h 162"/>
                <a:gd name="T52" fmla="*/ 0 w 519"/>
                <a:gd name="T53" fmla="*/ 0 h 162"/>
                <a:gd name="T54" fmla="*/ 0 w 519"/>
                <a:gd name="T55" fmla="*/ 0 h 162"/>
                <a:gd name="T56" fmla="*/ 0 w 519"/>
                <a:gd name="T57" fmla="*/ 0 h 162"/>
                <a:gd name="T58" fmla="*/ 0 w 519"/>
                <a:gd name="T59" fmla="*/ 0 h 162"/>
                <a:gd name="T60" fmla="*/ 0 w 519"/>
                <a:gd name="T61" fmla="*/ 0 h 162"/>
                <a:gd name="T62" fmla="*/ 0 w 519"/>
                <a:gd name="T63" fmla="*/ 0 h 162"/>
                <a:gd name="T64" fmla="*/ 0 w 519"/>
                <a:gd name="T65" fmla="*/ 0 h 162"/>
                <a:gd name="T66" fmla="*/ 0 w 519"/>
                <a:gd name="T67" fmla="*/ 0 h 162"/>
                <a:gd name="T68" fmla="*/ 0 w 519"/>
                <a:gd name="T69" fmla="*/ 0 h 162"/>
                <a:gd name="T70" fmla="*/ 0 w 519"/>
                <a:gd name="T71" fmla="*/ 0 h 162"/>
                <a:gd name="T72" fmla="*/ 0 w 519"/>
                <a:gd name="T73" fmla="*/ 0 h 162"/>
                <a:gd name="T74" fmla="*/ 0 w 519"/>
                <a:gd name="T75" fmla="*/ 0 h 162"/>
                <a:gd name="T76" fmla="*/ 0 w 519"/>
                <a:gd name="T77" fmla="*/ 0 h 162"/>
                <a:gd name="T78" fmla="*/ 0 w 519"/>
                <a:gd name="T79" fmla="*/ 0 h 162"/>
                <a:gd name="T80" fmla="*/ 0 w 519"/>
                <a:gd name="T81" fmla="*/ 0 h 162"/>
                <a:gd name="T82" fmla="*/ 0 w 519"/>
                <a:gd name="T83" fmla="*/ 0 h 162"/>
                <a:gd name="T84" fmla="*/ 0 w 519"/>
                <a:gd name="T85" fmla="*/ 0 h 162"/>
                <a:gd name="T86" fmla="*/ 0 w 519"/>
                <a:gd name="T87" fmla="*/ 0 h 162"/>
                <a:gd name="T88" fmla="*/ 0 w 519"/>
                <a:gd name="T89" fmla="*/ 0 h 162"/>
                <a:gd name="T90" fmla="*/ 0 w 519"/>
                <a:gd name="T91" fmla="*/ 0 h 162"/>
                <a:gd name="T92" fmla="*/ 0 w 519"/>
                <a:gd name="T93" fmla="*/ 0 h 162"/>
                <a:gd name="T94" fmla="*/ 0 w 519"/>
                <a:gd name="T95" fmla="*/ 0 h 162"/>
                <a:gd name="T96" fmla="*/ 0 w 519"/>
                <a:gd name="T97" fmla="*/ 0 h 162"/>
                <a:gd name="T98" fmla="*/ 0 w 519"/>
                <a:gd name="T99" fmla="*/ 0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19" h="162">
                  <a:moveTo>
                    <a:pt x="0" y="162"/>
                  </a:moveTo>
                  <a:lnTo>
                    <a:pt x="519" y="162"/>
                  </a:lnTo>
                  <a:lnTo>
                    <a:pt x="512" y="149"/>
                  </a:lnTo>
                  <a:lnTo>
                    <a:pt x="504" y="135"/>
                  </a:lnTo>
                  <a:lnTo>
                    <a:pt x="496" y="123"/>
                  </a:lnTo>
                  <a:lnTo>
                    <a:pt x="488" y="113"/>
                  </a:lnTo>
                  <a:lnTo>
                    <a:pt x="478" y="101"/>
                  </a:lnTo>
                  <a:lnTo>
                    <a:pt x="469" y="91"/>
                  </a:lnTo>
                  <a:lnTo>
                    <a:pt x="459" y="80"/>
                  </a:lnTo>
                  <a:lnTo>
                    <a:pt x="449" y="71"/>
                  </a:lnTo>
                  <a:lnTo>
                    <a:pt x="438" y="61"/>
                  </a:lnTo>
                  <a:lnTo>
                    <a:pt x="427" y="53"/>
                  </a:lnTo>
                  <a:lnTo>
                    <a:pt x="415" y="45"/>
                  </a:lnTo>
                  <a:lnTo>
                    <a:pt x="404" y="39"/>
                  </a:lnTo>
                  <a:lnTo>
                    <a:pt x="392" y="32"/>
                  </a:lnTo>
                  <a:lnTo>
                    <a:pt x="379" y="27"/>
                  </a:lnTo>
                  <a:lnTo>
                    <a:pt x="366" y="21"/>
                  </a:lnTo>
                  <a:lnTo>
                    <a:pt x="353" y="16"/>
                  </a:lnTo>
                  <a:lnTo>
                    <a:pt x="341" y="12"/>
                  </a:lnTo>
                  <a:lnTo>
                    <a:pt x="327" y="8"/>
                  </a:lnTo>
                  <a:lnTo>
                    <a:pt x="314" y="5"/>
                  </a:lnTo>
                  <a:lnTo>
                    <a:pt x="299" y="2"/>
                  </a:lnTo>
                  <a:lnTo>
                    <a:pt x="286" y="1"/>
                  </a:lnTo>
                  <a:lnTo>
                    <a:pt x="272" y="0"/>
                  </a:lnTo>
                  <a:lnTo>
                    <a:pt x="259" y="0"/>
                  </a:lnTo>
                  <a:lnTo>
                    <a:pt x="244" y="1"/>
                  </a:lnTo>
                  <a:lnTo>
                    <a:pt x="230" y="1"/>
                  </a:lnTo>
                  <a:lnTo>
                    <a:pt x="216" y="4"/>
                  </a:lnTo>
                  <a:lnTo>
                    <a:pt x="202" y="6"/>
                  </a:lnTo>
                  <a:lnTo>
                    <a:pt x="189" y="9"/>
                  </a:lnTo>
                  <a:lnTo>
                    <a:pt x="174" y="13"/>
                  </a:lnTo>
                  <a:lnTo>
                    <a:pt x="160" y="17"/>
                  </a:lnTo>
                  <a:lnTo>
                    <a:pt x="147" y="22"/>
                  </a:lnTo>
                  <a:lnTo>
                    <a:pt x="133" y="29"/>
                  </a:lnTo>
                  <a:lnTo>
                    <a:pt x="123" y="35"/>
                  </a:lnTo>
                  <a:lnTo>
                    <a:pt x="112" y="40"/>
                  </a:lnTo>
                  <a:lnTo>
                    <a:pt x="102" y="47"/>
                  </a:lnTo>
                  <a:lnTo>
                    <a:pt x="92" y="53"/>
                  </a:lnTo>
                  <a:lnTo>
                    <a:pt x="82" y="60"/>
                  </a:lnTo>
                  <a:lnTo>
                    <a:pt x="73" y="68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7" y="92"/>
                  </a:lnTo>
                  <a:lnTo>
                    <a:pt x="40" y="102"/>
                  </a:lnTo>
                  <a:lnTo>
                    <a:pt x="32" y="111"/>
                  </a:lnTo>
                  <a:lnTo>
                    <a:pt x="25" y="121"/>
                  </a:lnTo>
                  <a:lnTo>
                    <a:pt x="19" y="130"/>
                  </a:lnTo>
                  <a:lnTo>
                    <a:pt x="12" y="141"/>
                  </a:lnTo>
                  <a:lnTo>
                    <a:pt x="7" y="152"/>
                  </a:lnTo>
                  <a:lnTo>
                    <a:pt x="0" y="162"/>
                  </a:lnTo>
                </a:path>
              </a:pathLst>
            </a:custGeom>
            <a:solidFill>
              <a:srgbClr val="DDDDDD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1" name="Freeform 789"/>
          <p:cNvSpPr>
            <a:spLocks/>
          </p:cNvSpPr>
          <p:nvPr/>
        </p:nvSpPr>
        <p:spPr bwMode="auto">
          <a:xfrm>
            <a:off x="1530350" y="3192463"/>
            <a:ext cx="873125" cy="95250"/>
          </a:xfrm>
          <a:custGeom>
            <a:avLst/>
            <a:gdLst>
              <a:gd name="T0" fmla="*/ 0 w 550"/>
              <a:gd name="T1" fmla="*/ 2147483647 h 60"/>
              <a:gd name="T2" fmla="*/ 2147483647 w 550"/>
              <a:gd name="T3" fmla="*/ 2147483647 h 60"/>
              <a:gd name="T4" fmla="*/ 2147483647 w 550"/>
              <a:gd name="T5" fmla="*/ 2147483647 h 60"/>
              <a:gd name="T6" fmla="*/ 2147483647 w 550"/>
              <a:gd name="T7" fmla="*/ 2147483647 h 60"/>
              <a:gd name="T8" fmla="*/ 2147483647 w 550"/>
              <a:gd name="T9" fmla="*/ 2147483647 h 60"/>
              <a:gd name="T10" fmla="*/ 2147483647 w 550"/>
              <a:gd name="T11" fmla="*/ 2147483647 h 60"/>
              <a:gd name="T12" fmla="*/ 2147483647 w 550"/>
              <a:gd name="T13" fmla="*/ 2147483647 h 60"/>
              <a:gd name="T14" fmla="*/ 2147483647 w 550"/>
              <a:gd name="T15" fmla="*/ 2147483647 h 60"/>
              <a:gd name="T16" fmla="*/ 2147483647 w 550"/>
              <a:gd name="T17" fmla="*/ 2147483647 h 60"/>
              <a:gd name="T18" fmla="*/ 2147483647 w 550"/>
              <a:gd name="T19" fmla="*/ 2147483647 h 60"/>
              <a:gd name="T20" fmla="*/ 2147483647 w 550"/>
              <a:gd name="T21" fmla="*/ 2147483647 h 60"/>
              <a:gd name="T22" fmla="*/ 2147483647 w 550"/>
              <a:gd name="T23" fmla="*/ 2147483647 h 60"/>
              <a:gd name="T24" fmla="*/ 2147483647 w 550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0" h="60">
                <a:moveTo>
                  <a:pt x="0" y="51"/>
                </a:moveTo>
                <a:cubicBezTo>
                  <a:pt x="6" y="45"/>
                  <a:pt x="11" y="38"/>
                  <a:pt x="18" y="34"/>
                </a:cubicBezTo>
                <a:cubicBezTo>
                  <a:pt x="34" y="26"/>
                  <a:pt x="70" y="16"/>
                  <a:pt x="70" y="16"/>
                </a:cubicBezTo>
                <a:cubicBezTo>
                  <a:pt x="92" y="38"/>
                  <a:pt x="111" y="42"/>
                  <a:pt x="140" y="51"/>
                </a:cubicBezTo>
                <a:cubicBezTo>
                  <a:pt x="145" y="49"/>
                  <a:pt x="188" y="37"/>
                  <a:pt x="192" y="34"/>
                </a:cubicBezTo>
                <a:cubicBezTo>
                  <a:pt x="247" y="0"/>
                  <a:pt x="169" y="29"/>
                  <a:pt x="236" y="8"/>
                </a:cubicBezTo>
                <a:cubicBezTo>
                  <a:pt x="292" y="25"/>
                  <a:pt x="237" y="1"/>
                  <a:pt x="271" y="43"/>
                </a:cubicBezTo>
                <a:cubicBezTo>
                  <a:pt x="277" y="51"/>
                  <a:pt x="288" y="54"/>
                  <a:pt x="297" y="60"/>
                </a:cubicBezTo>
                <a:cubicBezTo>
                  <a:pt x="314" y="57"/>
                  <a:pt x="333" y="57"/>
                  <a:pt x="349" y="51"/>
                </a:cubicBezTo>
                <a:cubicBezTo>
                  <a:pt x="374" y="42"/>
                  <a:pt x="371" y="20"/>
                  <a:pt x="411" y="8"/>
                </a:cubicBezTo>
                <a:cubicBezTo>
                  <a:pt x="437" y="25"/>
                  <a:pt x="450" y="42"/>
                  <a:pt x="480" y="51"/>
                </a:cubicBezTo>
                <a:cubicBezTo>
                  <a:pt x="494" y="38"/>
                  <a:pt x="503" y="25"/>
                  <a:pt x="524" y="25"/>
                </a:cubicBezTo>
                <a:cubicBezTo>
                  <a:pt x="533" y="25"/>
                  <a:pt x="550" y="34"/>
                  <a:pt x="550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AutoShape 790"/>
          <p:cNvSpPr>
            <a:spLocks noChangeArrowheads="1"/>
          </p:cNvSpPr>
          <p:nvPr/>
        </p:nvSpPr>
        <p:spPr bwMode="auto">
          <a:xfrm>
            <a:off x="2189163" y="2241550"/>
            <a:ext cx="304800" cy="304800"/>
          </a:xfrm>
          <a:prstGeom prst="cube">
            <a:avLst>
              <a:gd name="adj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83" name="AutoShape 791"/>
          <p:cNvSpPr>
            <a:spLocks noChangeArrowheads="1"/>
          </p:cNvSpPr>
          <p:nvPr/>
        </p:nvSpPr>
        <p:spPr bwMode="auto">
          <a:xfrm rot="16200000" flipV="1">
            <a:off x="1849437" y="2962276"/>
            <a:ext cx="919163" cy="74612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84" name="Line 792"/>
          <p:cNvSpPr>
            <a:spLocks noChangeShapeType="1"/>
          </p:cNvSpPr>
          <p:nvPr/>
        </p:nvSpPr>
        <p:spPr bwMode="auto">
          <a:xfrm>
            <a:off x="2438400" y="2373313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9885" name="Object 793"/>
          <p:cNvGraphicFramePr>
            <a:graphicFrameLocks noChangeAspect="1"/>
          </p:cNvGraphicFramePr>
          <p:nvPr/>
        </p:nvGraphicFramePr>
        <p:xfrm>
          <a:off x="5207000" y="3181350"/>
          <a:ext cx="3365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9" name="Equation" r:id="rId6" imgW="2870200" imgH="647700" progId="Equation.3">
                  <p:embed/>
                </p:oleObj>
              </mc:Choice>
              <mc:Fallback>
                <p:oleObj name="Equation" r:id="rId6" imgW="2870200" imgH="647700" progId="Equation.3">
                  <p:embed/>
                  <p:pic>
                    <p:nvPicPr>
                      <p:cNvPr id="0" name="Object 7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181350"/>
                        <a:ext cx="3365500" cy="758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6" name="Line 794"/>
          <p:cNvSpPr>
            <a:spLocks noChangeShapeType="1"/>
          </p:cNvSpPr>
          <p:nvPr/>
        </p:nvSpPr>
        <p:spPr bwMode="auto">
          <a:xfrm>
            <a:off x="5410200" y="23733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795"/>
          <p:cNvSpPr>
            <a:spLocks noChangeShapeType="1"/>
          </p:cNvSpPr>
          <p:nvPr/>
        </p:nvSpPr>
        <p:spPr bwMode="auto">
          <a:xfrm>
            <a:off x="6172200" y="237331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796"/>
          <p:cNvSpPr>
            <a:spLocks noChangeShapeType="1"/>
          </p:cNvSpPr>
          <p:nvPr/>
        </p:nvSpPr>
        <p:spPr bwMode="auto">
          <a:xfrm flipV="1">
            <a:off x="6186488" y="3957638"/>
            <a:ext cx="0" cy="88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Line 797"/>
          <p:cNvSpPr>
            <a:spLocks noChangeShapeType="1"/>
          </p:cNvSpPr>
          <p:nvPr/>
        </p:nvSpPr>
        <p:spPr bwMode="auto">
          <a:xfrm>
            <a:off x="5607050" y="4841875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Line 798"/>
          <p:cNvSpPr>
            <a:spLocks noChangeShapeType="1"/>
          </p:cNvSpPr>
          <p:nvPr/>
        </p:nvSpPr>
        <p:spPr bwMode="auto">
          <a:xfrm flipV="1">
            <a:off x="2300288" y="50847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Line 799"/>
          <p:cNvSpPr>
            <a:spLocks noChangeShapeType="1"/>
          </p:cNvSpPr>
          <p:nvPr/>
        </p:nvSpPr>
        <p:spPr bwMode="auto">
          <a:xfrm flipV="1">
            <a:off x="2300288" y="39274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2" name="Line 800"/>
          <p:cNvSpPr>
            <a:spLocks noChangeShapeType="1"/>
          </p:cNvSpPr>
          <p:nvPr/>
        </p:nvSpPr>
        <p:spPr bwMode="auto">
          <a:xfrm flipH="1">
            <a:off x="990600" y="35925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3" name="Text Box 801"/>
          <p:cNvSpPr txBox="1">
            <a:spLocks noChangeArrowheads="1"/>
          </p:cNvSpPr>
          <p:nvPr/>
        </p:nvSpPr>
        <p:spPr bwMode="auto">
          <a:xfrm>
            <a:off x="1447800" y="6411913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Heating medium</a:t>
            </a:r>
          </a:p>
        </p:txBody>
      </p:sp>
      <p:sp>
        <p:nvSpPr>
          <p:cNvPr id="79894" name="Text Box 802"/>
          <p:cNvSpPr txBox="1">
            <a:spLocks noChangeArrowheads="1"/>
          </p:cNvSpPr>
          <p:nvPr/>
        </p:nvSpPr>
        <p:spPr bwMode="auto">
          <a:xfrm>
            <a:off x="1828800" y="473551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fc</a:t>
            </a:r>
          </a:p>
        </p:txBody>
      </p:sp>
      <p:sp>
        <p:nvSpPr>
          <p:cNvPr id="79895" name="Oval 803"/>
          <p:cNvSpPr>
            <a:spLocks noChangeArrowheads="1"/>
          </p:cNvSpPr>
          <p:nvPr/>
        </p:nvSpPr>
        <p:spPr bwMode="auto">
          <a:xfrm>
            <a:off x="3246438" y="462915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i/p</a:t>
            </a:r>
          </a:p>
        </p:txBody>
      </p:sp>
      <p:sp>
        <p:nvSpPr>
          <p:cNvPr id="79896" name="Line 804"/>
          <p:cNvSpPr>
            <a:spLocks noChangeShapeType="1"/>
          </p:cNvSpPr>
          <p:nvPr/>
        </p:nvSpPr>
        <p:spPr bwMode="auto">
          <a:xfrm>
            <a:off x="2498725" y="48577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7" name="Line 805"/>
          <p:cNvSpPr>
            <a:spLocks noChangeShapeType="1"/>
          </p:cNvSpPr>
          <p:nvPr/>
        </p:nvSpPr>
        <p:spPr bwMode="auto">
          <a:xfrm flipH="1">
            <a:off x="2735263" y="478155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Line 806"/>
          <p:cNvSpPr>
            <a:spLocks noChangeShapeType="1"/>
          </p:cNvSpPr>
          <p:nvPr/>
        </p:nvSpPr>
        <p:spPr bwMode="auto">
          <a:xfrm flipH="1">
            <a:off x="2873375" y="478948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9" name="Line 807"/>
          <p:cNvSpPr>
            <a:spLocks noChangeShapeType="1"/>
          </p:cNvSpPr>
          <p:nvPr/>
        </p:nvSpPr>
        <p:spPr bwMode="auto">
          <a:xfrm flipH="1">
            <a:off x="3025775" y="478948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0" name="Line 808"/>
          <p:cNvSpPr>
            <a:spLocks noChangeShapeType="1"/>
          </p:cNvSpPr>
          <p:nvPr/>
        </p:nvSpPr>
        <p:spPr bwMode="auto">
          <a:xfrm>
            <a:off x="3687763" y="4872038"/>
            <a:ext cx="1417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1" name="Text Box 809"/>
          <p:cNvSpPr txBox="1">
            <a:spLocks noChangeArrowheads="1"/>
          </p:cNvSpPr>
          <p:nvPr/>
        </p:nvSpPr>
        <p:spPr bwMode="auto">
          <a:xfrm>
            <a:off x="6629400" y="2525713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Digital controller</a:t>
            </a:r>
          </a:p>
        </p:txBody>
      </p:sp>
      <p:sp>
        <p:nvSpPr>
          <p:cNvPr id="79902" name="AutoShape 810"/>
          <p:cNvSpPr>
            <a:spLocks/>
          </p:cNvSpPr>
          <p:nvPr/>
        </p:nvSpPr>
        <p:spPr bwMode="auto">
          <a:xfrm>
            <a:off x="6934200" y="1676400"/>
            <a:ext cx="1600200" cy="381000"/>
          </a:xfrm>
          <a:prstGeom prst="borderCallout1">
            <a:avLst>
              <a:gd name="adj1" fmla="val 30000"/>
              <a:gd name="adj2" fmla="val -4764"/>
              <a:gd name="adj3" fmla="val 185000"/>
              <a:gd name="adj4" fmla="val -46625"/>
            </a:avLst>
          </a:prstGeom>
          <a:solidFill>
            <a:srgbClr val="CCECFF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Digital number</a:t>
            </a:r>
          </a:p>
        </p:txBody>
      </p:sp>
      <p:sp>
        <p:nvSpPr>
          <p:cNvPr id="79903" name="Text Box 811"/>
          <p:cNvSpPr txBox="1">
            <a:spLocks noChangeArrowheads="1"/>
          </p:cNvSpPr>
          <p:nvPr/>
        </p:nvSpPr>
        <p:spPr bwMode="auto">
          <a:xfrm>
            <a:off x="304800" y="838200"/>
            <a:ext cx="2514600" cy="60007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Thermocouple temperature sensor, mV signal</a:t>
            </a:r>
            <a:endParaRPr lang="en-US" altLang="en-US" sz="2400"/>
          </a:p>
        </p:txBody>
      </p:sp>
      <p:sp>
        <p:nvSpPr>
          <p:cNvPr id="79904" name="Line 812"/>
          <p:cNvSpPr>
            <a:spLocks noChangeShapeType="1"/>
          </p:cNvSpPr>
          <p:nvPr/>
        </p:nvSpPr>
        <p:spPr bwMode="auto">
          <a:xfrm>
            <a:off x="457200" y="1458913"/>
            <a:ext cx="182880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Text Box 813"/>
          <p:cNvSpPr txBox="1">
            <a:spLocks noChangeArrowheads="1"/>
          </p:cNvSpPr>
          <p:nvPr/>
        </p:nvSpPr>
        <p:spPr bwMode="auto">
          <a:xfrm>
            <a:off x="2743200" y="2895600"/>
            <a:ext cx="1143000" cy="3556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transmitter</a:t>
            </a:r>
          </a:p>
        </p:txBody>
      </p:sp>
      <p:sp>
        <p:nvSpPr>
          <p:cNvPr id="79906" name="Line 814"/>
          <p:cNvSpPr>
            <a:spLocks noChangeShapeType="1"/>
          </p:cNvSpPr>
          <p:nvPr/>
        </p:nvSpPr>
        <p:spPr bwMode="auto">
          <a:xfrm flipH="1" flipV="1">
            <a:off x="2514600" y="2525713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7" name="Text Box 815"/>
          <p:cNvSpPr txBox="1">
            <a:spLocks noChangeArrowheads="1"/>
          </p:cNvSpPr>
          <p:nvPr/>
        </p:nvSpPr>
        <p:spPr bwMode="auto">
          <a:xfrm>
            <a:off x="3276600" y="849313"/>
            <a:ext cx="2438400" cy="6000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Analog signal transmission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(4-20 mA)</a:t>
            </a:r>
          </a:p>
        </p:txBody>
      </p:sp>
      <p:sp>
        <p:nvSpPr>
          <p:cNvPr id="79908" name="Line 816"/>
          <p:cNvSpPr>
            <a:spLocks noChangeShapeType="1"/>
          </p:cNvSpPr>
          <p:nvPr/>
        </p:nvSpPr>
        <p:spPr bwMode="auto">
          <a:xfrm flipH="1">
            <a:off x="4343400" y="1458913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9" name="AutoShape 817"/>
          <p:cNvSpPr>
            <a:spLocks/>
          </p:cNvSpPr>
          <p:nvPr/>
        </p:nvSpPr>
        <p:spPr bwMode="auto">
          <a:xfrm>
            <a:off x="6934200" y="4659313"/>
            <a:ext cx="1524000" cy="381000"/>
          </a:xfrm>
          <a:prstGeom prst="borderCallout1">
            <a:avLst>
              <a:gd name="adj1" fmla="val 30000"/>
              <a:gd name="adj2" fmla="val -5000"/>
              <a:gd name="adj3" fmla="val -219167"/>
              <a:gd name="adj4" fmla="val -46875"/>
            </a:avLst>
          </a:prstGeom>
          <a:solidFill>
            <a:srgbClr val="CCECFF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Digital number</a:t>
            </a:r>
          </a:p>
        </p:txBody>
      </p:sp>
      <p:sp>
        <p:nvSpPr>
          <p:cNvPr id="79910" name="Text Box 818"/>
          <p:cNvSpPr txBox="1">
            <a:spLocks noChangeArrowheads="1"/>
          </p:cNvSpPr>
          <p:nvPr/>
        </p:nvSpPr>
        <p:spPr bwMode="auto">
          <a:xfrm>
            <a:off x="3352800" y="6030913"/>
            <a:ext cx="2438400" cy="6000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Analog signal transmission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(4-20 mA)</a:t>
            </a:r>
          </a:p>
        </p:txBody>
      </p:sp>
      <p:sp>
        <p:nvSpPr>
          <p:cNvPr id="79911" name="Line 819"/>
          <p:cNvSpPr>
            <a:spLocks noChangeShapeType="1"/>
          </p:cNvSpPr>
          <p:nvPr/>
        </p:nvSpPr>
        <p:spPr bwMode="auto">
          <a:xfrm flipH="1" flipV="1">
            <a:off x="4724400" y="4887913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Text Box 820"/>
          <p:cNvSpPr txBox="1">
            <a:spLocks noChangeArrowheads="1"/>
          </p:cNvSpPr>
          <p:nvPr/>
        </p:nvSpPr>
        <p:spPr bwMode="auto">
          <a:xfrm>
            <a:off x="2667000" y="3592513"/>
            <a:ext cx="1676400" cy="8445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Pneumatic signal transmission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(3-15 psig)</a:t>
            </a:r>
          </a:p>
        </p:txBody>
      </p:sp>
      <p:sp>
        <p:nvSpPr>
          <p:cNvPr id="79913" name="Line 821"/>
          <p:cNvSpPr>
            <a:spLocks noChangeShapeType="1"/>
          </p:cNvSpPr>
          <p:nvPr/>
        </p:nvSpPr>
        <p:spPr bwMode="auto">
          <a:xfrm flipH="1">
            <a:off x="2895600" y="4430713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4" name="Text Box 822"/>
          <p:cNvSpPr txBox="1">
            <a:spLocks noChangeArrowheads="1"/>
          </p:cNvSpPr>
          <p:nvPr/>
        </p:nvSpPr>
        <p:spPr bwMode="auto">
          <a:xfrm>
            <a:off x="381000" y="5421313"/>
            <a:ext cx="1371600" cy="84455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Valve stem position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0-100%)</a:t>
            </a:r>
          </a:p>
        </p:txBody>
      </p:sp>
      <p:sp>
        <p:nvSpPr>
          <p:cNvPr id="79915" name="Line 823"/>
          <p:cNvSpPr>
            <a:spLocks noChangeShapeType="1"/>
          </p:cNvSpPr>
          <p:nvPr/>
        </p:nvSpPr>
        <p:spPr bwMode="auto">
          <a:xfrm flipV="1">
            <a:off x="1752600" y="5116513"/>
            <a:ext cx="3810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6" name="Oval 830"/>
          <p:cNvSpPr>
            <a:spLocks noChangeArrowheads="1"/>
          </p:cNvSpPr>
          <p:nvPr/>
        </p:nvSpPr>
        <p:spPr bwMode="auto">
          <a:xfrm>
            <a:off x="5045075" y="4567238"/>
            <a:ext cx="533400" cy="5334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D/A</a:t>
            </a:r>
          </a:p>
        </p:txBody>
      </p:sp>
      <p:sp>
        <p:nvSpPr>
          <p:cNvPr id="79917" name="Oval 831"/>
          <p:cNvSpPr>
            <a:spLocks noChangeArrowheads="1"/>
          </p:cNvSpPr>
          <p:nvPr/>
        </p:nvSpPr>
        <p:spPr bwMode="auto">
          <a:xfrm>
            <a:off x="5105400" y="2114550"/>
            <a:ext cx="533400" cy="5334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A/D</a:t>
            </a:r>
          </a:p>
        </p:txBody>
      </p:sp>
      <p:sp>
        <p:nvSpPr>
          <p:cNvPr id="79918" name="Text Box 832"/>
          <p:cNvSpPr txBox="1">
            <a:spLocks noChangeArrowheads="1"/>
          </p:cNvSpPr>
          <p:nvPr/>
        </p:nvSpPr>
        <p:spPr bwMode="auto">
          <a:xfrm>
            <a:off x="6248400" y="873125"/>
            <a:ext cx="2057400" cy="6000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Analog to digital conversion</a:t>
            </a:r>
          </a:p>
        </p:txBody>
      </p:sp>
      <p:sp>
        <p:nvSpPr>
          <p:cNvPr id="79919" name="Line 833"/>
          <p:cNvSpPr>
            <a:spLocks noChangeShapeType="1"/>
          </p:cNvSpPr>
          <p:nvPr/>
        </p:nvSpPr>
        <p:spPr bwMode="auto">
          <a:xfrm flipH="1">
            <a:off x="5562600" y="1458913"/>
            <a:ext cx="6858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0" name="Text Box 834"/>
          <p:cNvSpPr txBox="1">
            <a:spLocks noChangeArrowheads="1"/>
          </p:cNvSpPr>
          <p:nvPr/>
        </p:nvSpPr>
        <p:spPr bwMode="auto">
          <a:xfrm>
            <a:off x="6400800" y="6030913"/>
            <a:ext cx="2057400" cy="6000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Digital to analog conversion</a:t>
            </a:r>
          </a:p>
        </p:txBody>
      </p:sp>
      <p:sp>
        <p:nvSpPr>
          <p:cNvPr id="79921" name="Line 835"/>
          <p:cNvSpPr>
            <a:spLocks noChangeShapeType="1"/>
          </p:cNvSpPr>
          <p:nvPr/>
        </p:nvSpPr>
        <p:spPr bwMode="auto">
          <a:xfrm flipH="1" flipV="1">
            <a:off x="5486400" y="5040313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All digital transmission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54380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330200" y="3597275"/>
            <a:ext cx="1600200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itchFamily="34" charset="0"/>
                <a:sym typeface="Symbol" pitchFamily="18" charset="2"/>
              </a:rPr>
              <a:t>-Processor at every sensor and valve</a:t>
            </a:r>
            <a:endParaRPr lang="en-US" altLang="en-US" sz="1600" b="1">
              <a:latin typeface="Tahoma" pitchFamily="34" charset="0"/>
            </a:endParaRPr>
          </a:p>
        </p:txBody>
      </p:sp>
      <p:sp>
        <p:nvSpPr>
          <p:cNvPr id="80901" name="AutoShape 7"/>
          <p:cNvSpPr>
            <a:spLocks noChangeArrowheads="1"/>
          </p:cNvSpPr>
          <p:nvPr/>
        </p:nvSpPr>
        <p:spPr bwMode="auto">
          <a:xfrm flipV="1">
            <a:off x="390525" y="4679950"/>
            <a:ext cx="6096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80 h 21600"/>
              <a:gd name="T14" fmla="*/ 18764 w 21600"/>
              <a:gd name="T15" fmla="*/ 81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387" y="0"/>
                </a:lnTo>
                <a:lnTo>
                  <a:pt x="13387" y="3980"/>
                </a:lnTo>
                <a:lnTo>
                  <a:pt x="12427" y="3980"/>
                </a:lnTo>
                <a:cubicBezTo>
                  <a:pt x="5564" y="3980"/>
                  <a:pt x="0" y="7641"/>
                  <a:pt x="0" y="12158"/>
                </a:cubicBezTo>
                <a:lnTo>
                  <a:pt x="0" y="21600"/>
                </a:lnTo>
                <a:lnTo>
                  <a:pt x="4291" y="21600"/>
                </a:lnTo>
                <a:lnTo>
                  <a:pt x="4291" y="12158"/>
                </a:lnTo>
                <a:cubicBezTo>
                  <a:pt x="4291" y="9960"/>
                  <a:pt x="7934" y="8178"/>
                  <a:pt x="12427" y="8178"/>
                </a:cubicBezTo>
                <a:lnTo>
                  <a:pt x="13387" y="8178"/>
                </a:lnTo>
                <a:lnTo>
                  <a:pt x="13387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Life is exciting during a revolution!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Why have a micro-processor at every sensor and valve?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876800" y="2286000"/>
            <a:ext cx="3657600" cy="416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Valve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Tahoma" pitchFamily="34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3657600" cy="43005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Flow Sensor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What are important features for process control?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33400" y="1752600"/>
          <a:ext cx="931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lip" r:id="rId3" imgW="2409825" imgH="2562225" progId="MS_ClipArt_Gallery.2">
                  <p:embed/>
                </p:oleObj>
              </mc:Choice>
              <mc:Fallback>
                <p:oleObj name="Clip" r:id="rId3" imgW="2409825" imgH="256222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931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28800" y="1930400"/>
            <a:ext cx="70104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200150" indent="-1200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Sensors</a:t>
            </a:r>
            <a:r>
              <a:rPr lang="en-US" altLang="en-US" sz="2400"/>
              <a:t> - We must “see” key variables to apply control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Please define the following terms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3409950"/>
            <a:ext cx="7391400" cy="26574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Accuracy</a:t>
            </a:r>
            <a:r>
              <a:rPr lang="en-US" altLang="en-US" sz="2400" b="1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=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Reproducibility</a:t>
            </a:r>
            <a:r>
              <a:rPr lang="en-US" altLang="en-US" sz="2400" b="1"/>
              <a:t> =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 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343400" y="3048000"/>
            <a:ext cx="323850" cy="352425"/>
          </a:xfrm>
          <a:prstGeom prst="downArrow">
            <a:avLst>
              <a:gd name="adj1" fmla="val 50000"/>
              <a:gd name="adj2" fmla="val 27206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Life is exciting during a revolution!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79388" y="10033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Why have a micro-processor at every sensor and valve?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3657600" cy="416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Valve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 b="1">
              <a:latin typeface="Tahoma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3657600" cy="466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Flow Sensor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Improve accuracy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Correct for density changes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Diagnose performance and warn when degradation </a:t>
            </a:r>
            <a:r>
              <a:rPr lang="en-US" altLang="en-US" sz="2400" b="1" u="sng">
                <a:solidFill>
                  <a:srgbClr val="FF0000"/>
                </a:solidFill>
                <a:latin typeface="Tahoma" pitchFamily="34" charset="0"/>
              </a:rPr>
              <a:t>begins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Calibrate quickly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Power supply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Life is exciting during a revolution!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9388" y="10033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Why have a micro-processor at every sensor and valve?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3657600" cy="416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Valve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Diagnose performance and warn when degradation </a:t>
            </a:r>
            <a:r>
              <a:rPr lang="en-US" altLang="en-US" sz="2400" b="1" u="sng">
                <a:solidFill>
                  <a:srgbClr val="FF0000"/>
                </a:solidFill>
                <a:latin typeface="Tahoma" pitchFamily="34" charset="0"/>
              </a:rPr>
              <a:t>begins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Valve sticking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Air pressure low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Signal not received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b="1">
              <a:latin typeface="Tahoma" pitchFamily="34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3657600" cy="466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ahoma" pitchFamily="34" charset="0"/>
              </a:rPr>
              <a:t>Flow Sensor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Improve accuracy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Correct for density changes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	</a:t>
            </a: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Diagnose performance and warn when degradation </a:t>
            </a:r>
            <a:r>
              <a:rPr lang="en-US" altLang="en-US" sz="2400" b="1" u="sng">
                <a:solidFill>
                  <a:srgbClr val="FF0000"/>
                </a:solidFill>
                <a:latin typeface="Tahoma" pitchFamily="34" charset="0"/>
              </a:rPr>
              <a:t>begins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Calibrate quickly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itchFamily="34" charset="0"/>
              </a:rPr>
              <a:t>Power supply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6"/>
          <p:cNvSpPr txBox="1">
            <a:spLocks noChangeArrowheads="1"/>
          </p:cNvSpPr>
          <p:nvPr/>
        </p:nvSpPr>
        <p:spPr bwMode="auto">
          <a:xfrm>
            <a:off x="228600" y="304800"/>
            <a:ext cx="8763000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Loop Elements: Life is exciting during a revolution!</a:t>
            </a:r>
          </a:p>
        </p:txBody>
      </p:sp>
      <p:pic>
        <p:nvPicPr>
          <p:cNvPr id="8499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6934200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Text Box 28"/>
          <p:cNvSpPr txBox="1">
            <a:spLocks noChangeArrowheads="1"/>
          </p:cNvSpPr>
          <p:nvPr/>
        </p:nvSpPr>
        <p:spPr bwMode="auto">
          <a:xfrm>
            <a:off x="242888" y="6013450"/>
            <a:ext cx="3643312" cy="584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Note that both have two-way communication for digital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3688" y="304800"/>
            <a:ext cx="85344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8325" indent="-568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r>
              <a:rPr lang="en-US" sz="3600" b="1" dirty="0" smtClean="0">
                <a:latin typeface="Tahoma" pitchFamily="34" charset="0"/>
              </a:rPr>
              <a:t>Chemical Engineering 460 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sz="3600" b="1" dirty="0" smtClean="0">
                <a:latin typeface="Tahoma" pitchFamily="34" charset="0"/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</a:rPr>
              <a:t>Physical Side </a:t>
            </a:r>
            <a:r>
              <a:rPr lang="en-US" sz="3600" b="1" dirty="0" smtClean="0">
                <a:latin typeface="Tahoma" pitchFamily="34" charset="0"/>
              </a:rPr>
              <a:t>of Process Control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b="1" dirty="0" smtClean="0">
                <a:latin typeface="Tahoma" pitchFamily="34" charset="0"/>
              </a:rPr>
              <a:t>By T. Marlin</a:t>
            </a:r>
          </a:p>
          <a:p>
            <a:pPr algn="ctr" eaLnBrk="1" hangingPunct="1">
              <a:spcBef>
                <a:spcPts val="1200"/>
              </a:spcBef>
              <a:defRPr/>
            </a:pPr>
            <a:endParaRPr lang="en-US" b="1" dirty="0" smtClean="0">
              <a:latin typeface="Tahoma" pitchFamily="34" charset="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sz="3600" b="1" dirty="0" smtClean="0">
                <a:latin typeface="Tahoma" pitchFamily="34" charset="0"/>
              </a:rPr>
              <a:t>Learning </a:t>
            </a:r>
            <a:r>
              <a:rPr lang="en-US" sz="3600" b="1" dirty="0">
                <a:latin typeface="Tahoma" pitchFamily="34" charset="0"/>
              </a:rPr>
              <a:t>goals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Sensor selection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	+ Selection factors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 	+ Location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	+ Physics for 4 important measured variables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Control valves, bodies and actuators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b="1" dirty="0" smtClean="0">
                <a:solidFill>
                  <a:schemeClr val="accent2"/>
                </a:solidFill>
                <a:latin typeface="Tahoma" pitchFamily="34" charset="0"/>
              </a:rPr>
              <a:t>Signal transmission and digital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CHAPTER 1: INTRODUCTION - WORKSHOP 3</a:t>
            </a:r>
            <a:endParaRPr lang="en-US" altLang="en-US" sz="240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24800" cy="210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You are selling a gas to a customer based on the volumetric flow at standard conditions.  You decide to use an orifice meter to measure the flow rate.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You have learned that the gas flow density may change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-10% from its design (expected) value.  What do you do?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flipV="1">
            <a:off x="3808413" y="5422900"/>
            <a:ext cx="528637" cy="558800"/>
          </a:xfrm>
          <a:prstGeom prst="flowChartMagnetic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616200" y="5688013"/>
            <a:ext cx="148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337050" y="5467350"/>
            <a:ext cx="930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11538" y="6183313"/>
            <a:ext cx="1190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compressor</a:t>
            </a:r>
            <a:endParaRPr lang="en-US" altLang="en-US" sz="240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281613" y="5213350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724525" y="5192713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5281613" y="5186363"/>
            <a:ext cx="442912" cy="47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281613" y="5207000"/>
            <a:ext cx="442912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5492750" y="5032375"/>
            <a:ext cx="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335588" y="5032375"/>
            <a:ext cx="31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8175" y="5457825"/>
            <a:ext cx="785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4554538" y="5116513"/>
            <a:ext cx="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4343400" y="4648200"/>
            <a:ext cx="422275" cy="447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 flipV="1">
            <a:off x="4435475" y="4711700"/>
            <a:ext cx="119063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164138" y="6183313"/>
            <a:ext cx="6365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valve</a:t>
            </a:r>
            <a:endParaRPr lang="en-US" altLang="en-US" sz="240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868738" y="4202113"/>
            <a:ext cx="1357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Orifice meter</a:t>
            </a:r>
            <a:endParaRPr lang="en-US" altLang="en-US" sz="2400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764338" y="519271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Customer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506538" y="5192713"/>
            <a:ext cx="106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plant</a:t>
            </a:r>
          </a:p>
        </p:txBody>
      </p:sp>
      <p:graphicFrame>
        <p:nvGraphicFramePr>
          <p:cNvPr id="22" name="Object 26"/>
          <p:cNvGraphicFramePr>
            <a:graphicFrameLocks noChangeAspect="1"/>
          </p:cNvGraphicFramePr>
          <p:nvPr/>
        </p:nvGraphicFramePr>
        <p:xfrm>
          <a:off x="2743200" y="4343400"/>
          <a:ext cx="7889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Clip" r:id="rId3" imgW="1574597" imgH="1661465" progId="MS_ClipArt_Gallery.5">
                  <p:embed/>
                </p:oleObj>
              </mc:Choice>
              <mc:Fallback>
                <p:oleObj name="Clip" r:id="rId3" imgW="1574597" imgH="166146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43400"/>
                        <a:ext cx="7889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3581400" y="46482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1905000" y="46482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596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33400" y="1752600"/>
          <a:ext cx="931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lip" r:id="rId3" imgW="2409825" imgH="2562225" progId="MS_ClipArt_Gallery.2">
                  <p:embed/>
                </p:oleObj>
              </mc:Choice>
              <mc:Fallback>
                <p:oleObj name="Clip" r:id="rId3" imgW="2409825" imgH="2562225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931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28800" y="1930400"/>
            <a:ext cx="70104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200150" indent="-1200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Sensors</a:t>
            </a:r>
            <a:r>
              <a:rPr lang="en-US" altLang="en-US" sz="2400"/>
              <a:t> - We must “see” key variables to apply control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Please define the following terms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3429000"/>
            <a:ext cx="7391400" cy="2840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Accuracy</a:t>
            </a:r>
            <a:r>
              <a:rPr lang="en-US" altLang="en-US" sz="2400" b="1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= Degree of conformity to a standard (or true) value when a sensor is operated under specified conditions.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Reproducibility</a:t>
            </a:r>
            <a:r>
              <a:rPr lang="en-US" altLang="en-US" sz="2400" b="1"/>
              <a:t> = Closeness of agreement among repeated sensor outputs for the same process variable under the same conditions, when approaching from various directions.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343400" y="3048000"/>
            <a:ext cx="323850" cy="352425"/>
          </a:xfrm>
          <a:prstGeom prst="downArrow">
            <a:avLst>
              <a:gd name="adj1" fmla="val 50000"/>
              <a:gd name="adj2" fmla="val 27206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7630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latin typeface="Tahoma" pitchFamily="34" charset="0"/>
              </a:rPr>
              <a:t>Sensors: What are important features for process control?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b512e186a4a1c597ed538d9ac8a8eddd0c1b19a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4252</Words>
  <Application>Microsoft Office PowerPoint</Application>
  <PresentationFormat>On-screen Show (4:3)</PresentationFormat>
  <Paragraphs>703</Paragraphs>
  <Slides>84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Default Design</vt:lpstr>
      <vt:lpstr>Equation</vt:lpstr>
      <vt:lpstr>Clip</vt:lpstr>
      <vt:lpstr>Visio</vt:lpstr>
      <vt:lpstr>Photo Editor Photo</vt:lpstr>
      <vt:lpstr>Chart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Marlin</dc:creator>
  <cp:lastModifiedBy>CC</cp:lastModifiedBy>
  <cp:revision>72</cp:revision>
  <dcterms:created xsi:type="dcterms:W3CDTF">2007-01-02T19:23:58Z</dcterms:created>
  <dcterms:modified xsi:type="dcterms:W3CDTF">2016-06-10T14:39:07Z</dcterms:modified>
</cp:coreProperties>
</file>